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2_A920A683.xml" ContentType="application/vnd.ms-powerpoint.comments+xml"/>
  <Override PartName="/ppt/comments/modernComment_10F_C3874995.xml" ContentType="application/vnd.ms-powerpoint.comments+xml"/>
  <Override PartName="/ppt/comments/modernComment_114_5D5C9F00.xml" ContentType="application/vnd.ms-powerpoint.comment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modernComment_115_DDA39D51.xml" ContentType="application/vnd.ms-powerpoint.comments+xml"/>
  <Override PartName="/ppt/tags/tag1.xml" ContentType="application/vnd.openxmlformats-officedocument.presentationml.tags+xml"/>
  <Override PartName="/ppt/notesSlides/notesSlide3.xml" ContentType="application/vnd.openxmlformats-officedocument.presentationml.notesSlide+xml"/>
  <Override PartName="/ppt/comments/modernComment_535_C82C34FC.xml" ContentType="application/vnd.ms-powerpoint.comments+xml"/>
  <Override PartName="/ppt/comments/modernComment_53C_32A83C0F.xml" ContentType="application/vnd.ms-powerpoint.comment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54B_E6C1A3D9.xml" ContentType="application/vnd.ms-powerpoint.comments+xml"/>
  <Override PartName="/ppt/comments/modernComment_550_BCCB3A2.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sldIdLst>
    <p:sldId id="256" r:id="rId5"/>
    <p:sldId id="1351" r:id="rId6"/>
    <p:sldId id="1342" r:id="rId7"/>
    <p:sldId id="1341" r:id="rId8"/>
    <p:sldId id="1314" r:id="rId9"/>
    <p:sldId id="1352" r:id="rId10"/>
    <p:sldId id="1321" r:id="rId11"/>
    <p:sldId id="279" r:id="rId12"/>
    <p:sldId id="258" r:id="rId13"/>
    <p:sldId id="1353" r:id="rId14"/>
    <p:sldId id="269" r:id="rId15"/>
    <p:sldId id="271" r:id="rId16"/>
    <p:sldId id="276" r:id="rId17"/>
    <p:sldId id="1358" r:id="rId18"/>
    <p:sldId id="1359" r:id="rId19"/>
    <p:sldId id="1315" r:id="rId20"/>
    <p:sldId id="1354" r:id="rId21"/>
    <p:sldId id="277" r:id="rId22"/>
    <p:sldId id="259" r:id="rId23"/>
    <p:sldId id="281" r:id="rId24"/>
    <p:sldId id="284" r:id="rId25"/>
    <p:sldId id="1343" r:id="rId26"/>
    <p:sldId id="1333" r:id="rId27"/>
    <p:sldId id="280" r:id="rId28"/>
    <p:sldId id="1340" r:id="rId29"/>
    <p:sldId id="1316" r:id="rId30"/>
    <p:sldId id="614" r:id="rId31"/>
    <p:sldId id="1355" r:id="rId32"/>
    <p:sldId id="260" r:id="rId33"/>
    <p:sldId id="1344" r:id="rId34"/>
    <p:sldId id="1362" r:id="rId35"/>
    <p:sldId id="1363" r:id="rId36"/>
    <p:sldId id="1360" r:id="rId37"/>
    <p:sldId id="261" r:id="rId38"/>
    <p:sldId id="1347" r:id="rId39"/>
    <p:sldId id="1356" r:id="rId40"/>
    <p:sldId id="1336" r:id="rId41"/>
    <p:sldId id="1100" r:id="rId42"/>
    <p:sldId id="1337" r:id="rId43"/>
    <p:sldId id="1331" r:id="rId44"/>
    <p:sldId id="1338" r:id="rId45"/>
    <p:sldId id="1328" r:id="rId46"/>
    <p:sldId id="1329" r:id="rId47"/>
    <p:sldId id="1330" r:id="rId48"/>
    <p:sldId id="1357" r:id="rId49"/>
    <p:sldId id="1348" r:id="rId50"/>
    <p:sldId id="1345" r:id="rId51"/>
    <p:sldId id="262" r:id="rId52"/>
    <p:sldId id="1326" r:id="rId53"/>
    <p:sldId id="1327" r:id="rId54"/>
    <p:sldId id="1349" r:id="rId55"/>
    <p:sldId id="1350" r:id="rId56"/>
    <p:sldId id="1332" r:id="rId57"/>
    <p:sldId id="1346" r:id="rId58"/>
    <p:sldId id="136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DC1B2F-44DC-4224-0376-E44F5E20D80D}" name="Beatriz Alvarado" initials="BA" userId="S::alvaradb@queensu.ca::ab5fdb6e-fdae-4a2e-819a-2aecd283da0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05" autoAdjust="0"/>
    <p:restoredTop sz="94660"/>
  </p:normalViewPr>
  <p:slideViewPr>
    <p:cSldViewPr snapToGrid="0">
      <p:cViewPr varScale="1">
        <p:scale>
          <a:sx n="60" d="100"/>
          <a:sy n="60" d="100"/>
        </p:scale>
        <p:origin x="102" y="282"/>
      </p:cViewPr>
      <p:guideLst/>
    </p:cSldViewPr>
  </p:slideViewPr>
  <p:notesTextViewPr>
    <p:cViewPr>
      <p:scale>
        <a:sx n="1" d="1"/>
        <a:sy n="1" d="1"/>
      </p:scale>
      <p:origin x="0" y="0"/>
    </p:cViewPr>
  </p:notesTextViewPr>
  <p:sorterViewPr>
    <p:cViewPr>
      <p:scale>
        <a:sx n="100" d="100"/>
        <a:sy n="100" d="100"/>
      </p:scale>
      <p:origin x="0" y="-25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omments/modernComment_102_A920A683.xml><?xml version="1.0" encoding="utf-8"?>
<p188:cmLst xmlns:a="http://schemas.openxmlformats.org/drawingml/2006/main" xmlns:r="http://schemas.openxmlformats.org/officeDocument/2006/relationships" xmlns:p188="http://schemas.microsoft.com/office/powerpoint/2018/8/main">
  <p188:cm id="{7CEBEC83-5175-49A0-AF28-54DB58887F7F}" authorId="{E0DC1B2F-44DC-4224-0376-E44F5E20D80D}" created="2024-09-17T22:53:23.309">
    <ac:txMkLst xmlns:ac="http://schemas.microsoft.com/office/drawing/2013/main/command">
      <pc:docMk xmlns:pc="http://schemas.microsoft.com/office/powerpoint/2013/main/command"/>
      <pc:sldMk xmlns:pc="http://schemas.microsoft.com/office/powerpoint/2013/main/command" cId="2837489283" sldId="258"/>
      <ac:spMk id="3" creationId="{AA14285E-D103-4E02-80CC-00BF241372E9}"/>
      <ac:txMk cp="6" len="26">
        <ac:context len="225" hash="550889857"/>
      </ac:txMk>
    </ac:txMkLst>
    <p188:pos x="3609722" y="787847"/>
    <p188:txBody>
      <a:bodyPr/>
      <a:lstStyle/>
      <a:p>
        <a:r>
          <a:rPr lang="es-CO"/>
          <a:t>Include a link to the survey</a:t>
        </a:r>
      </a:p>
    </p188:txBody>
  </p188:cm>
  <p188:cm id="{5B3BF0A3-DDC6-443A-92E4-193C5F7480C4}" authorId="{E0DC1B2F-44DC-4224-0376-E44F5E20D80D}" created="2024-09-17T22:53:38.996">
    <ac:deMkLst xmlns:ac="http://schemas.microsoft.com/office/drawing/2013/main/command">
      <pc:docMk xmlns:pc="http://schemas.microsoft.com/office/powerpoint/2013/main/command"/>
      <pc:sldMk xmlns:pc="http://schemas.microsoft.com/office/powerpoint/2013/main/command" cId="2837489283" sldId="258"/>
      <ac:spMk id="3" creationId="{AA14285E-D103-4E02-80CC-00BF241372E9}"/>
    </ac:deMkLst>
    <p188:txBody>
      <a:bodyPr/>
      <a:lstStyle/>
      <a:p>
        <a:r>
          <a:rPr lang="es-CO"/>
          <a:t>Include a link to interview guides</a:t>
        </a:r>
      </a:p>
    </p188:txBody>
  </p188:cm>
</p188:cmLst>
</file>

<file path=ppt/comments/modernComment_10F_C3874995.xml><?xml version="1.0" encoding="utf-8"?>
<p188:cmLst xmlns:a="http://schemas.openxmlformats.org/drawingml/2006/main" xmlns:r="http://schemas.openxmlformats.org/officeDocument/2006/relationships" xmlns:p188="http://schemas.microsoft.com/office/powerpoint/2018/8/main">
  <p188:cm id="{81DB82E9-DFDE-4179-8D05-0B502DF0EBC6}" authorId="{E0DC1B2F-44DC-4224-0376-E44F5E20D80D}" created="2024-11-12T16:57:50.328">
    <ac:deMkLst xmlns:ac="http://schemas.microsoft.com/office/drawing/2013/main/command">
      <pc:docMk xmlns:pc="http://schemas.microsoft.com/office/powerpoint/2013/main/command"/>
      <pc:sldMk xmlns:pc="http://schemas.microsoft.com/office/powerpoint/2013/main/command" cId="3280423317" sldId="271"/>
      <ac:spMk id="2" creationId="{2ECE9314-8258-9D42-A428-5C8084002CA9}"/>
    </ac:deMkLst>
    <p188:replyLst>
      <p188:reply id="{EDB1DD7E-5B20-4D05-BE20-80D73DEBE24F}" authorId="{E0DC1B2F-44DC-4224-0376-E44F5E20D80D}" created="2024-12-02T15:23:23.771">
        <p188:txBody>
          <a:bodyPr/>
          <a:lstStyle/>
          <a:p>
            <a:r>
              <a:rPr lang="es-CO"/>
              <a:t>Survey attached</a:t>
            </a:r>
          </a:p>
        </p188:txBody>
      </p188:reply>
    </p188:replyLst>
    <p188:txBody>
      <a:bodyPr/>
      <a:lstStyle/>
      <a:p>
        <a:r>
          <a:rPr lang="es-CO"/>
          <a:t>Link to survey</a:t>
        </a:r>
      </a:p>
    </p188:txBody>
  </p188:cm>
</p188:cmLst>
</file>

<file path=ppt/comments/modernComment_114_5D5C9F00.xml><?xml version="1.0" encoding="utf-8"?>
<p188:cmLst xmlns:a="http://schemas.openxmlformats.org/drawingml/2006/main" xmlns:r="http://schemas.openxmlformats.org/officeDocument/2006/relationships" xmlns:p188="http://schemas.microsoft.com/office/powerpoint/2018/8/main">
  <p188:cm id="{1A818B28-4315-4663-AA68-23999C91AF03}" authorId="{E0DC1B2F-44DC-4224-0376-E44F5E20D80D}" created="2024-11-12T16:58:03.027">
    <ac:deMkLst xmlns:ac="http://schemas.microsoft.com/office/drawing/2013/main/command">
      <pc:docMk xmlns:pc="http://schemas.microsoft.com/office/powerpoint/2013/main/command"/>
      <pc:sldMk xmlns:pc="http://schemas.microsoft.com/office/powerpoint/2013/main/command" cId="1566351104" sldId="276"/>
      <ac:spMk id="2" creationId="{A3DCA1A4-8000-7C47-A578-8D1BFE706C37}"/>
    </ac:deMkLst>
    <p188:txBody>
      <a:bodyPr/>
      <a:lstStyle/>
      <a:p>
        <a:r>
          <a:rPr lang="es-CO"/>
          <a:t>Link to interview guide</a:t>
        </a:r>
      </a:p>
    </p188:txBody>
  </p188:cm>
</p188:cmLst>
</file>

<file path=ppt/comments/modernComment_115_DDA39D51.xml><?xml version="1.0" encoding="utf-8"?>
<p188:cmLst xmlns:a="http://schemas.openxmlformats.org/drawingml/2006/main" xmlns:r="http://schemas.openxmlformats.org/officeDocument/2006/relationships" xmlns:p188="http://schemas.microsoft.com/office/powerpoint/2018/8/main">
  <p188:cm id="{E5FC4B24-BE3B-40BB-8FB1-655EE3CBE5B2}" authorId="{E0DC1B2F-44DC-4224-0376-E44F5E20D80D}" created="2024-11-12T16:58:14.298">
    <ac:txMkLst xmlns:ac="http://schemas.microsoft.com/office/drawing/2013/main/command">
      <pc:docMk xmlns:pc="http://schemas.microsoft.com/office/powerpoint/2013/main/command"/>
      <pc:sldMk xmlns:pc="http://schemas.microsoft.com/office/powerpoint/2013/main/command" cId="3718487377" sldId="277"/>
      <ac:spMk id="3" creationId="{7593E57A-764F-E44B-8F28-608C33470505}"/>
      <ac:txMk cp="44" len="11">
        <ac:context len="122" hash="2766468669"/>
      </ac:txMk>
    </ac:txMkLst>
    <p188:pos x="1889502" y="1522009"/>
    <p188:txBody>
      <a:bodyPr/>
      <a:lstStyle/>
      <a:p>
        <a:r>
          <a:rPr lang="es-CO"/>
          <a:t>Link to report no 1</a:t>
        </a:r>
      </a:p>
    </p188:txBody>
  </p188:cm>
  <p188:cm id="{B2432039-331C-4DEA-9CC7-80902999F438}" authorId="{E0DC1B2F-44DC-4224-0376-E44F5E20D80D}" created="2024-11-12T16:58:23.874">
    <ac:deMkLst xmlns:ac="http://schemas.microsoft.com/office/drawing/2013/main/command">
      <pc:docMk xmlns:pc="http://schemas.microsoft.com/office/powerpoint/2013/main/command"/>
      <pc:sldMk xmlns:pc="http://schemas.microsoft.com/office/powerpoint/2013/main/command" cId="3718487377" sldId="277"/>
      <ac:spMk id="3" creationId="{7593E57A-764F-E44B-8F28-608C33470505}"/>
    </ac:deMkLst>
    <p188:txBody>
      <a:bodyPr/>
      <a:lstStyle/>
      <a:p>
        <a:r>
          <a:rPr lang="es-CO"/>
          <a:t>Link to report no 2</a:t>
        </a:r>
      </a:p>
    </p188:txBody>
  </p188:cm>
</p188:cmLst>
</file>

<file path=ppt/comments/modernComment_535_C82C34FC.xml><?xml version="1.0" encoding="utf-8"?>
<p188:cmLst xmlns:a="http://schemas.openxmlformats.org/drawingml/2006/main" xmlns:r="http://schemas.openxmlformats.org/officeDocument/2006/relationships" xmlns:p188="http://schemas.microsoft.com/office/powerpoint/2018/8/main">
  <p188:cm id="{ADA55161-BC0E-4B79-A948-57524CDBDEC7}" authorId="{E0DC1B2F-44DC-4224-0376-E44F5E20D80D}" created="2024-11-12T17:06:51.225">
    <ac:deMkLst xmlns:ac="http://schemas.microsoft.com/office/drawing/2013/main/command">
      <pc:docMk xmlns:pc="http://schemas.microsoft.com/office/powerpoint/2013/main/command"/>
      <pc:sldMk xmlns:pc="http://schemas.microsoft.com/office/powerpoint/2013/main/command" cId="3358340348" sldId="1333"/>
      <ac:spMk id="2" creationId="{00D03F6E-9D56-EF64-5592-CA216945534F}"/>
    </ac:deMkLst>
    <p188:txBody>
      <a:bodyPr/>
      <a:lstStyle/>
      <a:p>
        <a:r>
          <a:rPr lang="es-CO"/>
          <a:t>Link to report</a:t>
        </a:r>
      </a:p>
    </p188:txBody>
  </p188:cm>
</p188:cmLst>
</file>

<file path=ppt/comments/modernComment_53C_32A83C0F.xml><?xml version="1.0" encoding="utf-8"?>
<p188:cmLst xmlns:a="http://schemas.openxmlformats.org/drawingml/2006/main" xmlns:r="http://schemas.openxmlformats.org/officeDocument/2006/relationships" xmlns:p188="http://schemas.microsoft.com/office/powerpoint/2018/8/main">
  <p188:cm id="{D0E2DFAF-7105-4E7D-998B-B9E67BC6F4DC}" authorId="{E0DC1B2F-44DC-4224-0376-E44F5E20D80D}" created="2024-09-17T23:21:56.029">
    <ac:deMkLst xmlns:ac="http://schemas.microsoft.com/office/drawing/2013/main/command">
      <pc:docMk xmlns:pc="http://schemas.microsoft.com/office/powerpoint/2013/main/command"/>
      <pc:sldMk xmlns:pc="http://schemas.microsoft.com/office/powerpoint/2013/main/command" cId="849886223" sldId="1340"/>
      <ac:spMk id="3" creationId="{3299E475-D46B-144D-CFA7-23C9A776E110}"/>
    </ac:deMkLst>
    <p188:txBody>
      <a:bodyPr/>
      <a:lstStyle/>
      <a:p>
        <a:r>
          <a:rPr lang="es-CO"/>
          <a:t>Maybe link to CFIR</a:t>
        </a:r>
      </a:p>
    </p188:txBody>
  </p188:cm>
</p188:cmLst>
</file>

<file path=ppt/comments/modernComment_54B_E6C1A3D9.xml><?xml version="1.0" encoding="utf-8"?>
<p188:cmLst xmlns:a="http://schemas.openxmlformats.org/drawingml/2006/main" xmlns:r="http://schemas.openxmlformats.org/officeDocument/2006/relationships" xmlns:p188="http://schemas.microsoft.com/office/powerpoint/2018/8/main">
  <p188:cm id="{46F97DEF-9BCE-46EA-992D-B4F065665C6B}" authorId="{E0DC1B2F-44DC-4224-0376-E44F5E20D80D}" created="2024-11-12T16:58:14.298">
    <ac:txMkLst xmlns:ac="http://schemas.microsoft.com/office/drawing/2013/main/command">
      <pc:docMk xmlns:pc="http://schemas.microsoft.com/office/powerpoint/2013/main/command"/>
      <pc:sldMk xmlns:pc="http://schemas.microsoft.com/office/powerpoint/2013/main/command" cId="3871450073" sldId="1355"/>
      <ac:spMk id="3" creationId="{3A490CD7-50B2-739A-5B04-FC3F1EF5332A}"/>
      <ac:txMk cp="35" len="10">
        <ac:context len="121" hash="2719153180"/>
      </ac:txMk>
    </ac:txMkLst>
    <p188:pos x="1889502" y="1522009"/>
    <p188:txBody>
      <a:bodyPr/>
      <a:lstStyle/>
      <a:p>
        <a:r>
          <a:rPr lang="es-CO"/>
          <a:t>Link to report no 1</a:t>
        </a:r>
      </a:p>
    </p188:txBody>
  </p188:cm>
  <p188:cm id="{67AC2A89-4065-48D1-9BDB-CD2FC943F0E6}" authorId="{E0DC1B2F-44DC-4224-0376-E44F5E20D80D}" created="2024-11-12T16:58:23.874">
    <ac:deMkLst xmlns:ac="http://schemas.microsoft.com/office/drawing/2013/main/command">
      <pc:docMk xmlns:pc="http://schemas.microsoft.com/office/powerpoint/2013/main/command"/>
      <pc:sldMk xmlns:pc="http://schemas.microsoft.com/office/powerpoint/2013/main/command" cId="3871450073" sldId="1355"/>
      <ac:spMk id="3" creationId="{3A490CD7-50B2-739A-5B04-FC3F1EF5332A}"/>
    </ac:deMkLst>
    <p188:txBody>
      <a:bodyPr/>
      <a:lstStyle/>
      <a:p>
        <a:r>
          <a:rPr lang="es-CO"/>
          <a:t>Link to report no 2</a:t>
        </a:r>
      </a:p>
    </p188:txBody>
  </p188:cm>
</p188:cmLst>
</file>

<file path=ppt/comments/modernComment_550_BCCB3A2.xml><?xml version="1.0" encoding="utf-8"?>
<p188:cmLst xmlns:a="http://schemas.openxmlformats.org/drawingml/2006/main" xmlns:r="http://schemas.openxmlformats.org/officeDocument/2006/relationships" xmlns:p188="http://schemas.microsoft.com/office/powerpoint/2018/8/main">
  <p188:cm id="{CA366B73-9C3A-4E99-9B66-1158B51711A6}" authorId="{E0DC1B2F-44DC-4224-0376-E44F5E20D80D}" created="2024-11-12T16:58:14.298">
    <ac:txMkLst xmlns:ac="http://schemas.microsoft.com/office/drawing/2013/main/command">
      <pc:docMk xmlns:pc="http://schemas.microsoft.com/office/powerpoint/2013/main/command"/>
      <pc:sldMk xmlns:pc="http://schemas.microsoft.com/office/powerpoint/2013/main/command" cId="197964706" sldId="1360"/>
      <ac:spMk id="3" creationId="{ED005A5D-291D-F95D-E5BB-CFBCCD892FC9}"/>
      <ac:txMk cp="35" len="10">
        <ac:context len="121" hash="2719153180"/>
      </ac:txMk>
    </ac:txMkLst>
    <p188:pos x="1889502" y="1522009"/>
    <p188:txBody>
      <a:bodyPr/>
      <a:lstStyle/>
      <a:p>
        <a:r>
          <a:rPr lang="es-CO"/>
          <a:t>Link to report no 1</a:t>
        </a:r>
      </a:p>
    </p188:txBody>
  </p188:cm>
  <p188:cm id="{33FB4C2E-EBC3-4E86-8C3E-F64CDA9D9A19}" authorId="{E0DC1B2F-44DC-4224-0376-E44F5E20D80D}" created="2024-11-12T16:58:23.874">
    <ac:deMkLst xmlns:ac="http://schemas.microsoft.com/office/drawing/2013/main/command">
      <pc:docMk xmlns:pc="http://schemas.microsoft.com/office/powerpoint/2013/main/command"/>
      <pc:sldMk xmlns:pc="http://schemas.microsoft.com/office/powerpoint/2013/main/command" cId="197964706" sldId="1360"/>
      <ac:spMk id="3" creationId="{ED005A5D-291D-F95D-E5BB-CFBCCD892FC9}"/>
    </ac:deMkLst>
    <p188:txBody>
      <a:bodyPr/>
      <a:lstStyle/>
      <a:p>
        <a:r>
          <a:rPr lang="es-CO"/>
          <a:t>Link to report no 2</a:t>
        </a:r>
      </a:p>
    </p188:txBody>
  </p188:cm>
</p188:cmLst>
</file>

<file path=ppt/diagrams/_rels/data3.xml.rels><?xml version="1.0" encoding="UTF-8" standalone="yes"?>
<Relationships xmlns="http://schemas.openxmlformats.org/package/2006/relationships"><Relationship Id="rId8" Type="http://schemas.openxmlformats.org/officeDocument/2006/relationships/hyperlink" Target="https://dovetailrecruitment.co.uk/whats-difference-1st-2nd-interview/" TargetMode="External"/><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hyperlink" Target="https://pressbooks.online.ucf.edu/mmrccsp/" TargetMode="External"/><Relationship Id="rId1" Type="http://schemas.openxmlformats.org/officeDocument/2006/relationships/image" Target="../media/image13.png"/><Relationship Id="rId6" Type="http://schemas.openxmlformats.org/officeDocument/2006/relationships/hyperlink" Target="https://medium.com/@snehaganga/marketing-plan-for-new-ventures-45561afbb807" TargetMode="External"/><Relationship Id="rId5" Type="http://schemas.openxmlformats.org/officeDocument/2006/relationships/image" Target="../media/image15.jpeg"/><Relationship Id="rId4" Type="http://schemas.openxmlformats.org/officeDocument/2006/relationships/hyperlink" Target="https://pixabay.com/en/rare-disease-population-2888820/" TargetMode="External"/></Relationships>
</file>

<file path=ppt/diagrams/_rels/drawing3.xml.rels><?xml version="1.0" encoding="UTF-8" standalone="yes"?>
<Relationships xmlns="http://schemas.openxmlformats.org/package/2006/relationships"><Relationship Id="rId8" Type="http://schemas.openxmlformats.org/officeDocument/2006/relationships/hyperlink" Target="https://dovetailrecruitment.co.uk/whats-difference-1st-2nd-interview/" TargetMode="External"/><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hyperlink" Target="https://pressbooks.online.ucf.edu/mmrccsp/" TargetMode="External"/><Relationship Id="rId1" Type="http://schemas.openxmlformats.org/officeDocument/2006/relationships/image" Target="../media/image13.png"/><Relationship Id="rId6" Type="http://schemas.openxmlformats.org/officeDocument/2006/relationships/hyperlink" Target="https://medium.com/@snehaganga/marketing-plan-for-new-ventures-45561afbb807" TargetMode="External"/><Relationship Id="rId5" Type="http://schemas.openxmlformats.org/officeDocument/2006/relationships/image" Target="../media/image15.jpeg"/><Relationship Id="rId4" Type="http://schemas.openxmlformats.org/officeDocument/2006/relationships/hyperlink" Target="https://pixabay.com/en/rare-disease-population-2888820/"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5BAE6-5CCF-40C0-B7A7-F29774C284B2}"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s-CO"/>
        </a:p>
      </dgm:t>
    </dgm:pt>
    <dgm:pt modelId="{376BA3C4-71BF-4735-96D5-3278DD7821A0}">
      <dgm:prSet phldrT="[Text]"/>
      <dgm:spPr/>
      <dgm:t>
        <a:bodyPr/>
        <a:lstStyle/>
        <a:p>
          <a:r>
            <a:rPr lang="en-CA" dirty="0"/>
            <a:t>Lack of human resources,  laboratory support</a:t>
          </a:r>
          <a:endParaRPr lang="es-CO" dirty="0"/>
        </a:p>
      </dgm:t>
    </dgm:pt>
    <dgm:pt modelId="{824C7E5F-6995-4B62-893B-38CF16D41D85}" type="parTrans" cxnId="{209E8A12-E4D6-4BE9-AD35-A3F62F2BE9CB}">
      <dgm:prSet/>
      <dgm:spPr/>
      <dgm:t>
        <a:bodyPr/>
        <a:lstStyle/>
        <a:p>
          <a:endParaRPr lang="es-CO"/>
        </a:p>
      </dgm:t>
    </dgm:pt>
    <dgm:pt modelId="{4F267EB4-B743-471A-A8D9-6C4583559FCE}" type="sibTrans" cxnId="{209E8A12-E4D6-4BE9-AD35-A3F62F2BE9CB}">
      <dgm:prSet/>
      <dgm:spPr>
        <a:solidFill>
          <a:srgbClr val="92D050"/>
        </a:solidFill>
      </dgm:spPr>
      <dgm:t>
        <a:bodyPr/>
        <a:lstStyle/>
        <a:p>
          <a:r>
            <a:rPr lang="en-CA" dirty="0"/>
            <a:t>lack of awareness in populations </a:t>
          </a:r>
          <a:endParaRPr lang="es-CO" dirty="0"/>
        </a:p>
      </dgm:t>
    </dgm:pt>
    <dgm:pt modelId="{639F31D8-0FE1-468A-9BB0-22E97F9AA5DD}">
      <dgm:prSet phldrT="[Text]" custT="1"/>
      <dgm:spPr/>
      <dgm:t>
        <a:bodyPr/>
        <a:lstStyle/>
        <a:p>
          <a:r>
            <a:rPr lang="en-CA" sz="1600" dirty="0"/>
            <a:t>Individual factors</a:t>
          </a:r>
          <a:endParaRPr lang="es-CO" sz="1600" dirty="0"/>
        </a:p>
      </dgm:t>
    </dgm:pt>
    <dgm:pt modelId="{C458F15C-A591-4100-93D2-3386F13D0F8B}" type="parTrans" cxnId="{C06468B3-E96B-490B-8DD3-F2E7BE06BD4A}">
      <dgm:prSet/>
      <dgm:spPr/>
      <dgm:t>
        <a:bodyPr/>
        <a:lstStyle/>
        <a:p>
          <a:endParaRPr lang="es-CO"/>
        </a:p>
      </dgm:t>
    </dgm:pt>
    <dgm:pt modelId="{62DC7383-82D7-426B-9702-F81C7AED1F0F}" type="sibTrans" cxnId="{C06468B3-E96B-490B-8DD3-F2E7BE06BD4A}">
      <dgm:prSet/>
      <dgm:spPr/>
      <dgm:t>
        <a:bodyPr/>
        <a:lstStyle/>
        <a:p>
          <a:endParaRPr lang="es-CO"/>
        </a:p>
      </dgm:t>
    </dgm:pt>
    <dgm:pt modelId="{2A1848B7-DF2E-4063-93C8-0CCAAD62748B}">
      <dgm:prSet phldrT="[Text]"/>
      <dgm:spPr>
        <a:solidFill>
          <a:srgbClr val="92D050"/>
        </a:solidFill>
      </dgm:spPr>
      <dgm:t>
        <a:bodyPr/>
        <a:lstStyle/>
        <a:p>
          <a:r>
            <a:rPr lang="en-CA" dirty="0"/>
            <a:t>Cost and complexity</a:t>
          </a:r>
          <a:endParaRPr lang="es-CO" dirty="0"/>
        </a:p>
      </dgm:t>
    </dgm:pt>
    <dgm:pt modelId="{BCB59036-85B6-41A0-8C81-FF49EDF2A75B}" type="parTrans" cxnId="{4E5C8C85-AD79-43AF-82C1-711C419B5981}">
      <dgm:prSet/>
      <dgm:spPr/>
      <dgm:t>
        <a:bodyPr/>
        <a:lstStyle/>
        <a:p>
          <a:endParaRPr lang="es-CO"/>
        </a:p>
      </dgm:t>
    </dgm:pt>
    <dgm:pt modelId="{D4BB8F26-CF8A-4910-BA5B-E250B91920D7}" type="sibTrans" cxnId="{4E5C8C85-AD79-43AF-82C1-711C419B5981}">
      <dgm:prSet/>
      <dgm:spPr>
        <a:solidFill>
          <a:srgbClr val="DF5327"/>
        </a:solidFill>
      </dgm:spPr>
      <dgm:t>
        <a:bodyPr/>
        <a:lstStyle/>
        <a:p>
          <a:r>
            <a:rPr lang="en-CA" dirty="0"/>
            <a:t>COVID-19 depletion of resources, need of adaptation, lack of ministerial support</a:t>
          </a:r>
          <a:endParaRPr lang="es-CO" dirty="0"/>
        </a:p>
      </dgm:t>
    </dgm:pt>
    <dgm:pt modelId="{9918664E-D320-4D22-8B31-73A970C946CA}">
      <dgm:prSet phldrT="[Text]" custT="1"/>
      <dgm:spPr/>
      <dgm:t>
        <a:bodyPr/>
        <a:lstStyle/>
        <a:p>
          <a:r>
            <a:rPr lang="en-CA" sz="1600" dirty="0"/>
            <a:t>Organizational factors</a:t>
          </a:r>
          <a:endParaRPr lang="es-CO" sz="1600" dirty="0"/>
        </a:p>
      </dgm:t>
    </dgm:pt>
    <dgm:pt modelId="{1BCB909E-63FE-4781-B9DC-C8EEECAA2CCC}" type="parTrans" cxnId="{5E44AF44-614D-472D-B7B9-3A429E1EAABA}">
      <dgm:prSet/>
      <dgm:spPr/>
      <dgm:t>
        <a:bodyPr/>
        <a:lstStyle/>
        <a:p>
          <a:endParaRPr lang="es-CO"/>
        </a:p>
      </dgm:t>
    </dgm:pt>
    <dgm:pt modelId="{F6BC560C-FAF3-4397-A145-69B7304C404C}" type="sibTrans" cxnId="{5E44AF44-614D-472D-B7B9-3A429E1EAABA}">
      <dgm:prSet/>
      <dgm:spPr/>
      <dgm:t>
        <a:bodyPr/>
        <a:lstStyle/>
        <a:p>
          <a:endParaRPr lang="es-CO"/>
        </a:p>
      </dgm:t>
    </dgm:pt>
    <dgm:pt modelId="{75EE8312-FCB7-4599-8686-5715DE13E085}">
      <dgm:prSet phldrT="[Text]"/>
      <dgm:spPr>
        <a:solidFill>
          <a:schemeClr val="accent1">
            <a:lumMod val="75000"/>
          </a:schemeClr>
        </a:solidFill>
      </dgm:spPr>
      <dgm:t>
        <a:bodyPr/>
        <a:lstStyle/>
        <a:p>
          <a:r>
            <a:rPr lang="en-CA" dirty="0"/>
            <a:t>lack of local leadership support</a:t>
          </a:r>
          <a:endParaRPr lang="es-CO" dirty="0"/>
        </a:p>
      </dgm:t>
    </dgm:pt>
    <dgm:pt modelId="{F98187A2-240A-495E-B395-99469099CE65}" type="parTrans" cxnId="{71AA936B-CF20-4D2D-9FF1-7FB01102BAA8}">
      <dgm:prSet/>
      <dgm:spPr/>
      <dgm:t>
        <a:bodyPr/>
        <a:lstStyle/>
        <a:p>
          <a:endParaRPr lang="es-CO"/>
        </a:p>
      </dgm:t>
    </dgm:pt>
    <dgm:pt modelId="{1D94ABD6-A4B3-46AC-8D65-69C56B37D71D}" type="sibTrans" cxnId="{71AA936B-CF20-4D2D-9FF1-7FB01102BAA8}">
      <dgm:prSet custT="1"/>
      <dgm:spPr>
        <a:solidFill>
          <a:srgbClr val="DF5327"/>
        </a:solidFill>
      </dgm:spPr>
      <dgm:t>
        <a:bodyPr/>
        <a:lstStyle/>
        <a:p>
          <a:r>
            <a:rPr lang="en-CA" sz="1200" dirty="0"/>
            <a:t>Lack of providers</a:t>
          </a:r>
          <a:endParaRPr lang="es-CO" sz="1200" dirty="0"/>
        </a:p>
      </dgm:t>
    </dgm:pt>
    <dgm:pt modelId="{F62FE7DF-04A7-4294-AF26-9C4262D3F1DF}">
      <dgm:prSet phldrT="[Text]" custT="1"/>
      <dgm:spPr/>
      <dgm:t>
        <a:bodyPr/>
        <a:lstStyle/>
        <a:p>
          <a:r>
            <a:rPr lang="en-CA" sz="1800" dirty="0"/>
            <a:t>External factors</a:t>
          </a:r>
          <a:endParaRPr lang="es-CO" sz="1800" dirty="0"/>
        </a:p>
      </dgm:t>
    </dgm:pt>
    <dgm:pt modelId="{716A0ED3-5E33-4BA5-A929-50D3C0E46972}" type="parTrans" cxnId="{0FC6ED29-DF08-4672-BFFE-CFF545760D57}">
      <dgm:prSet/>
      <dgm:spPr/>
      <dgm:t>
        <a:bodyPr/>
        <a:lstStyle/>
        <a:p>
          <a:endParaRPr lang="es-CO"/>
        </a:p>
      </dgm:t>
    </dgm:pt>
    <dgm:pt modelId="{456275EA-6115-49CA-AFC0-9AF4133556DD}" type="sibTrans" cxnId="{0FC6ED29-DF08-4672-BFFE-CFF545760D57}">
      <dgm:prSet/>
      <dgm:spPr/>
      <dgm:t>
        <a:bodyPr/>
        <a:lstStyle/>
        <a:p>
          <a:endParaRPr lang="es-CO"/>
        </a:p>
      </dgm:t>
    </dgm:pt>
    <dgm:pt modelId="{F61EB969-D0B1-4F01-8DC9-7A74E3768051}">
      <dgm:prSet/>
      <dgm:spPr>
        <a:solidFill>
          <a:srgbClr val="DF5327"/>
        </a:solidFill>
      </dgm:spPr>
      <dgm:t>
        <a:bodyPr/>
        <a:lstStyle/>
        <a:p>
          <a:r>
            <a:rPr lang="en-CA" dirty="0"/>
            <a:t>HIV stigma, and social determinants</a:t>
          </a:r>
          <a:endParaRPr lang="es-CO" dirty="0"/>
        </a:p>
      </dgm:t>
    </dgm:pt>
    <dgm:pt modelId="{1D79B289-4554-4D31-A98C-5EA3F1B767E5}" type="parTrans" cxnId="{C7DFDF0E-7024-4C0E-943E-1F72660509E5}">
      <dgm:prSet/>
      <dgm:spPr/>
      <dgm:t>
        <a:bodyPr/>
        <a:lstStyle/>
        <a:p>
          <a:endParaRPr lang="es-CO"/>
        </a:p>
      </dgm:t>
    </dgm:pt>
    <dgm:pt modelId="{63F5B471-6B6D-4E05-BCE2-0D367BF219AF}" type="sibTrans" cxnId="{C7DFDF0E-7024-4C0E-943E-1F72660509E5}">
      <dgm:prSet custT="1"/>
      <dgm:spPr>
        <a:solidFill>
          <a:schemeClr val="accent1">
            <a:lumMod val="75000"/>
          </a:schemeClr>
        </a:solidFill>
      </dgm:spPr>
      <dgm:t>
        <a:bodyPr/>
        <a:lstStyle/>
        <a:p>
          <a:r>
            <a:rPr lang="en-CA" sz="1000" dirty="0"/>
            <a:t>Do not know the demand for </a:t>
          </a:r>
          <a:r>
            <a:rPr lang="en-CA" sz="1000" dirty="0" err="1"/>
            <a:t>PrEP</a:t>
          </a:r>
          <a:r>
            <a:rPr lang="en-CA" sz="1000" dirty="0"/>
            <a:t>, cost of implementing </a:t>
          </a:r>
          <a:r>
            <a:rPr lang="en-CA" sz="1000" dirty="0" err="1"/>
            <a:t>PrEP</a:t>
          </a:r>
          <a:endParaRPr lang="es-CO" sz="1000" dirty="0"/>
        </a:p>
      </dgm:t>
    </dgm:pt>
    <dgm:pt modelId="{C7E25D2A-632A-407C-82F8-2FF5702F9231}">
      <dgm:prSet phldrT="[Text]" custT="1"/>
      <dgm:spPr>
        <a:solidFill>
          <a:srgbClr val="92D050"/>
        </a:solidFill>
      </dgm:spPr>
      <dgm:t>
        <a:bodyPr/>
        <a:lstStyle/>
        <a:p>
          <a:r>
            <a:rPr lang="en-CA" sz="900" dirty="0"/>
            <a:t>Lack of training in primary care </a:t>
          </a:r>
          <a:r>
            <a:rPr lang="en-CA" sz="1200" dirty="0"/>
            <a:t>providers</a:t>
          </a:r>
          <a:endParaRPr lang="es-CO" sz="1200" dirty="0"/>
        </a:p>
      </dgm:t>
    </dgm:pt>
    <dgm:pt modelId="{44F36071-BDBE-4C21-89B5-423F0D1F3B13}" type="parTrans" cxnId="{8AD12F9D-9F88-4B96-9B72-CB28E58B1E23}">
      <dgm:prSet/>
      <dgm:spPr/>
      <dgm:t>
        <a:bodyPr/>
        <a:lstStyle/>
        <a:p>
          <a:endParaRPr lang="es-CO"/>
        </a:p>
      </dgm:t>
    </dgm:pt>
    <dgm:pt modelId="{53D8BE8E-915A-44B4-9686-CC17D58CD545}" type="sibTrans" cxnId="{8AD12F9D-9F88-4B96-9B72-CB28E58B1E23}">
      <dgm:prSet/>
      <dgm:spPr/>
      <dgm:t>
        <a:bodyPr/>
        <a:lstStyle/>
        <a:p>
          <a:endParaRPr lang="es-CO"/>
        </a:p>
      </dgm:t>
    </dgm:pt>
    <dgm:pt modelId="{9518F271-1F6C-4939-91B6-14422E5A7FFE}" type="pres">
      <dgm:prSet presAssocID="{B0A5BAE6-5CCF-40C0-B7A7-F29774C284B2}" presName="Name0" presStyleCnt="0">
        <dgm:presLayoutVars>
          <dgm:chMax/>
          <dgm:chPref/>
          <dgm:dir/>
          <dgm:animLvl val="lvl"/>
        </dgm:presLayoutVars>
      </dgm:prSet>
      <dgm:spPr/>
    </dgm:pt>
    <dgm:pt modelId="{0A0FA5A6-CE66-498B-BB28-E0AD8BC291C8}" type="pres">
      <dgm:prSet presAssocID="{376BA3C4-71BF-4735-96D5-3278DD7821A0}" presName="composite" presStyleCnt="0"/>
      <dgm:spPr/>
    </dgm:pt>
    <dgm:pt modelId="{450D79E9-BD38-461B-BE2F-B8CBEA7BAC9F}" type="pres">
      <dgm:prSet presAssocID="{376BA3C4-71BF-4735-96D5-3278DD7821A0}" presName="Parent1" presStyleLbl="node1" presStyleIdx="0" presStyleCnt="10" custLinFactNeighborX="-85461" custLinFactNeighborY="92999">
        <dgm:presLayoutVars>
          <dgm:chMax val="1"/>
          <dgm:chPref val="1"/>
          <dgm:bulletEnabled val="1"/>
        </dgm:presLayoutVars>
      </dgm:prSet>
      <dgm:spPr/>
    </dgm:pt>
    <dgm:pt modelId="{384F68D9-10B4-4F12-AB59-E8C7A05CC525}" type="pres">
      <dgm:prSet presAssocID="{376BA3C4-71BF-4735-96D5-3278DD7821A0}" presName="Childtext1" presStyleLbl="revTx" presStyleIdx="0" presStyleCnt="5" custLinFactNeighborX="-16842" custLinFactNeighborY="7576">
        <dgm:presLayoutVars>
          <dgm:chMax val="0"/>
          <dgm:chPref val="0"/>
          <dgm:bulletEnabled val="1"/>
        </dgm:presLayoutVars>
      </dgm:prSet>
      <dgm:spPr/>
    </dgm:pt>
    <dgm:pt modelId="{6FAD1776-54FE-4FC9-A7BC-8CC0EA4ECB37}" type="pres">
      <dgm:prSet presAssocID="{376BA3C4-71BF-4735-96D5-3278DD7821A0}" presName="BalanceSpacing" presStyleCnt="0"/>
      <dgm:spPr/>
    </dgm:pt>
    <dgm:pt modelId="{AA0BA1A2-4C25-4606-A2F3-67B765E9B9DA}" type="pres">
      <dgm:prSet presAssocID="{376BA3C4-71BF-4735-96D5-3278DD7821A0}" presName="BalanceSpacing1" presStyleCnt="0"/>
      <dgm:spPr/>
    </dgm:pt>
    <dgm:pt modelId="{F6357C4D-6E2A-4209-9C98-6122FE6768C5}" type="pres">
      <dgm:prSet presAssocID="{4F267EB4-B743-471A-A8D9-6C4583559FCE}" presName="Accent1Text" presStyleLbl="node1" presStyleIdx="1" presStyleCnt="10" custLinFactNeighborX="72935" custLinFactNeighborY="9761"/>
      <dgm:spPr/>
    </dgm:pt>
    <dgm:pt modelId="{EF4EAA76-66EE-435F-9310-FEB3899CC2E4}" type="pres">
      <dgm:prSet presAssocID="{4F267EB4-B743-471A-A8D9-6C4583559FCE}" presName="spaceBetweenRectangles" presStyleCnt="0"/>
      <dgm:spPr/>
    </dgm:pt>
    <dgm:pt modelId="{66ACB2E7-952B-4BFC-9C82-8F391F0B71DB}" type="pres">
      <dgm:prSet presAssocID="{2A1848B7-DF2E-4063-93C8-0CCAAD62748B}" presName="composite" presStyleCnt="0"/>
      <dgm:spPr/>
    </dgm:pt>
    <dgm:pt modelId="{F9A8E875-F2D9-4E9A-B0E3-43DEAAD30D7D}" type="pres">
      <dgm:prSet presAssocID="{2A1848B7-DF2E-4063-93C8-0CCAAD62748B}" presName="Parent1" presStyleLbl="node1" presStyleIdx="2" presStyleCnt="10" custLinFactNeighborX="-82821" custLinFactNeighborY="-75119">
        <dgm:presLayoutVars>
          <dgm:chMax val="1"/>
          <dgm:chPref val="1"/>
          <dgm:bulletEnabled val="1"/>
        </dgm:presLayoutVars>
      </dgm:prSet>
      <dgm:spPr/>
    </dgm:pt>
    <dgm:pt modelId="{A148738B-8428-452D-A733-E9F22E6D0C47}" type="pres">
      <dgm:prSet presAssocID="{2A1848B7-DF2E-4063-93C8-0CCAAD62748B}" presName="Childtext1" presStyleLbl="revTx" presStyleIdx="1" presStyleCnt="5" custLinFactNeighborX="-36667" custLinFactNeighborY="13532">
        <dgm:presLayoutVars>
          <dgm:chMax val="0"/>
          <dgm:chPref val="0"/>
          <dgm:bulletEnabled val="1"/>
        </dgm:presLayoutVars>
      </dgm:prSet>
      <dgm:spPr/>
    </dgm:pt>
    <dgm:pt modelId="{53484144-80B0-41B1-9ACE-169BBE159E42}" type="pres">
      <dgm:prSet presAssocID="{2A1848B7-DF2E-4063-93C8-0CCAAD62748B}" presName="BalanceSpacing" presStyleCnt="0"/>
      <dgm:spPr/>
    </dgm:pt>
    <dgm:pt modelId="{D25FBD4A-C1F0-4177-A489-A60C120B4D7D}" type="pres">
      <dgm:prSet presAssocID="{2A1848B7-DF2E-4063-93C8-0CCAAD62748B}" presName="BalanceSpacing1" presStyleCnt="0"/>
      <dgm:spPr/>
    </dgm:pt>
    <dgm:pt modelId="{2800DD9E-059D-4D42-A139-F522DA65703D}" type="pres">
      <dgm:prSet presAssocID="{D4BB8F26-CF8A-4910-BA5B-E250B91920D7}" presName="Accent1Text" presStyleLbl="node1" presStyleIdx="3" presStyleCnt="10" custLinFactNeighborX="-97017" custLinFactNeighborY="94490"/>
      <dgm:spPr/>
    </dgm:pt>
    <dgm:pt modelId="{C698ED9B-4351-4C87-8F89-7F15C2C69C1C}" type="pres">
      <dgm:prSet presAssocID="{D4BB8F26-CF8A-4910-BA5B-E250B91920D7}" presName="spaceBetweenRectangles" presStyleCnt="0"/>
      <dgm:spPr/>
    </dgm:pt>
    <dgm:pt modelId="{575B8AEA-429D-42EF-BE24-6D11F3F4D685}" type="pres">
      <dgm:prSet presAssocID="{C7E25D2A-632A-407C-82F8-2FF5702F9231}" presName="composite" presStyleCnt="0"/>
      <dgm:spPr/>
    </dgm:pt>
    <dgm:pt modelId="{C1A2DF17-A205-48A7-B95B-623561376209}" type="pres">
      <dgm:prSet presAssocID="{C7E25D2A-632A-407C-82F8-2FF5702F9231}" presName="Parent1" presStyleLbl="node1" presStyleIdx="4" presStyleCnt="10" custLinFactX="-100000" custLinFactY="-57743" custLinFactNeighborX="-139790" custLinFactNeighborY="-100000">
        <dgm:presLayoutVars>
          <dgm:chMax val="1"/>
          <dgm:chPref val="1"/>
          <dgm:bulletEnabled val="1"/>
        </dgm:presLayoutVars>
      </dgm:prSet>
      <dgm:spPr/>
    </dgm:pt>
    <dgm:pt modelId="{D5457B22-AE88-4FA6-AE1B-BA9A06539F39}" type="pres">
      <dgm:prSet presAssocID="{C7E25D2A-632A-407C-82F8-2FF5702F9231}" presName="Childtext1" presStyleLbl="revTx" presStyleIdx="2" presStyleCnt="5">
        <dgm:presLayoutVars>
          <dgm:chMax val="0"/>
          <dgm:chPref val="0"/>
          <dgm:bulletEnabled val="1"/>
        </dgm:presLayoutVars>
      </dgm:prSet>
      <dgm:spPr/>
    </dgm:pt>
    <dgm:pt modelId="{0DE45E1C-FDC1-42B8-972C-E4EF81F354E7}" type="pres">
      <dgm:prSet presAssocID="{C7E25D2A-632A-407C-82F8-2FF5702F9231}" presName="BalanceSpacing" presStyleCnt="0"/>
      <dgm:spPr/>
    </dgm:pt>
    <dgm:pt modelId="{E4ACF4B8-221A-434B-880E-9D228EBD0536}" type="pres">
      <dgm:prSet presAssocID="{C7E25D2A-632A-407C-82F8-2FF5702F9231}" presName="BalanceSpacing1" presStyleCnt="0"/>
      <dgm:spPr/>
    </dgm:pt>
    <dgm:pt modelId="{A9000559-F812-48DD-A728-0CD5F75EBE5D}" type="pres">
      <dgm:prSet presAssocID="{53D8BE8E-915A-44B4-9686-CC17D58CD545}" presName="Accent1Text" presStyleLbl="node1" presStyleIdx="5" presStyleCnt="10" custFlipVert="1" custScaleX="5432" custScaleY="17915" custLinFactX="-200000" custLinFactY="-100000" custLinFactNeighborX="-259177" custLinFactNeighborY="-124755"/>
      <dgm:spPr>
        <a:prstGeom prst="upArrow">
          <a:avLst/>
        </a:prstGeom>
      </dgm:spPr>
    </dgm:pt>
    <dgm:pt modelId="{9E5B42F4-A0DB-47DB-8E3E-B18477AA705A}" type="pres">
      <dgm:prSet presAssocID="{53D8BE8E-915A-44B4-9686-CC17D58CD545}" presName="spaceBetweenRectangles" presStyleCnt="0"/>
      <dgm:spPr/>
    </dgm:pt>
    <dgm:pt modelId="{BC4A1F15-004A-4926-9353-AA40680DEA35}" type="pres">
      <dgm:prSet presAssocID="{F61EB969-D0B1-4F01-8DC9-7A74E3768051}" presName="composite" presStyleCnt="0"/>
      <dgm:spPr/>
    </dgm:pt>
    <dgm:pt modelId="{5F55D314-7360-4479-9636-42900A8EA3E4}" type="pres">
      <dgm:prSet presAssocID="{F61EB969-D0B1-4F01-8DC9-7A74E3768051}" presName="Parent1" presStyleLbl="node1" presStyleIdx="6" presStyleCnt="10" custLinFactNeighborX="18103" custLinFactNeighborY="70421">
        <dgm:presLayoutVars>
          <dgm:chMax val="1"/>
          <dgm:chPref val="1"/>
          <dgm:bulletEnabled val="1"/>
        </dgm:presLayoutVars>
      </dgm:prSet>
      <dgm:spPr/>
    </dgm:pt>
    <dgm:pt modelId="{FC6B4F97-B9BE-4A5C-AA06-EDB8FB71CE76}" type="pres">
      <dgm:prSet presAssocID="{F61EB969-D0B1-4F01-8DC9-7A74E3768051}" presName="Childtext1" presStyleLbl="revTx" presStyleIdx="3" presStyleCnt="5">
        <dgm:presLayoutVars>
          <dgm:chMax val="0"/>
          <dgm:chPref val="0"/>
          <dgm:bulletEnabled val="1"/>
        </dgm:presLayoutVars>
      </dgm:prSet>
      <dgm:spPr/>
    </dgm:pt>
    <dgm:pt modelId="{59131DB1-A1EA-481B-B90B-9509775A7DF1}" type="pres">
      <dgm:prSet presAssocID="{F61EB969-D0B1-4F01-8DC9-7A74E3768051}" presName="BalanceSpacing" presStyleCnt="0"/>
      <dgm:spPr/>
    </dgm:pt>
    <dgm:pt modelId="{4CE8E55C-0077-4B7A-998D-9574CD63EF22}" type="pres">
      <dgm:prSet presAssocID="{F61EB969-D0B1-4F01-8DC9-7A74E3768051}" presName="BalanceSpacing1" presStyleCnt="0"/>
      <dgm:spPr/>
    </dgm:pt>
    <dgm:pt modelId="{89E965E1-4363-45A5-86FC-D977BC00D550}" type="pres">
      <dgm:prSet presAssocID="{63F5B471-6B6D-4E05-BCE2-0D367BF219AF}" presName="Accent1Text" presStyleLbl="node1" presStyleIdx="7" presStyleCnt="10" custFlipVert="1" custFlipHor="1" custScaleX="108138" custScaleY="105939" custLinFactY="-68241" custLinFactNeighborX="66710" custLinFactNeighborY="-100000"/>
      <dgm:spPr>
        <a:prstGeom prst="hexagon">
          <a:avLst/>
        </a:prstGeom>
      </dgm:spPr>
    </dgm:pt>
    <dgm:pt modelId="{A647F39C-AE9D-4941-844B-DDA07836FFF9}" type="pres">
      <dgm:prSet presAssocID="{63F5B471-6B6D-4E05-BCE2-0D367BF219AF}" presName="spaceBetweenRectangles" presStyleCnt="0"/>
      <dgm:spPr/>
    </dgm:pt>
    <dgm:pt modelId="{C1A2A373-9736-4D66-98BD-D31860E65199}" type="pres">
      <dgm:prSet presAssocID="{75EE8312-FCB7-4599-8686-5715DE13E085}" presName="composite" presStyleCnt="0"/>
      <dgm:spPr/>
    </dgm:pt>
    <dgm:pt modelId="{A884D5E6-02B2-49E6-AEBE-ACE4E32458BF}" type="pres">
      <dgm:prSet presAssocID="{75EE8312-FCB7-4599-8686-5715DE13E085}" presName="Parent1" presStyleLbl="node1" presStyleIdx="8" presStyleCnt="10" custLinFactY="-100000" custLinFactNeighborX="34948" custLinFactNeighborY="-150151">
        <dgm:presLayoutVars>
          <dgm:chMax val="1"/>
          <dgm:chPref val="1"/>
          <dgm:bulletEnabled val="1"/>
        </dgm:presLayoutVars>
      </dgm:prSet>
      <dgm:spPr/>
    </dgm:pt>
    <dgm:pt modelId="{376A0792-9D73-4FDA-B556-084311CE0AF8}" type="pres">
      <dgm:prSet presAssocID="{75EE8312-FCB7-4599-8686-5715DE13E085}" presName="Childtext1" presStyleLbl="revTx" presStyleIdx="4" presStyleCnt="5" custScaleX="158832" custLinFactY="-33042" custLinFactNeighborX="20138" custLinFactNeighborY="-100000">
        <dgm:presLayoutVars>
          <dgm:chMax val="0"/>
          <dgm:chPref val="0"/>
          <dgm:bulletEnabled val="1"/>
        </dgm:presLayoutVars>
      </dgm:prSet>
      <dgm:spPr/>
    </dgm:pt>
    <dgm:pt modelId="{F328171B-0C03-4A7F-832F-75C2DF6378CF}" type="pres">
      <dgm:prSet presAssocID="{75EE8312-FCB7-4599-8686-5715DE13E085}" presName="BalanceSpacing" presStyleCnt="0"/>
      <dgm:spPr/>
    </dgm:pt>
    <dgm:pt modelId="{E75D003D-B523-4E95-ABD4-C6F604BBFBA3}" type="pres">
      <dgm:prSet presAssocID="{75EE8312-FCB7-4599-8686-5715DE13E085}" presName="BalanceSpacing1" presStyleCnt="0"/>
      <dgm:spPr/>
    </dgm:pt>
    <dgm:pt modelId="{D875EA2B-DEE0-49D7-A96D-00F1BD745D06}" type="pres">
      <dgm:prSet presAssocID="{1D94ABD6-A4B3-46AC-8D65-69C56B37D71D}" presName="Accent1Text" presStyleLbl="node1" presStyleIdx="9" presStyleCnt="10" custLinFactNeighborX="26685" custLinFactNeighborY="-91758"/>
      <dgm:spPr/>
    </dgm:pt>
  </dgm:ptLst>
  <dgm:cxnLst>
    <dgm:cxn modelId="{C7DFDF0E-7024-4C0E-943E-1F72660509E5}" srcId="{B0A5BAE6-5CCF-40C0-B7A7-F29774C284B2}" destId="{F61EB969-D0B1-4F01-8DC9-7A74E3768051}" srcOrd="3" destOrd="0" parTransId="{1D79B289-4554-4D31-A98C-5EA3F1B767E5}" sibTransId="{63F5B471-6B6D-4E05-BCE2-0D367BF219AF}"/>
    <dgm:cxn modelId="{209E8A12-E4D6-4BE9-AD35-A3F62F2BE9CB}" srcId="{B0A5BAE6-5CCF-40C0-B7A7-F29774C284B2}" destId="{376BA3C4-71BF-4735-96D5-3278DD7821A0}" srcOrd="0" destOrd="0" parTransId="{824C7E5F-6995-4B62-893B-38CF16D41D85}" sibTransId="{4F267EB4-B743-471A-A8D9-6C4583559FCE}"/>
    <dgm:cxn modelId="{FC15EF17-EB47-4247-A64F-C688371FB79F}" type="presOf" srcId="{639F31D8-0FE1-468A-9BB0-22E97F9AA5DD}" destId="{384F68D9-10B4-4F12-AB59-E8C7A05CC525}" srcOrd="0" destOrd="0" presId="urn:microsoft.com/office/officeart/2008/layout/AlternatingHexagons"/>
    <dgm:cxn modelId="{0FC6ED29-DF08-4672-BFFE-CFF545760D57}" srcId="{75EE8312-FCB7-4599-8686-5715DE13E085}" destId="{F62FE7DF-04A7-4294-AF26-9C4262D3F1DF}" srcOrd="0" destOrd="0" parTransId="{716A0ED3-5E33-4BA5-A929-50D3C0E46972}" sibTransId="{456275EA-6115-49CA-AFC0-9AF4133556DD}"/>
    <dgm:cxn modelId="{4CED4B3D-8AD4-4E24-A74F-845E82945938}" type="presOf" srcId="{376BA3C4-71BF-4735-96D5-3278DD7821A0}" destId="{450D79E9-BD38-461B-BE2F-B8CBEA7BAC9F}" srcOrd="0" destOrd="0" presId="urn:microsoft.com/office/officeart/2008/layout/AlternatingHexagons"/>
    <dgm:cxn modelId="{3D035962-ECDB-4057-88F2-64ED501D92C5}" type="presOf" srcId="{F61EB969-D0B1-4F01-8DC9-7A74E3768051}" destId="{5F55D314-7360-4479-9636-42900A8EA3E4}" srcOrd="0" destOrd="0" presId="urn:microsoft.com/office/officeart/2008/layout/AlternatingHexagons"/>
    <dgm:cxn modelId="{5E44AF44-614D-472D-B7B9-3A429E1EAABA}" srcId="{2A1848B7-DF2E-4063-93C8-0CCAAD62748B}" destId="{9918664E-D320-4D22-8B31-73A970C946CA}" srcOrd="0" destOrd="0" parTransId="{1BCB909E-63FE-4781-B9DC-C8EEECAA2CCC}" sibTransId="{F6BC560C-FAF3-4397-A145-69B7304C404C}"/>
    <dgm:cxn modelId="{71AA936B-CF20-4D2D-9FF1-7FB01102BAA8}" srcId="{B0A5BAE6-5CCF-40C0-B7A7-F29774C284B2}" destId="{75EE8312-FCB7-4599-8686-5715DE13E085}" srcOrd="4" destOrd="0" parTransId="{F98187A2-240A-495E-B395-99469099CE65}" sibTransId="{1D94ABD6-A4B3-46AC-8D65-69C56B37D71D}"/>
    <dgm:cxn modelId="{ACCBD66C-AE07-4367-941A-18FB5133F52A}" type="presOf" srcId="{2A1848B7-DF2E-4063-93C8-0CCAAD62748B}" destId="{F9A8E875-F2D9-4E9A-B0E3-43DEAAD30D7D}" srcOrd="0" destOrd="0" presId="urn:microsoft.com/office/officeart/2008/layout/AlternatingHexagons"/>
    <dgm:cxn modelId="{E737CB4E-D7F6-4A85-8134-993B634EDC70}" type="presOf" srcId="{B0A5BAE6-5CCF-40C0-B7A7-F29774C284B2}" destId="{9518F271-1F6C-4939-91B6-14422E5A7FFE}" srcOrd="0" destOrd="0" presId="urn:microsoft.com/office/officeart/2008/layout/AlternatingHexagons"/>
    <dgm:cxn modelId="{731EDC72-5A11-44DA-8569-657C3BE8F5FE}" type="presOf" srcId="{1D94ABD6-A4B3-46AC-8D65-69C56B37D71D}" destId="{D875EA2B-DEE0-49D7-A96D-00F1BD745D06}" srcOrd="0" destOrd="0" presId="urn:microsoft.com/office/officeart/2008/layout/AlternatingHexagons"/>
    <dgm:cxn modelId="{33494858-48B7-46D1-B62F-5184338190D0}" type="presOf" srcId="{F62FE7DF-04A7-4294-AF26-9C4262D3F1DF}" destId="{376A0792-9D73-4FDA-B556-084311CE0AF8}" srcOrd="0" destOrd="0" presId="urn:microsoft.com/office/officeart/2008/layout/AlternatingHexagons"/>
    <dgm:cxn modelId="{3D41BD78-0E86-401C-A2D9-0FAB805A7965}" type="presOf" srcId="{D4BB8F26-CF8A-4910-BA5B-E250B91920D7}" destId="{2800DD9E-059D-4D42-A139-F522DA65703D}" srcOrd="0" destOrd="0" presId="urn:microsoft.com/office/officeart/2008/layout/AlternatingHexagons"/>
    <dgm:cxn modelId="{0434567A-8351-4CF4-BDB0-8FC5A496613A}" type="presOf" srcId="{53D8BE8E-915A-44B4-9686-CC17D58CD545}" destId="{A9000559-F812-48DD-A728-0CD5F75EBE5D}" srcOrd="0" destOrd="0" presId="urn:microsoft.com/office/officeart/2008/layout/AlternatingHexagons"/>
    <dgm:cxn modelId="{4E5C8C85-AD79-43AF-82C1-711C419B5981}" srcId="{B0A5BAE6-5CCF-40C0-B7A7-F29774C284B2}" destId="{2A1848B7-DF2E-4063-93C8-0CCAAD62748B}" srcOrd="1" destOrd="0" parTransId="{BCB59036-85B6-41A0-8C81-FF49EDF2A75B}" sibTransId="{D4BB8F26-CF8A-4910-BA5B-E250B91920D7}"/>
    <dgm:cxn modelId="{8AD12F9D-9F88-4B96-9B72-CB28E58B1E23}" srcId="{B0A5BAE6-5CCF-40C0-B7A7-F29774C284B2}" destId="{C7E25D2A-632A-407C-82F8-2FF5702F9231}" srcOrd="2" destOrd="0" parTransId="{44F36071-BDBE-4C21-89B5-423F0D1F3B13}" sibTransId="{53D8BE8E-915A-44B4-9686-CC17D58CD545}"/>
    <dgm:cxn modelId="{C592ABAD-BB43-4638-A239-9A97B2D900C0}" type="presOf" srcId="{9918664E-D320-4D22-8B31-73A970C946CA}" destId="{A148738B-8428-452D-A733-E9F22E6D0C47}" srcOrd="0" destOrd="0" presId="urn:microsoft.com/office/officeart/2008/layout/AlternatingHexagons"/>
    <dgm:cxn modelId="{24A162B3-4A4D-4537-AE97-7B7DB519CD1C}" type="presOf" srcId="{63F5B471-6B6D-4E05-BCE2-0D367BF219AF}" destId="{89E965E1-4363-45A5-86FC-D977BC00D550}" srcOrd="0" destOrd="0" presId="urn:microsoft.com/office/officeart/2008/layout/AlternatingHexagons"/>
    <dgm:cxn modelId="{C06468B3-E96B-490B-8DD3-F2E7BE06BD4A}" srcId="{376BA3C4-71BF-4735-96D5-3278DD7821A0}" destId="{639F31D8-0FE1-468A-9BB0-22E97F9AA5DD}" srcOrd="0" destOrd="0" parTransId="{C458F15C-A591-4100-93D2-3386F13D0F8B}" sibTransId="{62DC7383-82D7-426B-9702-F81C7AED1F0F}"/>
    <dgm:cxn modelId="{0056C4D7-A7DA-4172-85D5-1F72DE2EB433}" type="presOf" srcId="{75EE8312-FCB7-4599-8686-5715DE13E085}" destId="{A884D5E6-02B2-49E6-AEBE-ACE4E32458BF}" srcOrd="0" destOrd="0" presId="urn:microsoft.com/office/officeart/2008/layout/AlternatingHexagons"/>
    <dgm:cxn modelId="{96F694EA-389E-41E4-886E-CEDB08F090A6}" type="presOf" srcId="{4F267EB4-B743-471A-A8D9-6C4583559FCE}" destId="{F6357C4D-6E2A-4209-9C98-6122FE6768C5}" srcOrd="0" destOrd="0" presId="urn:microsoft.com/office/officeart/2008/layout/AlternatingHexagons"/>
    <dgm:cxn modelId="{7179BEF5-C0EF-4E1D-887A-3E82A249FCD0}" type="presOf" srcId="{C7E25D2A-632A-407C-82F8-2FF5702F9231}" destId="{C1A2DF17-A205-48A7-B95B-623561376209}" srcOrd="0" destOrd="0" presId="urn:microsoft.com/office/officeart/2008/layout/AlternatingHexagons"/>
    <dgm:cxn modelId="{B868C7AD-9118-4C0F-ABEE-4BFC1C02DB52}" type="presParOf" srcId="{9518F271-1F6C-4939-91B6-14422E5A7FFE}" destId="{0A0FA5A6-CE66-498B-BB28-E0AD8BC291C8}" srcOrd="0" destOrd="0" presId="urn:microsoft.com/office/officeart/2008/layout/AlternatingHexagons"/>
    <dgm:cxn modelId="{78772E8F-1713-4D2E-9F84-B1F99BA61387}" type="presParOf" srcId="{0A0FA5A6-CE66-498B-BB28-E0AD8BC291C8}" destId="{450D79E9-BD38-461B-BE2F-B8CBEA7BAC9F}" srcOrd="0" destOrd="0" presId="urn:microsoft.com/office/officeart/2008/layout/AlternatingHexagons"/>
    <dgm:cxn modelId="{63E53CC4-941F-411A-814B-9ACB5F5C38D9}" type="presParOf" srcId="{0A0FA5A6-CE66-498B-BB28-E0AD8BC291C8}" destId="{384F68D9-10B4-4F12-AB59-E8C7A05CC525}" srcOrd="1" destOrd="0" presId="urn:microsoft.com/office/officeart/2008/layout/AlternatingHexagons"/>
    <dgm:cxn modelId="{4DB21FE3-7A4C-4DEE-B5AE-49F5737F279A}" type="presParOf" srcId="{0A0FA5A6-CE66-498B-BB28-E0AD8BC291C8}" destId="{6FAD1776-54FE-4FC9-A7BC-8CC0EA4ECB37}" srcOrd="2" destOrd="0" presId="urn:microsoft.com/office/officeart/2008/layout/AlternatingHexagons"/>
    <dgm:cxn modelId="{A9F16293-C223-4C04-92E0-63D782AFB267}" type="presParOf" srcId="{0A0FA5A6-CE66-498B-BB28-E0AD8BC291C8}" destId="{AA0BA1A2-4C25-4606-A2F3-67B765E9B9DA}" srcOrd="3" destOrd="0" presId="urn:microsoft.com/office/officeart/2008/layout/AlternatingHexagons"/>
    <dgm:cxn modelId="{5FBA78DB-AB4D-4780-999C-465002DB2C68}" type="presParOf" srcId="{0A0FA5A6-CE66-498B-BB28-E0AD8BC291C8}" destId="{F6357C4D-6E2A-4209-9C98-6122FE6768C5}" srcOrd="4" destOrd="0" presId="urn:microsoft.com/office/officeart/2008/layout/AlternatingHexagons"/>
    <dgm:cxn modelId="{C6CF1505-4524-4DE1-BC6E-0C9789D6A000}" type="presParOf" srcId="{9518F271-1F6C-4939-91B6-14422E5A7FFE}" destId="{EF4EAA76-66EE-435F-9310-FEB3899CC2E4}" srcOrd="1" destOrd="0" presId="urn:microsoft.com/office/officeart/2008/layout/AlternatingHexagons"/>
    <dgm:cxn modelId="{A5586B8A-CB7C-4063-ABCE-8F93B62116C7}" type="presParOf" srcId="{9518F271-1F6C-4939-91B6-14422E5A7FFE}" destId="{66ACB2E7-952B-4BFC-9C82-8F391F0B71DB}" srcOrd="2" destOrd="0" presId="urn:microsoft.com/office/officeart/2008/layout/AlternatingHexagons"/>
    <dgm:cxn modelId="{E42FA266-D23E-4B4D-A952-404D319680BE}" type="presParOf" srcId="{66ACB2E7-952B-4BFC-9C82-8F391F0B71DB}" destId="{F9A8E875-F2D9-4E9A-B0E3-43DEAAD30D7D}" srcOrd="0" destOrd="0" presId="urn:microsoft.com/office/officeart/2008/layout/AlternatingHexagons"/>
    <dgm:cxn modelId="{9DCE03DA-651F-4142-84A0-E3E27872625B}" type="presParOf" srcId="{66ACB2E7-952B-4BFC-9C82-8F391F0B71DB}" destId="{A148738B-8428-452D-A733-E9F22E6D0C47}" srcOrd="1" destOrd="0" presId="urn:microsoft.com/office/officeart/2008/layout/AlternatingHexagons"/>
    <dgm:cxn modelId="{BDAF38E8-E60B-4998-8B69-8E1654A02A7A}" type="presParOf" srcId="{66ACB2E7-952B-4BFC-9C82-8F391F0B71DB}" destId="{53484144-80B0-41B1-9ACE-169BBE159E42}" srcOrd="2" destOrd="0" presId="urn:microsoft.com/office/officeart/2008/layout/AlternatingHexagons"/>
    <dgm:cxn modelId="{7189C211-CC7A-4FDB-AEAA-6BF9EAE7935A}" type="presParOf" srcId="{66ACB2E7-952B-4BFC-9C82-8F391F0B71DB}" destId="{D25FBD4A-C1F0-4177-A489-A60C120B4D7D}" srcOrd="3" destOrd="0" presId="urn:microsoft.com/office/officeart/2008/layout/AlternatingHexagons"/>
    <dgm:cxn modelId="{56DA821F-9EBD-4408-B297-6AFEB62CE12B}" type="presParOf" srcId="{66ACB2E7-952B-4BFC-9C82-8F391F0B71DB}" destId="{2800DD9E-059D-4D42-A139-F522DA65703D}" srcOrd="4" destOrd="0" presId="urn:microsoft.com/office/officeart/2008/layout/AlternatingHexagons"/>
    <dgm:cxn modelId="{353F00CF-9229-440B-9E9D-A5F842F09905}" type="presParOf" srcId="{9518F271-1F6C-4939-91B6-14422E5A7FFE}" destId="{C698ED9B-4351-4C87-8F89-7F15C2C69C1C}" srcOrd="3" destOrd="0" presId="urn:microsoft.com/office/officeart/2008/layout/AlternatingHexagons"/>
    <dgm:cxn modelId="{5C49F599-9906-4088-B846-66410188E93C}" type="presParOf" srcId="{9518F271-1F6C-4939-91B6-14422E5A7FFE}" destId="{575B8AEA-429D-42EF-BE24-6D11F3F4D685}" srcOrd="4" destOrd="0" presId="urn:microsoft.com/office/officeart/2008/layout/AlternatingHexagons"/>
    <dgm:cxn modelId="{5E0B06C9-80C8-488F-A1B8-2328FC4A739D}" type="presParOf" srcId="{575B8AEA-429D-42EF-BE24-6D11F3F4D685}" destId="{C1A2DF17-A205-48A7-B95B-623561376209}" srcOrd="0" destOrd="0" presId="urn:microsoft.com/office/officeart/2008/layout/AlternatingHexagons"/>
    <dgm:cxn modelId="{FA3698ED-6325-463C-998F-7426B44B4269}" type="presParOf" srcId="{575B8AEA-429D-42EF-BE24-6D11F3F4D685}" destId="{D5457B22-AE88-4FA6-AE1B-BA9A06539F39}" srcOrd="1" destOrd="0" presId="urn:microsoft.com/office/officeart/2008/layout/AlternatingHexagons"/>
    <dgm:cxn modelId="{98E59312-907F-42BA-BAD1-4D315E5177AD}" type="presParOf" srcId="{575B8AEA-429D-42EF-BE24-6D11F3F4D685}" destId="{0DE45E1C-FDC1-42B8-972C-E4EF81F354E7}" srcOrd="2" destOrd="0" presId="urn:microsoft.com/office/officeart/2008/layout/AlternatingHexagons"/>
    <dgm:cxn modelId="{FD91420A-E42D-404F-A7AF-5F7EADD2D8B8}" type="presParOf" srcId="{575B8AEA-429D-42EF-BE24-6D11F3F4D685}" destId="{E4ACF4B8-221A-434B-880E-9D228EBD0536}" srcOrd="3" destOrd="0" presId="urn:microsoft.com/office/officeart/2008/layout/AlternatingHexagons"/>
    <dgm:cxn modelId="{18FCC869-D50C-473D-BDF0-14C3CA73B8DA}" type="presParOf" srcId="{575B8AEA-429D-42EF-BE24-6D11F3F4D685}" destId="{A9000559-F812-48DD-A728-0CD5F75EBE5D}" srcOrd="4" destOrd="0" presId="urn:microsoft.com/office/officeart/2008/layout/AlternatingHexagons"/>
    <dgm:cxn modelId="{15E41016-6220-42F8-94B3-140536FEB984}" type="presParOf" srcId="{9518F271-1F6C-4939-91B6-14422E5A7FFE}" destId="{9E5B42F4-A0DB-47DB-8E3E-B18477AA705A}" srcOrd="5" destOrd="0" presId="urn:microsoft.com/office/officeart/2008/layout/AlternatingHexagons"/>
    <dgm:cxn modelId="{DEB029E5-9FA7-4924-A1C0-2BA9F6BED10D}" type="presParOf" srcId="{9518F271-1F6C-4939-91B6-14422E5A7FFE}" destId="{BC4A1F15-004A-4926-9353-AA40680DEA35}" srcOrd="6" destOrd="0" presId="urn:microsoft.com/office/officeart/2008/layout/AlternatingHexagons"/>
    <dgm:cxn modelId="{D3C3226E-5FF9-465F-9031-0FE61345B6F1}" type="presParOf" srcId="{BC4A1F15-004A-4926-9353-AA40680DEA35}" destId="{5F55D314-7360-4479-9636-42900A8EA3E4}" srcOrd="0" destOrd="0" presId="urn:microsoft.com/office/officeart/2008/layout/AlternatingHexagons"/>
    <dgm:cxn modelId="{FC2FAEB2-E4E2-4670-B23C-C2FBE626B91B}" type="presParOf" srcId="{BC4A1F15-004A-4926-9353-AA40680DEA35}" destId="{FC6B4F97-B9BE-4A5C-AA06-EDB8FB71CE76}" srcOrd="1" destOrd="0" presId="urn:microsoft.com/office/officeart/2008/layout/AlternatingHexagons"/>
    <dgm:cxn modelId="{E603939A-0950-4A0D-B8EB-4AE742930604}" type="presParOf" srcId="{BC4A1F15-004A-4926-9353-AA40680DEA35}" destId="{59131DB1-A1EA-481B-B90B-9509775A7DF1}" srcOrd="2" destOrd="0" presId="urn:microsoft.com/office/officeart/2008/layout/AlternatingHexagons"/>
    <dgm:cxn modelId="{7C2B057D-EB3F-403C-BE7C-4666842DEE24}" type="presParOf" srcId="{BC4A1F15-004A-4926-9353-AA40680DEA35}" destId="{4CE8E55C-0077-4B7A-998D-9574CD63EF22}" srcOrd="3" destOrd="0" presId="urn:microsoft.com/office/officeart/2008/layout/AlternatingHexagons"/>
    <dgm:cxn modelId="{D299B04F-B0FC-4317-8C5D-F31434267750}" type="presParOf" srcId="{BC4A1F15-004A-4926-9353-AA40680DEA35}" destId="{89E965E1-4363-45A5-86FC-D977BC00D550}" srcOrd="4" destOrd="0" presId="urn:microsoft.com/office/officeart/2008/layout/AlternatingHexagons"/>
    <dgm:cxn modelId="{D9AE13DC-2386-48F4-9EBF-B7D5E31D8572}" type="presParOf" srcId="{9518F271-1F6C-4939-91B6-14422E5A7FFE}" destId="{A647F39C-AE9D-4941-844B-DDA07836FFF9}" srcOrd="7" destOrd="0" presId="urn:microsoft.com/office/officeart/2008/layout/AlternatingHexagons"/>
    <dgm:cxn modelId="{F118D7A2-6770-45EB-9801-C18949B31DBC}" type="presParOf" srcId="{9518F271-1F6C-4939-91B6-14422E5A7FFE}" destId="{C1A2A373-9736-4D66-98BD-D31860E65199}" srcOrd="8" destOrd="0" presId="urn:microsoft.com/office/officeart/2008/layout/AlternatingHexagons"/>
    <dgm:cxn modelId="{23A389A0-DED8-4916-B579-561E6B828940}" type="presParOf" srcId="{C1A2A373-9736-4D66-98BD-D31860E65199}" destId="{A884D5E6-02B2-49E6-AEBE-ACE4E32458BF}" srcOrd="0" destOrd="0" presId="urn:microsoft.com/office/officeart/2008/layout/AlternatingHexagons"/>
    <dgm:cxn modelId="{15147B40-B339-438E-93AD-D44AD0CB903D}" type="presParOf" srcId="{C1A2A373-9736-4D66-98BD-D31860E65199}" destId="{376A0792-9D73-4FDA-B556-084311CE0AF8}" srcOrd="1" destOrd="0" presId="urn:microsoft.com/office/officeart/2008/layout/AlternatingHexagons"/>
    <dgm:cxn modelId="{ECFD16B3-F6A9-4510-9FA8-3305CE6C2501}" type="presParOf" srcId="{C1A2A373-9736-4D66-98BD-D31860E65199}" destId="{F328171B-0C03-4A7F-832F-75C2DF6378CF}" srcOrd="2" destOrd="0" presId="urn:microsoft.com/office/officeart/2008/layout/AlternatingHexagons"/>
    <dgm:cxn modelId="{A93557A2-6E83-4A94-A304-F126C190EC78}" type="presParOf" srcId="{C1A2A373-9736-4D66-98BD-D31860E65199}" destId="{E75D003D-B523-4E95-ABD4-C6F604BBFBA3}" srcOrd="3" destOrd="0" presId="urn:microsoft.com/office/officeart/2008/layout/AlternatingHexagons"/>
    <dgm:cxn modelId="{8A5F0B45-F2C2-4F95-B09E-559C44C8E686}" type="presParOf" srcId="{C1A2A373-9736-4D66-98BD-D31860E65199}" destId="{D875EA2B-DEE0-49D7-A96D-00F1BD745D06}" srcOrd="4" destOrd="0" presId="urn:microsoft.com/office/officeart/2008/layout/AlternatingHexagons"/>
  </dgm:cxnLst>
  <dgm:bg>
    <a:solidFill>
      <a:schemeClr val="tx2">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78D9CA-F583-4873-A6A9-3D07D81132FB}"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s-CO"/>
        </a:p>
      </dgm:t>
    </dgm:pt>
    <dgm:pt modelId="{15601713-04C4-4654-91FA-693D4789EFBC}">
      <dgm:prSet phldrT="[Text]" custT="1"/>
      <dgm:spPr/>
      <dgm:t>
        <a:bodyPr/>
        <a:lstStyle/>
        <a:p>
          <a:r>
            <a:rPr lang="en-CA" sz="1600" b="0" dirty="0"/>
            <a:t>Conduct educational meetings.</a:t>
          </a:r>
          <a:endParaRPr lang="es-CO" sz="1600" b="0" dirty="0"/>
        </a:p>
      </dgm:t>
    </dgm:pt>
    <dgm:pt modelId="{41D499A6-C60D-468B-A120-B31131462529}" type="parTrans" cxnId="{0CCACD37-2489-4D1D-B980-873993A06276}">
      <dgm:prSet/>
      <dgm:spPr/>
      <dgm:t>
        <a:bodyPr/>
        <a:lstStyle/>
        <a:p>
          <a:endParaRPr lang="es-CO" sz="1600" b="0"/>
        </a:p>
      </dgm:t>
    </dgm:pt>
    <dgm:pt modelId="{1D1A19D3-06FF-488E-A7EB-28F4E3C03E6E}" type="sibTrans" cxnId="{0CCACD37-2489-4D1D-B980-873993A06276}">
      <dgm:prSet/>
      <dgm:spPr/>
      <dgm:t>
        <a:bodyPr/>
        <a:lstStyle/>
        <a:p>
          <a:endParaRPr lang="es-CO" sz="1600" b="0"/>
        </a:p>
      </dgm:t>
    </dgm:pt>
    <dgm:pt modelId="{D25708E4-900B-439A-951C-1C0F480CE25E}">
      <dgm:prSet phldrT="[Text]" custT="1"/>
      <dgm:spPr/>
      <dgm:t>
        <a:bodyPr/>
        <a:lstStyle/>
        <a:p>
          <a:r>
            <a:rPr lang="en-CA" sz="1600" b="0" dirty="0"/>
            <a:t>Conduct ongoing training.</a:t>
          </a:r>
          <a:endParaRPr lang="es-CO" sz="1600" b="0" dirty="0"/>
        </a:p>
      </dgm:t>
    </dgm:pt>
    <dgm:pt modelId="{6026FC1A-22B5-40CE-93B4-46806C9F0D6A}" type="parTrans" cxnId="{521BFCC5-88F0-4CE2-903C-C7677D16E5F9}">
      <dgm:prSet/>
      <dgm:spPr/>
      <dgm:t>
        <a:bodyPr/>
        <a:lstStyle/>
        <a:p>
          <a:endParaRPr lang="es-CO" sz="1600" b="0"/>
        </a:p>
      </dgm:t>
    </dgm:pt>
    <dgm:pt modelId="{D4E084AD-5785-45DA-AA18-6600F9773578}" type="sibTrans" cxnId="{521BFCC5-88F0-4CE2-903C-C7677D16E5F9}">
      <dgm:prSet/>
      <dgm:spPr/>
      <dgm:t>
        <a:bodyPr/>
        <a:lstStyle/>
        <a:p>
          <a:endParaRPr lang="es-CO" sz="1600" b="0"/>
        </a:p>
      </dgm:t>
    </dgm:pt>
    <dgm:pt modelId="{FD16299E-BC6C-413E-A5BC-6C2F8E57C79F}">
      <dgm:prSet phldrT="[Text]" custT="1"/>
      <dgm:spPr/>
      <dgm:t>
        <a:bodyPr/>
        <a:lstStyle/>
        <a:p>
          <a:r>
            <a:rPr lang="en-CA" sz="1600" b="0" dirty="0"/>
            <a:t>Create learning collaborative.</a:t>
          </a:r>
          <a:endParaRPr lang="es-CO" sz="1600" b="0" dirty="0"/>
        </a:p>
      </dgm:t>
    </dgm:pt>
    <dgm:pt modelId="{AB4E072F-4CB2-4576-852C-E02E978F401D}" type="parTrans" cxnId="{50BFAA6F-EC01-4A3A-B384-E88467D362C1}">
      <dgm:prSet/>
      <dgm:spPr/>
      <dgm:t>
        <a:bodyPr/>
        <a:lstStyle/>
        <a:p>
          <a:endParaRPr lang="es-CO" sz="1600" b="0"/>
        </a:p>
      </dgm:t>
    </dgm:pt>
    <dgm:pt modelId="{C124F277-7124-4945-95FE-43AA1BB2BE11}" type="sibTrans" cxnId="{50BFAA6F-EC01-4A3A-B384-E88467D362C1}">
      <dgm:prSet/>
      <dgm:spPr/>
      <dgm:t>
        <a:bodyPr/>
        <a:lstStyle/>
        <a:p>
          <a:endParaRPr lang="es-CO" sz="1600" b="0"/>
        </a:p>
      </dgm:t>
    </dgm:pt>
    <dgm:pt modelId="{7F796C4F-C859-4A46-A5D0-76401155AB5D}">
      <dgm:prSet phldrT="[Text]" custT="1"/>
      <dgm:spPr/>
      <dgm:t>
        <a:bodyPr/>
        <a:lstStyle/>
        <a:p>
          <a:r>
            <a:rPr lang="en-CA" sz="1600" b="0" dirty="0"/>
            <a:t>Develop and distribute educational materials </a:t>
          </a:r>
          <a:endParaRPr lang="es-CO" sz="1600" b="0" dirty="0"/>
        </a:p>
      </dgm:t>
    </dgm:pt>
    <dgm:pt modelId="{B21B6B20-FA5F-46C2-9010-9981872FC1CD}" type="parTrans" cxnId="{E5B0B7AC-B3AE-4101-BD30-58D9B8E526BD}">
      <dgm:prSet/>
      <dgm:spPr/>
      <dgm:t>
        <a:bodyPr/>
        <a:lstStyle/>
        <a:p>
          <a:endParaRPr lang="es-CO" sz="1600" b="0"/>
        </a:p>
      </dgm:t>
    </dgm:pt>
    <dgm:pt modelId="{B989C711-6B0C-4218-B3DB-C1ED58AC540E}" type="sibTrans" cxnId="{E5B0B7AC-B3AE-4101-BD30-58D9B8E526BD}">
      <dgm:prSet/>
      <dgm:spPr/>
      <dgm:t>
        <a:bodyPr/>
        <a:lstStyle/>
        <a:p>
          <a:endParaRPr lang="es-CO" sz="1600" b="0"/>
        </a:p>
      </dgm:t>
    </dgm:pt>
    <dgm:pt modelId="{C1811C41-556D-4563-98E4-748CD30EF2BC}">
      <dgm:prSet phldrT="[Text]" custT="1"/>
      <dgm:spPr/>
      <dgm:t>
        <a:bodyPr/>
        <a:lstStyle/>
        <a:p>
          <a:r>
            <a:rPr lang="en-CA" sz="1600" b="0" dirty="0"/>
            <a:t>Access new funding to support physician /NP</a:t>
          </a:r>
          <a:endParaRPr lang="es-CO" sz="1600" b="0" dirty="0"/>
        </a:p>
      </dgm:t>
    </dgm:pt>
    <dgm:pt modelId="{604CA9DF-6F24-4BFD-8A5A-027A1FC15C72}" type="parTrans" cxnId="{3978F698-C8C1-4021-A34A-B59236BF945E}">
      <dgm:prSet/>
      <dgm:spPr/>
      <dgm:t>
        <a:bodyPr/>
        <a:lstStyle/>
        <a:p>
          <a:endParaRPr lang="es-CO" sz="1600" b="0"/>
        </a:p>
      </dgm:t>
    </dgm:pt>
    <dgm:pt modelId="{F1C6C366-7459-4067-99BF-7F11658C166A}" type="sibTrans" cxnId="{3978F698-C8C1-4021-A34A-B59236BF945E}">
      <dgm:prSet/>
      <dgm:spPr/>
      <dgm:t>
        <a:bodyPr/>
        <a:lstStyle/>
        <a:p>
          <a:endParaRPr lang="es-CO" sz="1600" b="0"/>
        </a:p>
      </dgm:t>
    </dgm:pt>
    <dgm:pt modelId="{71E471AA-4E39-4B51-A53E-336E6456071E}">
      <dgm:prSet custT="1"/>
      <dgm:spPr/>
      <dgm:t>
        <a:bodyPr/>
        <a:lstStyle/>
        <a:p>
          <a:r>
            <a:rPr lang="en-CA" sz="1600" b="0"/>
            <a:t>Provide local technical assistance </a:t>
          </a:r>
          <a:endParaRPr lang="es-CO" sz="1600" b="0"/>
        </a:p>
      </dgm:t>
    </dgm:pt>
    <dgm:pt modelId="{A4A5CC0C-914F-4203-A18A-EBA8EE27A0E0}" type="parTrans" cxnId="{2388F0B6-FF3E-4C8B-ADC3-9D77CAC4F62C}">
      <dgm:prSet/>
      <dgm:spPr/>
      <dgm:t>
        <a:bodyPr/>
        <a:lstStyle/>
        <a:p>
          <a:endParaRPr lang="es-CO" sz="1600" b="0"/>
        </a:p>
      </dgm:t>
    </dgm:pt>
    <dgm:pt modelId="{39BB643E-EA4D-4953-813F-7DDF5358EF5A}" type="sibTrans" cxnId="{2388F0B6-FF3E-4C8B-ADC3-9D77CAC4F62C}">
      <dgm:prSet/>
      <dgm:spPr/>
      <dgm:t>
        <a:bodyPr/>
        <a:lstStyle/>
        <a:p>
          <a:endParaRPr lang="es-CO" sz="1600" b="0"/>
        </a:p>
      </dgm:t>
    </dgm:pt>
    <dgm:pt modelId="{939653B2-E3DD-417C-9CF9-5881C63C3D1B}">
      <dgm:prSet custT="1"/>
      <dgm:spPr/>
      <dgm:t>
        <a:bodyPr/>
        <a:lstStyle/>
        <a:p>
          <a:r>
            <a:rPr lang="en-CA" sz="1600" b="0"/>
            <a:t>conduct educational outreach visits</a:t>
          </a:r>
          <a:endParaRPr lang="es-CO" sz="1600" b="0"/>
        </a:p>
      </dgm:t>
    </dgm:pt>
    <dgm:pt modelId="{2D5255A2-C9A9-420B-9D04-79056DEC4780}" type="parTrans" cxnId="{6B5365CE-8975-4EBC-9686-D1E4DC4800C5}">
      <dgm:prSet/>
      <dgm:spPr/>
      <dgm:t>
        <a:bodyPr/>
        <a:lstStyle/>
        <a:p>
          <a:endParaRPr lang="es-CO" sz="1600" b="0"/>
        </a:p>
      </dgm:t>
    </dgm:pt>
    <dgm:pt modelId="{1F8C4E7A-2B8F-4C52-8225-27BB7D539A0D}" type="sibTrans" cxnId="{6B5365CE-8975-4EBC-9686-D1E4DC4800C5}">
      <dgm:prSet/>
      <dgm:spPr/>
      <dgm:t>
        <a:bodyPr/>
        <a:lstStyle/>
        <a:p>
          <a:endParaRPr lang="es-CO" sz="1600" b="0"/>
        </a:p>
      </dgm:t>
    </dgm:pt>
    <dgm:pt modelId="{FF3ADFE8-0655-4FCE-9BBD-D5D04D896BD7}">
      <dgm:prSet custT="1"/>
      <dgm:spPr/>
      <dgm:t>
        <a:bodyPr/>
        <a:lstStyle/>
        <a:p>
          <a:r>
            <a:rPr lang="en-CA" sz="1600" b="0"/>
            <a:t>Identify and prepare champions</a:t>
          </a:r>
          <a:endParaRPr lang="es-CO" sz="1600" b="0"/>
        </a:p>
      </dgm:t>
    </dgm:pt>
    <dgm:pt modelId="{F3D4159F-C23E-4E08-8923-F8C74306D9FB}" type="parTrans" cxnId="{1270CF6C-45B0-4BE4-BA1D-5F2AE65BBE7E}">
      <dgm:prSet/>
      <dgm:spPr/>
      <dgm:t>
        <a:bodyPr/>
        <a:lstStyle/>
        <a:p>
          <a:endParaRPr lang="es-CO" sz="1600" b="0"/>
        </a:p>
      </dgm:t>
    </dgm:pt>
    <dgm:pt modelId="{783D215E-79E6-44AB-9D0B-EF4FBC2F78FB}" type="sibTrans" cxnId="{1270CF6C-45B0-4BE4-BA1D-5F2AE65BBE7E}">
      <dgm:prSet/>
      <dgm:spPr/>
      <dgm:t>
        <a:bodyPr/>
        <a:lstStyle/>
        <a:p>
          <a:endParaRPr lang="es-CO" sz="1600" b="0"/>
        </a:p>
      </dgm:t>
    </dgm:pt>
    <dgm:pt modelId="{E0D39DE5-7276-4728-B115-526319E66BAD}">
      <dgm:prSet custT="1"/>
      <dgm:spPr/>
      <dgm:t>
        <a:bodyPr/>
        <a:lstStyle/>
        <a:p>
          <a:r>
            <a:rPr lang="en-CA" sz="1600" b="0" dirty="0"/>
            <a:t>Identify early adopters</a:t>
          </a:r>
          <a:endParaRPr lang="es-CO" sz="1600" b="0" dirty="0"/>
        </a:p>
      </dgm:t>
    </dgm:pt>
    <dgm:pt modelId="{20F94B6F-65AB-460E-B86E-6EE7264A670F}" type="parTrans" cxnId="{4580F5E9-751E-47C9-A255-30651E6D688E}">
      <dgm:prSet/>
      <dgm:spPr/>
      <dgm:t>
        <a:bodyPr/>
        <a:lstStyle/>
        <a:p>
          <a:endParaRPr lang="es-CO" sz="1600" b="0"/>
        </a:p>
      </dgm:t>
    </dgm:pt>
    <dgm:pt modelId="{CD342913-2D18-405F-9678-B6E303230DA6}" type="sibTrans" cxnId="{4580F5E9-751E-47C9-A255-30651E6D688E}">
      <dgm:prSet/>
      <dgm:spPr/>
      <dgm:t>
        <a:bodyPr/>
        <a:lstStyle/>
        <a:p>
          <a:endParaRPr lang="es-CO" sz="1600" b="0"/>
        </a:p>
      </dgm:t>
    </dgm:pt>
    <dgm:pt modelId="{5EE770DC-76A3-48D1-865C-7B0107EA0BDC}">
      <dgm:prSet custT="1"/>
      <dgm:spPr/>
      <dgm:t>
        <a:bodyPr/>
        <a:lstStyle/>
        <a:p>
          <a:r>
            <a:rPr lang="en-CA" sz="1600" b="0" dirty="0"/>
            <a:t>Increase awareness in populations/ involve community</a:t>
          </a:r>
          <a:endParaRPr lang="es-CO" sz="1600" b="0" dirty="0"/>
        </a:p>
      </dgm:t>
    </dgm:pt>
    <dgm:pt modelId="{20D96238-64FA-46F9-BD98-30572D608411}" type="parTrans" cxnId="{374D6EC2-7FF5-405D-B3FA-ECEF6800564F}">
      <dgm:prSet/>
      <dgm:spPr/>
      <dgm:t>
        <a:bodyPr/>
        <a:lstStyle/>
        <a:p>
          <a:endParaRPr lang="es-CO" sz="1600" b="0"/>
        </a:p>
      </dgm:t>
    </dgm:pt>
    <dgm:pt modelId="{E1C655E1-5C39-415C-BC18-4830ADF13A2E}" type="sibTrans" cxnId="{374D6EC2-7FF5-405D-B3FA-ECEF6800564F}">
      <dgm:prSet/>
      <dgm:spPr/>
      <dgm:t>
        <a:bodyPr/>
        <a:lstStyle/>
        <a:p>
          <a:endParaRPr lang="es-CO" sz="1600" b="0"/>
        </a:p>
      </dgm:t>
    </dgm:pt>
    <dgm:pt modelId="{40B6A879-D8F5-4878-8E47-AA2BE54BC7C9}">
      <dgm:prSet custT="1"/>
      <dgm:spPr/>
      <dgm:t>
        <a:bodyPr/>
        <a:lstStyle/>
        <a:p>
          <a:r>
            <a:rPr lang="en-CA" sz="1600" b="0" dirty="0"/>
            <a:t>Conduct local assessment/ involve community</a:t>
          </a:r>
          <a:endParaRPr lang="es-CO" sz="1600" b="0" dirty="0"/>
        </a:p>
      </dgm:t>
    </dgm:pt>
    <dgm:pt modelId="{D1DCFAC5-9819-4B97-A776-91A41EC40365}" type="parTrans" cxnId="{76DE0F2E-37FD-49E8-91F8-52CD105CD684}">
      <dgm:prSet/>
      <dgm:spPr/>
      <dgm:t>
        <a:bodyPr/>
        <a:lstStyle/>
        <a:p>
          <a:endParaRPr lang="es-CO" sz="1600" b="0"/>
        </a:p>
      </dgm:t>
    </dgm:pt>
    <dgm:pt modelId="{E70A3532-B6D6-4C65-AD2A-61393ED842DE}" type="sibTrans" cxnId="{76DE0F2E-37FD-49E8-91F8-52CD105CD684}">
      <dgm:prSet/>
      <dgm:spPr/>
      <dgm:t>
        <a:bodyPr/>
        <a:lstStyle/>
        <a:p>
          <a:endParaRPr lang="es-CO" sz="1600" b="0"/>
        </a:p>
      </dgm:t>
    </dgm:pt>
    <dgm:pt modelId="{E3451342-1AB2-4A32-9678-3D8257D914AD}">
      <dgm:prSet custT="1"/>
      <dgm:spPr/>
      <dgm:t>
        <a:bodyPr/>
        <a:lstStyle/>
        <a:p>
          <a:r>
            <a:rPr lang="en-CA" sz="1600" b="0" dirty="0"/>
            <a:t>Promote adaptability/ innovative services</a:t>
          </a:r>
          <a:endParaRPr lang="es-CO" sz="1600" b="0" dirty="0"/>
        </a:p>
      </dgm:t>
    </dgm:pt>
    <dgm:pt modelId="{B8ECD316-58EF-4844-BCE1-7CE4E358630D}" type="parTrans" cxnId="{AB61317B-EC22-442D-97F2-6F2D6913352E}">
      <dgm:prSet/>
      <dgm:spPr/>
      <dgm:t>
        <a:bodyPr/>
        <a:lstStyle/>
        <a:p>
          <a:endParaRPr lang="es-CO" sz="1600" b="0"/>
        </a:p>
      </dgm:t>
    </dgm:pt>
    <dgm:pt modelId="{22EA6CAB-B368-4143-BD4B-4302E9BE5268}" type="sibTrans" cxnId="{AB61317B-EC22-442D-97F2-6F2D6913352E}">
      <dgm:prSet/>
      <dgm:spPr/>
      <dgm:t>
        <a:bodyPr/>
        <a:lstStyle/>
        <a:p>
          <a:endParaRPr lang="es-CO" sz="1600" b="0"/>
        </a:p>
      </dgm:t>
    </dgm:pt>
    <dgm:pt modelId="{D8A58058-028B-4668-A799-F71E1EB74D62}" type="pres">
      <dgm:prSet presAssocID="{4C78D9CA-F583-4873-A6A9-3D07D81132FB}" presName="diagram" presStyleCnt="0">
        <dgm:presLayoutVars>
          <dgm:dir/>
          <dgm:resizeHandles val="exact"/>
        </dgm:presLayoutVars>
      </dgm:prSet>
      <dgm:spPr/>
    </dgm:pt>
    <dgm:pt modelId="{6EFB2F1A-1D62-46EB-B20E-C271BFC27F41}" type="pres">
      <dgm:prSet presAssocID="{15601713-04C4-4654-91FA-693D4789EFBC}" presName="node" presStyleLbl="node1" presStyleIdx="0" presStyleCnt="12" custLinFactNeighborX="5728" custLinFactNeighborY="-2471">
        <dgm:presLayoutVars>
          <dgm:bulletEnabled val="1"/>
        </dgm:presLayoutVars>
      </dgm:prSet>
      <dgm:spPr>
        <a:prstGeom prst="flowChartAlternateProcess">
          <a:avLst/>
        </a:prstGeom>
      </dgm:spPr>
    </dgm:pt>
    <dgm:pt modelId="{3CC7DF96-F45C-43CF-808E-1C579265F3C5}" type="pres">
      <dgm:prSet presAssocID="{1D1A19D3-06FF-488E-A7EB-28F4E3C03E6E}" presName="sibTrans" presStyleCnt="0"/>
      <dgm:spPr/>
    </dgm:pt>
    <dgm:pt modelId="{D3D614CA-43CB-4FD9-8899-255B34594FA7}" type="pres">
      <dgm:prSet presAssocID="{D25708E4-900B-439A-951C-1C0F480CE25E}" presName="node" presStyleLbl="node1" presStyleIdx="1" presStyleCnt="12" custLinFactNeighborX="4922" custLinFactNeighborY="-4598">
        <dgm:presLayoutVars>
          <dgm:bulletEnabled val="1"/>
        </dgm:presLayoutVars>
      </dgm:prSet>
      <dgm:spPr>
        <a:prstGeom prst="roundRect">
          <a:avLst/>
        </a:prstGeom>
      </dgm:spPr>
    </dgm:pt>
    <dgm:pt modelId="{6B3FFF04-DE31-4F0A-B177-8A888135969F}" type="pres">
      <dgm:prSet presAssocID="{D4E084AD-5785-45DA-AA18-6600F9773578}" presName="sibTrans" presStyleCnt="0"/>
      <dgm:spPr/>
    </dgm:pt>
    <dgm:pt modelId="{BD54E418-DE44-404C-B8A2-76D313D3AD2D}" type="pres">
      <dgm:prSet presAssocID="{FD16299E-BC6C-413E-A5BC-6C2F8E57C79F}" presName="node" presStyleLbl="node1" presStyleIdx="2" presStyleCnt="12" custLinFactX="7685" custLinFactY="19483" custLinFactNeighborX="100000" custLinFactNeighborY="100000">
        <dgm:presLayoutVars>
          <dgm:bulletEnabled val="1"/>
        </dgm:presLayoutVars>
      </dgm:prSet>
      <dgm:spPr>
        <a:prstGeom prst="flowChartInputOutput">
          <a:avLst/>
        </a:prstGeom>
      </dgm:spPr>
    </dgm:pt>
    <dgm:pt modelId="{A0F927F9-B295-4BF4-8BBF-9C40D4C0BFB5}" type="pres">
      <dgm:prSet presAssocID="{C124F277-7124-4945-95FE-43AA1BB2BE11}" presName="sibTrans" presStyleCnt="0"/>
      <dgm:spPr/>
    </dgm:pt>
    <dgm:pt modelId="{8A2A3C63-7FB7-485B-94A4-E8F56988CD45}" type="pres">
      <dgm:prSet presAssocID="{7F796C4F-C859-4A46-A5D0-76401155AB5D}" presName="node" presStyleLbl="node1" presStyleIdx="3" presStyleCnt="12" custLinFactX="-4756" custLinFactNeighborX="-100000" custLinFactNeighborY="-2471">
        <dgm:presLayoutVars>
          <dgm:bulletEnabled val="1"/>
        </dgm:presLayoutVars>
      </dgm:prSet>
      <dgm:spPr>
        <a:prstGeom prst="flowChartAlternateProcess">
          <a:avLst/>
        </a:prstGeom>
      </dgm:spPr>
    </dgm:pt>
    <dgm:pt modelId="{ADD51728-4FF4-4BA7-B827-766F4E895224}" type="pres">
      <dgm:prSet presAssocID="{B989C711-6B0C-4218-B3DB-C1ED58AC540E}" presName="sibTrans" presStyleCnt="0"/>
      <dgm:spPr/>
    </dgm:pt>
    <dgm:pt modelId="{5D4C5D53-AC58-4E19-99AE-8F9140AA7AC7}" type="pres">
      <dgm:prSet presAssocID="{C1811C41-556D-4563-98E4-748CD30EF2BC}" presName="node" presStyleLbl="node1" presStyleIdx="4" presStyleCnt="12" custLinFactX="5242" custLinFactY="37880" custLinFactNeighborX="100000" custLinFactNeighborY="100000">
        <dgm:presLayoutVars>
          <dgm:bulletEnabled val="1"/>
        </dgm:presLayoutVars>
      </dgm:prSet>
      <dgm:spPr/>
    </dgm:pt>
    <dgm:pt modelId="{513BDDDE-7B03-4440-9B24-D6D03CEB7FB1}" type="pres">
      <dgm:prSet presAssocID="{F1C6C366-7459-4067-99BF-7F11658C166A}" presName="sibTrans" presStyleCnt="0"/>
      <dgm:spPr/>
    </dgm:pt>
    <dgm:pt modelId="{9B1DA760-54A4-49CD-9A47-4EE216ED72FD}" type="pres">
      <dgm:prSet presAssocID="{5EE770DC-76A3-48D1-865C-7B0107EA0BDC}" presName="node" presStyleLbl="node1" presStyleIdx="5" presStyleCnt="12" custScaleY="105904" custLinFactX="-8906" custLinFactY="34526" custLinFactNeighborX="-100000" custLinFactNeighborY="100000">
        <dgm:presLayoutVars>
          <dgm:bulletEnabled val="1"/>
        </dgm:presLayoutVars>
      </dgm:prSet>
      <dgm:spPr/>
    </dgm:pt>
    <dgm:pt modelId="{09C1352A-6974-4EF6-AABE-EF796275588D}" type="pres">
      <dgm:prSet presAssocID="{E1C655E1-5C39-415C-BC18-4830ADF13A2E}" presName="sibTrans" presStyleCnt="0"/>
      <dgm:spPr/>
    </dgm:pt>
    <dgm:pt modelId="{01BD8EB0-D32A-4656-B602-95FD3342E331}" type="pres">
      <dgm:prSet presAssocID="{40B6A879-D8F5-4878-8E47-AA2BE54BC7C9}" presName="node" presStyleLbl="node1" presStyleIdx="6" presStyleCnt="12" custLinFactY="32388" custLinFactNeighborX="-1291" custLinFactNeighborY="100000">
        <dgm:presLayoutVars>
          <dgm:bulletEnabled val="1"/>
        </dgm:presLayoutVars>
      </dgm:prSet>
      <dgm:spPr/>
    </dgm:pt>
    <dgm:pt modelId="{FF2E6881-5CCE-4686-862D-A117587A00B3}" type="pres">
      <dgm:prSet presAssocID="{E70A3532-B6D6-4C65-AD2A-61393ED842DE}" presName="sibTrans" presStyleCnt="0"/>
      <dgm:spPr/>
    </dgm:pt>
    <dgm:pt modelId="{89E7E7DE-6856-4490-95D1-C64081988A6C}" type="pres">
      <dgm:prSet presAssocID="{FF3ADFE8-0655-4FCE-9BBD-D5D04D896BD7}" presName="node" presStyleLbl="node1" presStyleIdx="7" presStyleCnt="12" custLinFactY="-19137" custLinFactNeighborX="3539" custLinFactNeighborY="-100000">
        <dgm:presLayoutVars>
          <dgm:bulletEnabled val="1"/>
        </dgm:presLayoutVars>
      </dgm:prSet>
      <dgm:spPr>
        <a:prstGeom prst="flowChartInputOutput">
          <a:avLst/>
        </a:prstGeom>
      </dgm:spPr>
    </dgm:pt>
    <dgm:pt modelId="{B7004BCB-37EB-4BA1-B75A-F7928C58179B}" type="pres">
      <dgm:prSet presAssocID="{783D215E-79E6-44AB-9D0B-EF4FBC2F78FB}" presName="sibTrans" presStyleCnt="0"/>
      <dgm:spPr/>
    </dgm:pt>
    <dgm:pt modelId="{ADF2AE27-02BF-4963-89FE-F130FB2AFC4F}" type="pres">
      <dgm:prSet presAssocID="{E0D39DE5-7276-4728-B115-526319E66BAD}" presName="node" presStyleLbl="node1" presStyleIdx="8" presStyleCnt="12" custLinFactY="-13851" custLinFactNeighborX="2801" custLinFactNeighborY="-100000">
        <dgm:presLayoutVars>
          <dgm:bulletEnabled val="1"/>
        </dgm:presLayoutVars>
      </dgm:prSet>
      <dgm:spPr>
        <a:prstGeom prst="flowChartInputOutput">
          <a:avLst/>
        </a:prstGeom>
      </dgm:spPr>
    </dgm:pt>
    <dgm:pt modelId="{9FAF467F-019D-403F-A46C-FD3D3D2D5421}" type="pres">
      <dgm:prSet presAssocID="{CD342913-2D18-405F-9678-B6E303230DA6}" presName="sibTrans" presStyleCnt="0"/>
      <dgm:spPr/>
    </dgm:pt>
    <dgm:pt modelId="{12473470-44B8-485C-8432-98B01D4FD0FF}" type="pres">
      <dgm:prSet presAssocID="{939653B2-E3DD-417C-9CF9-5881C63C3D1B}" presName="node" presStyleLbl="node1" presStyleIdx="9" presStyleCnt="12" custLinFactY="-14684" custLinFactNeighborX="-3637" custLinFactNeighborY="-100000">
        <dgm:presLayoutVars>
          <dgm:bulletEnabled val="1"/>
        </dgm:presLayoutVars>
      </dgm:prSet>
      <dgm:spPr>
        <a:prstGeom prst="flowChartInputOutput">
          <a:avLst/>
        </a:prstGeom>
      </dgm:spPr>
    </dgm:pt>
    <dgm:pt modelId="{15B7CBB9-036E-4753-AF68-3423CACBE1F6}" type="pres">
      <dgm:prSet presAssocID="{1F8C4E7A-2B8F-4C52-8225-27BB7D539A0D}" presName="sibTrans" presStyleCnt="0"/>
      <dgm:spPr/>
    </dgm:pt>
    <dgm:pt modelId="{89681803-F087-4764-9769-41509E66D357}" type="pres">
      <dgm:prSet presAssocID="{71E471AA-4E39-4B51-A53E-336E6456071E}" presName="node" presStyleLbl="node1" presStyleIdx="10" presStyleCnt="12" custLinFactY="-13851" custLinFactNeighborX="-610" custLinFactNeighborY="-100000">
        <dgm:presLayoutVars>
          <dgm:bulletEnabled val="1"/>
        </dgm:presLayoutVars>
      </dgm:prSet>
      <dgm:spPr>
        <a:prstGeom prst="flowChartInputOutput">
          <a:avLst/>
        </a:prstGeom>
      </dgm:spPr>
    </dgm:pt>
    <dgm:pt modelId="{FF0DF897-5436-4D03-A19D-C307BDA07494}" type="pres">
      <dgm:prSet presAssocID="{39BB643E-EA4D-4953-813F-7DDF5358EF5A}" presName="sibTrans" presStyleCnt="0"/>
      <dgm:spPr/>
    </dgm:pt>
    <dgm:pt modelId="{3CC8F30F-B2D3-46C9-AA94-3F3C468DA56A}" type="pres">
      <dgm:prSet presAssocID="{E3451342-1AB2-4A32-9678-3D8257D914AD}" presName="node" presStyleLbl="node1" presStyleIdx="11" presStyleCnt="12" custLinFactNeighborX="-2315" custLinFactNeighborY="17859">
        <dgm:presLayoutVars>
          <dgm:bulletEnabled val="1"/>
        </dgm:presLayoutVars>
      </dgm:prSet>
      <dgm:spPr/>
    </dgm:pt>
  </dgm:ptLst>
  <dgm:cxnLst>
    <dgm:cxn modelId="{60D01707-0217-44B3-8FA1-C80767EEFEA6}" type="presOf" srcId="{4C78D9CA-F583-4873-A6A9-3D07D81132FB}" destId="{D8A58058-028B-4668-A799-F71E1EB74D62}" srcOrd="0" destOrd="0" presId="urn:microsoft.com/office/officeart/2005/8/layout/default"/>
    <dgm:cxn modelId="{BF854813-3493-4718-8B6F-B568240E318C}" type="presOf" srcId="{FF3ADFE8-0655-4FCE-9BBD-D5D04D896BD7}" destId="{89E7E7DE-6856-4490-95D1-C64081988A6C}" srcOrd="0" destOrd="0" presId="urn:microsoft.com/office/officeart/2005/8/layout/default"/>
    <dgm:cxn modelId="{BDC6292B-18BB-4DE4-9E6B-916CD04A47DC}" type="presOf" srcId="{E0D39DE5-7276-4728-B115-526319E66BAD}" destId="{ADF2AE27-02BF-4963-89FE-F130FB2AFC4F}" srcOrd="0" destOrd="0" presId="urn:microsoft.com/office/officeart/2005/8/layout/default"/>
    <dgm:cxn modelId="{76DE0F2E-37FD-49E8-91F8-52CD105CD684}" srcId="{4C78D9CA-F583-4873-A6A9-3D07D81132FB}" destId="{40B6A879-D8F5-4878-8E47-AA2BE54BC7C9}" srcOrd="6" destOrd="0" parTransId="{D1DCFAC5-9819-4B97-A776-91A41EC40365}" sibTransId="{E70A3532-B6D6-4C65-AD2A-61393ED842DE}"/>
    <dgm:cxn modelId="{0CCACD37-2489-4D1D-B980-873993A06276}" srcId="{4C78D9CA-F583-4873-A6A9-3D07D81132FB}" destId="{15601713-04C4-4654-91FA-693D4789EFBC}" srcOrd="0" destOrd="0" parTransId="{41D499A6-C60D-468B-A120-B31131462529}" sibTransId="{1D1A19D3-06FF-488E-A7EB-28F4E3C03E6E}"/>
    <dgm:cxn modelId="{F2B6C83F-709A-4D73-8AA4-40B22583233B}" type="presOf" srcId="{7F796C4F-C859-4A46-A5D0-76401155AB5D}" destId="{8A2A3C63-7FB7-485B-94A4-E8F56988CD45}" srcOrd="0" destOrd="0" presId="urn:microsoft.com/office/officeart/2005/8/layout/default"/>
    <dgm:cxn modelId="{608B5D65-D8E8-4BB9-8094-71B401AE6DDF}" type="presOf" srcId="{40B6A879-D8F5-4878-8E47-AA2BE54BC7C9}" destId="{01BD8EB0-D32A-4656-B602-95FD3342E331}" srcOrd="0" destOrd="0" presId="urn:microsoft.com/office/officeart/2005/8/layout/default"/>
    <dgm:cxn modelId="{E5086445-6F17-4B23-B5FB-875A7AD2E010}" type="presOf" srcId="{C1811C41-556D-4563-98E4-748CD30EF2BC}" destId="{5D4C5D53-AC58-4E19-99AE-8F9140AA7AC7}" srcOrd="0" destOrd="0" presId="urn:microsoft.com/office/officeart/2005/8/layout/default"/>
    <dgm:cxn modelId="{C9728166-5446-4BAA-AD6E-A7968CDE4728}" type="presOf" srcId="{15601713-04C4-4654-91FA-693D4789EFBC}" destId="{6EFB2F1A-1D62-46EB-B20E-C271BFC27F41}" srcOrd="0" destOrd="0" presId="urn:microsoft.com/office/officeart/2005/8/layout/default"/>
    <dgm:cxn modelId="{1270CF6C-45B0-4BE4-BA1D-5F2AE65BBE7E}" srcId="{4C78D9CA-F583-4873-A6A9-3D07D81132FB}" destId="{FF3ADFE8-0655-4FCE-9BBD-D5D04D896BD7}" srcOrd="7" destOrd="0" parTransId="{F3D4159F-C23E-4E08-8923-F8C74306D9FB}" sibTransId="{783D215E-79E6-44AB-9D0B-EF4FBC2F78FB}"/>
    <dgm:cxn modelId="{50BFAA6F-EC01-4A3A-B384-E88467D362C1}" srcId="{4C78D9CA-F583-4873-A6A9-3D07D81132FB}" destId="{FD16299E-BC6C-413E-A5BC-6C2F8E57C79F}" srcOrd="2" destOrd="0" parTransId="{AB4E072F-4CB2-4576-852C-E02E978F401D}" sibTransId="{C124F277-7124-4945-95FE-43AA1BB2BE11}"/>
    <dgm:cxn modelId="{F0FC7159-B79C-4AA0-8975-CDBA8C7166D8}" type="presOf" srcId="{5EE770DC-76A3-48D1-865C-7B0107EA0BDC}" destId="{9B1DA760-54A4-49CD-9A47-4EE216ED72FD}" srcOrd="0" destOrd="0" presId="urn:microsoft.com/office/officeart/2005/8/layout/default"/>
    <dgm:cxn modelId="{AB61317B-EC22-442D-97F2-6F2D6913352E}" srcId="{4C78D9CA-F583-4873-A6A9-3D07D81132FB}" destId="{E3451342-1AB2-4A32-9678-3D8257D914AD}" srcOrd="11" destOrd="0" parTransId="{B8ECD316-58EF-4844-BCE1-7CE4E358630D}" sibTransId="{22EA6CAB-B368-4143-BD4B-4302E9BE5268}"/>
    <dgm:cxn modelId="{9ACD357C-B2E5-4BB0-8E77-8B16A715E99A}" type="presOf" srcId="{FD16299E-BC6C-413E-A5BC-6C2F8E57C79F}" destId="{BD54E418-DE44-404C-B8A2-76D313D3AD2D}" srcOrd="0" destOrd="0" presId="urn:microsoft.com/office/officeart/2005/8/layout/default"/>
    <dgm:cxn modelId="{3978F698-C8C1-4021-A34A-B59236BF945E}" srcId="{4C78D9CA-F583-4873-A6A9-3D07D81132FB}" destId="{C1811C41-556D-4563-98E4-748CD30EF2BC}" srcOrd="4" destOrd="0" parTransId="{604CA9DF-6F24-4BFD-8A5A-027A1FC15C72}" sibTransId="{F1C6C366-7459-4067-99BF-7F11658C166A}"/>
    <dgm:cxn modelId="{E5B0B7AC-B3AE-4101-BD30-58D9B8E526BD}" srcId="{4C78D9CA-F583-4873-A6A9-3D07D81132FB}" destId="{7F796C4F-C859-4A46-A5D0-76401155AB5D}" srcOrd="3" destOrd="0" parTransId="{B21B6B20-FA5F-46C2-9010-9981872FC1CD}" sibTransId="{B989C711-6B0C-4218-B3DB-C1ED58AC540E}"/>
    <dgm:cxn modelId="{2388F0B6-FF3E-4C8B-ADC3-9D77CAC4F62C}" srcId="{4C78D9CA-F583-4873-A6A9-3D07D81132FB}" destId="{71E471AA-4E39-4B51-A53E-336E6456071E}" srcOrd="10" destOrd="0" parTransId="{A4A5CC0C-914F-4203-A18A-EBA8EE27A0E0}" sibTransId="{39BB643E-EA4D-4953-813F-7DDF5358EF5A}"/>
    <dgm:cxn modelId="{891ECABC-E40C-4FE3-93EF-AD24C2DE9524}" type="presOf" srcId="{E3451342-1AB2-4A32-9678-3D8257D914AD}" destId="{3CC8F30F-B2D3-46C9-AA94-3F3C468DA56A}" srcOrd="0" destOrd="0" presId="urn:microsoft.com/office/officeart/2005/8/layout/default"/>
    <dgm:cxn modelId="{374D6EC2-7FF5-405D-B3FA-ECEF6800564F}" srcId="{4C78D9CA-F583-4873-A6A9-3D07D81132FB}" destId="{5EE770DC-76A3-48D1-865C-7B0107EA0BDC}" srcOrd="5" destOrd="0" parTransId="{20D96238-64FA-46F9-BD98-30572D608411}" sibTransId="{E1C655E1-5C39-415C-BC18-4830ADF13A2E}"/>
    <dgm:cxn modelId="{521BFCC5-88F0-4CE2-903C-C7677D16E5F9}" srcId="{4C78D9CA-F583-4873-A6A9-3D07D81132FB}" destId="{D25708E4-900B-439A-951C-1C0F480CE25E}" srcOrd="1" destOrd="0" parTransId="{6026FC1A-22B5-40CE-93B4-46806C9F0D6A}" sibTransId="{D4E084AD-5785-45DA-AA18-6600F9773578}"/>
    <dgm:cxn modelId="{6B5365CE-8975-4EBC-9686-D1E4DC4800C5}" srcId="{4C78D9CA-F583-4873-A6A9-3D07D81132FB}" destId="{939653B2-E3DD-417C-9CF9-5881C63C3D1B}" srcOrd="9" destOrd="0" parTransId="{2D5255A2-C9A9-420B-9D04-79056DEC4780}" sibTransId="{1F8C4E7A-2B8F-4C52-8225-27BB7D539A0D}"/>
    <dgm:cxn modelId="{2DCCF4D2-E5FC-4AD6-810E-0B67688E2515}" type="presOf" srcId="{D25708E4-900B-439A-951C-1C0F480CE25E}" destId="{D3D614CA-43CB-4FD9-8899-255B34594FA7}" srcOrd="0" destOrd="0" presId="urn:microsoft.com/office/officeart/2005/8/layout/default"/>
    <dgm:cxn modelId="{A46253D4-815A-4821-89DC-6C26C3E5C8A4}" type="presOf" srcId="{71E471AA-4E39-4B51-A53E-336E6456071E}" destId="{89681803-F087-4764-9769-41509E66D357}" srcOrd="0" destOrd="0" presId="urn:microsoft.com/office/officeart/2005/8/layout/default"/>
    <dgm:cxn modelId="{21D115E9-6F62-43CE-B125-C8C9093D0ADF}" type="presOf" srcId="{939653B2-E3DD-417C-9CF9-5881C63C3D1B}" destId="{12473470-44B8-485C-8432-98B01D4FD0FF}" srcOrd="0" destOrd="0" presId="urn:microsoft.com/office/officeart/2005/8/layout/default"/>
    <dgm:cxn modelId="{4580F5E9-751E-47C9-A255-30651E6D688E}" srcId="{4C78D9CA-F583-4873-A6A9-3D07D81132FB}" destId="{E0D39DE5-7276-4728-B115-526319E66BAD}" srcOrd="8" destOrd="0" parTransId="{20F94B6F-65AB-460E-B86E-6EE7264A670F}" sibTransId="{CD342913-2D18-405F-9678-B6E303230DA6}"/>
    <dgm:cxn modelId="{DC66B0C6-9000-4D3F-B2BB-A5D2E925D29D}" type="presParOf" srcId="{D8A58058-028B-4668-A799-F71E1EB74D62}" destId="{6EFB2F1A-1D62-46EB-B20E-C271BFC27F41}" srcOrd="0" destOrd="0" presId="urn:microsoft.com/office/officeart/2005/8/layout/default"/>
    <dgm:cxn modelId="{1C45866D-C029-4846-AEC3-05B95D37A899}" type="presParOf" srcId="{D8A58058-028B-4668-A799-F71E1EB74D62}" destId="{3CC7DF96-F45C-43CF-808E-1C579265F3C5}" srcOrd="1" destOrd="0" presId="urn:microsoft.com/office/officeart/2005/8/layout/default"/>
    <dgm:cxn modelId="{6447F0C8-F30F-42EE-9693-8AF1F9FCF3EB}" type="presParOf" srcId="{D8A58058-028B-4668-A799-F71E1EB74D62}" destId="{D3D614CA-43CB-4FD9-8899-255B34594FA7}" srcOrd="2" destOrd="0" presId="urn:microsoft.com/office/officeart/2005/8/layout/default"/>
    <dgm:cxn modelId="{799B4420-9478-48F5-BE11-8BFF5C2EA186}" type="presParOf" srcId="{D8A58058-028B-4668-A799-F71E1EB74D62}" destId="{6B3FFF04-DE31-4F0A-B177-8A888135969F}" srcOrd="3" destOrd="0" presId="urn:microsoft.com/office/officeart/2005/8/layout/default"/>
    <dgm:cxn modelId="{35B7EBCF-0349-4F90-9032-70B15F993766}" type="presParOf" srcId="{D8A58058-028B-4668-A799-F71E1EB74D62}" destId="{BD54E418-DE44-404C-B8A2-76D313D3AD2D}" srcOrd="4" destOrd="0" presId="urn:microsoft.com/office/officeart/2005/8/layout/default"/>
    <dgm:cxn modelId="{96429FD3-1920-4389-8AF6-597A6C327179}" type="presParOf" srcId="{D8A58058-028B-4668-A799-F71E1EB74D62}" destId="{A0F927F9-B295-4BF4-8BBF-9C40D4C0BFB5}" srcOrd="5" destOrd="0" presId="urn:microsoft.com/office/officeart/2005/8/layout/default"/>
    <dgm:cxn modelId="{AC3FAAD2-C538-4629-BE18-066EDC729483}" type="presParOf" srcId="{D8A58058-028B-4668-A799-F71E1EB74D62}" destId="{8A2A3C63-7FB7-485B-94A4-E8F56988CD45}" srcOrd="6" destOrd="0" presId="urn:microsoft.com/office/officeart/2005/8/layout/default"/>
    <dgm:cxn modelId="{B1DFDC6F-2E58-425F-9AEC-B5EBC2ABE733}" type="presParOf" srcId="{D8A58058-028B-4668-A799-F71E1EB74D62}" destId="{ADD51728-4FF4-4BA7-B827-766F4E895224}" srcOrd="7" destOrd="0" presId="urn:microsoft.com/office/officeart/2005/8/layout/default"/>
    <dgm:cxn modelId="{0C7D1ADF-D24D-47CD-9648-8D12C9F87F20}" type="presParOf" srcId="{D8A58058-028B-4668-A799-F71E1EB74D62}" destId="{5D4C5D53-AC58-4E19-99AE-8F9140AA7AC7}" srcOrd="8" destOrd="0" presId="urn:microsoft.com/office/officeart/2005/8/layout/default"/>
    <dgm:cxn modelId="{D7353BCF-608C-4C37-AD5F-AF5682839D0E}" type="presParOf" srcId="{D8A58058-028B-4668-A799-F71E1EB74D62}" destId="{513BDDDE-7B03-4440-9B24-D6D03CEB7FB1}" srcOrd="9" destOrd="0" presId="urn:microsoft.com/office/officeart/2005/8/layout/default"/>
    <dgm:cxn modelId="{D842C9E3-61FE-4764-996F-EC84A381D2C1}" type="presParOf" srcId="{D8A58058-028B-4668-A799-F71E1EB74D62}" destId="{9B1DA760-54A4-49CD-9A47-4EE216ED72FD}" srcOrd="10" destOrd="0" presId="urn:microsoft.com/office/officeart/2005/8/layout/default"/>
    <dgm:cxn modelId="{EAD1C970-58D3-4A02-9E39-21B2A1195D97}" type="presParOf" srcId="{D8A58058-028B-4668-A799-F71E1EB74D62}" destId="{09C1352A-6974-4EF6-AABE-EF796275588D}" srcOrd="11" destOrd="0" presId="urn:microsoft.com/office/officeart/2005/8/layout/default"/>
    <dgm:cxn modelId="{E856AB16-84A6-4C5D-B2B7-C16BA2C0F29A}" type="presParOf" srcId="{D8A58058-028B-4668-A799-F71E1EB74D62}" destId="{01BD8EB0-D32A-4656-B602-95FD3342E331}" srcOrd="12" destOrd="0" presId="urn:microsoft.com/office/officeart/2005/8/layout/default"/>
    <dgm:cxn modelId="{8DF772CA-4572-463B-8514-EAD28A101394}" type="presParOf" srcId="{D8A58058-028B-4668-A799-F71E1EB74D62}" destId="{FF2E6881-5CCE-4686-862D-A117587A00B3}" srcOrd="13" destOrd="0" presId="urn:microsoft.com/office/officeart/2005/8/layout/default"/>
    <dgm:cxn modelId="{22C8E7D8-CB9E-4D83-845A-4FA78A485541}" type="presParOf" srcId="{D8A58058-028B-4668-A799-F71E1EB74D62}" destId="{89E7E7DE-6856-4490-95D1-C64081988A6C}" srcOrd="14" destOrd="0" presId="urn:microsoft.com/office/officeart/2005/8/layout/default"/>
    <dgm:cxn modelId="{49660784-D7F0-4C36-9875-C7BC988712A7}" type="presParOf" srcId="{D8A58058-028B-4668-A799-F71E1EB74D62}" destId="{B7004BCB-37EB-4BA1-B75A-F7928C58179B}" srcOrd="15" destOrd="0" presId="urn:microsoft.com/office/officeart/2005/8/layout/default"/>
    <dgm:cxn modelId="{8B22769D-2801-4AB8-BE48-35577A06571E}" type="presParOf" srcId="{D8A58058-028B-4668-A799-F71E1EB74D62}" destId="{ADF2AE27-02BF-4963-89FE-F130FB2AFC4F}" srcOrd="16" destOrd="0" presId="urn:microsoft.com/office/officeart/2005/8/layout/default"/>
    <dgm:cxn modelId="{6212AA74-F1CB-4E24-B96D-5BD66B09C304}" type="presParOf" srcId="{D8A58058-028B-4668-A799-F71E1EB74D62}" destId="{9FAF467F-019D-403F-A46C-FD3D3D2D5421}" srcOrd="17" destOrd="0" presId="urn:microsoft.com/office/officeart/2005/8/layout/default"/>
    <dgm:cxn modelId="{2FEE6CB2-0943-427E-86DD-FC09F78247D6}" type="presParOf" srcId="{D8A58058-028B-4668-A799-F71E1EB74D62}" destId="{12473470-44B8-485C-8432-98B01D4FD0FF}" srcOrd="18" destOrd="0" presId="urn:microsoft.com/office/officeart/2005/8/layout/default"/>
    <dgm:cxn modelId="{92B597FC-5284-4822-83BB-493C48AD5229}" type="presParOf" srcId="{D8A58058-028B-4668-A799-F71E1EB74D62}" destId="{15B7CBB9-036E-4753-AF68-3423CACBE1F6}" srcOrd="19" destOrd="0" presId="urn:microsoft.com/office/officeart/2005/8/layout/default"/>
    <dgm:cxn modelId="{7CAE576A-D9ED-4F52-9D8B-A7CF27137D12}" type="presParOf" srcId="{D8A58058-028B-4668-A799-F71E1EB74D62}" destId="{89681803-F087-4764-9769-41509E66D357}" srcOrd="20" destOrd="0" presId="urn:microsoft.com/office/officeart/2005/8/layout/default"/>
    <dgm:cxn modelId="{EC332EED-AA94-43B5-BF8F-42D61B41BF75}" type="presParOf" srcId="{D8A58058-028B-4668-A799-F71E1EB74D62}" destId="{FF0DF897-5436-4D03-A19D-C307BDA07494}" srcOrd="21" destOrd="0" presId="urn:microsoft.com/office/officeart/2005/8/layout/default"/>
    <dgm:cxn modelId="{DEDC50E6-DA1C-4767-844B-3CB8AA1CE09E}" type="presParOf" srcId="{D8A58058-028B-4668-A799-F71E1EB74D62}" destId="{3CC8F30F-B2D3-46C9-AA94-3F3C468DA56A}"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823CF8-BE64-45B5-B9D6-17A2406B615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D90BC2A-0785-41FB-B04E-D2992A043C71}">
      <dgm:prSet custT="1"/>
      <dgm:spPr/>
      <dgm:t>
        <a:bodyPr/>
        <a:lstStyle/>
        <a:p>
          <a:pPr>
            <a:lnSpc>
              <a:spcPct val="100000"/>
            </a:lnSpc>
          </a:pPr>
          <a:r>
            <a:rPr lang="en-CA" sz="1600"/>
            <a:t>Use a mixed method design, combining concomitant surveys, use of already collected data and qualitative methods to gather information on staff and clients.</a:t>
          </a:r>
          <a:endParaRPr lang="en-US" sz="1600"/>
        </a:p>
      </dgm:t>
    </dgm:pt>
    <dgm:pt modelId="{1F0E850A-EA6E-4DD0-B93A-B9B649945758}" type="parTrans" cxnId="{7A9832A2-1D21-404F-A46B-8315DAA59973}">
      <dgm:prSet/>
      <dgm:spPr/>
      <dgm:t>
        <a:bodyPr/>
        <a:lstStyle/>
        <a:p>
          <a:endParaRPr lang="en-US" sz="2800"/>
        </a:p>
      </dgm:t>
    </dgm:pt>
    <dgm:pt modelId="{701437F8-B262-45F8-A175-311850619A55}" type="sibTrans" cxnId="{7A9832A2-1D21-404F-A46B-8315DAA59973}">
      <dgm:prSet/>
      <dgm:spPr/>
      <dgm:t>
        <a:bodyPr/>
        <a:lstStyle/>
        <a:p>
          <a:endParaRPr lang="en-US" sz="2800"/>
        </a:p>
      </dgm:t>
    </dgm:pt>
    <dgm:pt modelId="{320DDF9C-582E-471C-9BC6-7DF60F2D8584}">
      <dgm:prSet custT="1"/>
      <dgm:spPr/>
      <dgm:t>
        <a:bodyPr/>
        <a:lstStyle/>
        <a:p>
          <a:pPr>
            <a:lnSpc>
              <a:spcPct val="100000"/>
            </a:lnSpc>
          </a:pPr>
          <a:r>
            <a:rPr lang="en-CA" sz="1600"/>
            <a:t>Retrospective collection of data already gathered or prospective evaluation</a:t>
          </a:r>
          <a:endParaRPr lang="en-US" sz="1600"/>
        </a:p>
      </dgm:t>
    </dgm:pt>
    <dgm:pt modelId="{995D9E08-E858-44BD-BB12-9C2C09EA0CEB}" type="parTrans" cxnId="{417D6C2D-6BF7-4357-8F4E-EB22BA7B88FB}">
      <dgm:prSet/>
      <dgm:spPr/>
      <dgm:t>
        <a:bodyPr/>
        <a:lstStyle/>
        <a:p>
          <a:endParaRPr lang="en-US" sz="2800"/>
        </a:p>
      </dgm:t>
    </dgm:pt>
    <dgm:pt modelId="{FA2A794C-8AE8-4261-B596-F47F0EBDFED0}" type="sibTrans" cxnId="{417D6C2D-6BF7-4357-8F4E-EB22BA7B88FB}">
      <dgm:prSet/>
      <dgm:spPr/>
      <dgm:t>
        <a:bodyPr/>
        <a:lstStyle/>
        <a:p>
          <a:endParaRPr lang="en-US" sz="2800"/>
        </a:p>
      </dgm:t>
    </dgm:pt>
    <dgm:pt modelId="{0A103A77-46EC-42CC-AC02-3930D0F26619}">
      <dgm:prSet custT="1"/>
      <dgm:spPr/>
      <dgm:t>
        <a:bodyPr/>
        <a:lstStyle/>
        <a:p>
          <a:pPr>
            <a:lnSpc>
              <a:spcPct val="100000"/>
            </a:lnSpc>
          </a:pPr>
          <a:r>
            <a:rPr lang="en-CA" sz="1600"/>
            <a:t>Possibility of evaluate implementation strategies that have worked in KFLA, or implement new ones and evaluate</a:t>
          </a:r>
          <a:endParaRPr lang="en-US" sz="1600"/>
        </a:p>
      </dgm:t>
    </dgm:pt>
    <dgm:pt modelId="{3D77DF2A-3149-428C-9FBE-1F8842057680}" type="parTrans" cxnId="{DD79695A-36B6-48E5-98BE-D6CFABC9E897}">
      <dgm:prSet/>
      <dgm:spPr/>
      <dgm:t>
        <a:bodyPr/>
        <a:lstStyle/>
        <a:p>
          <a:endParaRPr lang="en-US" sz="2800"/>
        </a:p>
      </dgm:t>
    </dgm:pt>
    <dgm:pt modelId="{5847456E-CDED-4113-BB31-7A6321F5F8B7}" type="sibTrans" cxnId="{DD79695A-36B6-48E5-98BE-D6CFABC9E897}">
      <dgm:prSet/>
      <dgm:spPr/>
      <dgm:t>
        <a:bodyPr/>
        <a:lstStyle/>
        <a:p>
          <a:endParaRPr lang="en-US" sz="2800"/>
        </a:p>
      </dgm:t>
    </dgm:pt>
    <dgm:pt modelId="{4AB114EF-6779-4F05-95BE-BFB2124709B5}">
      <dgm:prSet custT="1"/>
      <dgm:spPr/>
      <dgm:t>
        <a:bodyPr/>
        <a:lstStyle/>
        <a:p>
          <a:pPr>
            <a:lnSpc>
              <a:spcPct val="100000"/>
            </a:lnSpc>
          </a:pPr>
          <a:r>
            <a:rPr lang="es-CO" sz="1600"/>
            <a:t>Qualitative methods may include: process mapping, focus groups, and interviews</a:t>
          </a:r>
          <a:endParaRPr lang="en-US" sz="1600"/>
        </a:p>
      </dgm:t>
    </dgm:pt>
    <dgm:pt modelId="{966E37D0-EB03-477E-942F-B1B26AE9EAD8}" type="parTrans" cxnId="{47C0E170-B102-4221-8DB2-F394267F75C6}">
      <dgm:prSet/>
      <dgm:spPr/>
      <dgm:t>
        <a:bodyPr/>
        <a:lstStyle/>
        <a:p>
          <a:endParaRPr lang="en-US" sz="2800"/>
        </a:p>
      </dgm:t>
    </dgm:pt>
    <dgm:pt modelId="{F3560BB9-75B3-4C98-A221-2781DD0AED1D}" type="sibTrans" cxnId="{47C0E170-B102-4221-8DB2-F394267F75C6}">
      <dgm:prSet/>
      <dgm:spPr/>
      <dgm:t>
        <a:bodyPr/>
        <a:lstStyle/>
        <a:p>
          <a:endParaRPr lang="en-US" sz="2800"/>
        </a:p>
      </dgm:t>
    </dgm:pt>
    <dgm:pt modelId="{DF0B3C6B-12D1-47D1-B1D8-7F87BA3F9964}" type="pres">
      <dgm:prSet presAssocID="{F2823CF8-BE64-45B5-B9D6-17A2406B615F}" presName="root" presStyleCnt="0">
        <dgm:presLayoutVars>
          <dgm:dir/>
          <dgm:resizeHandles val="exact"/>
        </dgm:presLayoutVars>
      </dgm:prSet>
      <dgm:spPr/>
    </dgm:pt>
    <dgm:pt modelId="{BE23B291-88B6-4A2D-93E0-4FEB6E79130B}" type="pres">
      <dgm:prSet presAssocID="{ED90BC2A-0785-41FB-B04E-D2992A043C71}" presName="compNode" presStyleCnt="0"/>
      <dgm:spPr/>
    </dgm:pt>
    <dgm:pt modelId="{3D957A30-F768-494D-99FE-69A695D572AF}" type="pres">
      <dgm:prSet presAssocID="{ED90BC2A-0785-41FB-B04E-D2992A043C71}" presName="iconRect" presStyleLbl="node1" presStyleIdx="0" presStyleCnt="4" custScaleX="106499" custScaleY="90701"/>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5000" b="-25000"/>
          </a:stretch>
        </a:blipFill>
      </dgm:spPr>
    </dgm:pt>
    <dgm:pt modelId="{B6F19061-8D50-4C62-9105-23E2EFE926EF}" type="pres">
      <dgm:prSet presAssocID="{ED90BC2A-0785-41FB-B04E-D2992A043C71}" presName="spaceRect" presStyleCnt="0"/>
      <dgm:spPr/>
    </dgm:pt>
    <dgm:pt modelId="{0C7D1346-B5B6-4C79-99D4-C9F68A3FBAD9}" type="pres">
      <dgm:prSet presAssocID="{ED90BC2A-0785-41FB-B04E-D2992A043C71}" presName="textRect" presStyleLbl="revTx" presStyleIdx="0" presStyleCnt="4">
        <dgm:presLayoutVars>
          <dgm:chMax val="1"/>
          <dgm:chPref val="1"/>
        </dgm:presLayoutVars>
      </dgm:prSet>
      <dgm:spPr/>
    </dgm:pt>
    <dgm:pt modelId="{86937312-8940-4C3B-932D-43933C515BFC}" type="pres">
      <dgm:prSet presAssocID="{701437F8-B262-45F8-A175-311850619A55}" presName="sibTrans" presStyleCnt="0"/>
      <dgm:spPr/>
    </dgm:pt>
    <dgm:pt modelId="{C5C18EB1-7E23-427D-9500-100230198B88}" type="pres">
      <dgm:prSet presAssocID="{320DDF9C-582E-471C-9BC6-7DF60F2D8584}" presName="compNode" presStyleCnt="0"/>
      <dgm:spPr/>
    </dgm:pt>
    <dgm:pt modelId="{B8CBA153-854A-4773-902A-C6A7FAC5E78A}" type="pres">
      <dgm:prSet presAssocID="{320DDF9C-582E-471C-9BC6-7DF60F2D8584}"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pt>
    <dgm:pt modelId="{CBB55813-2DAA-4936-83AF-B654ACD3AA59}" type="pres">
      <dgm:prSet presAssocID="{320DDF9C-582E-471C-9BC6-7DF60F2D8584}" presName="spaceRect" presStyleCnt="0"/>
      <dgm:spPr/>
    </dgm:pt>
    <dgm:pt modelId="{B3639EB3-6F69-4431-95E0-5D1DF502A909}" type="pres">
      <dgm:prSet presAssocID="{320DDF9C-582E-471C-9BC6-7DF60F2D8584}" presName="textRect" presStyleLbl="revTx" presStyleIdx="1" presStyleCnt="4">
        <dgm:presLayoutVars>
          <dgm:chMax val="1"/>
          <dgm:chPref val="1"/>
        </dgm:presLayoutVars>
      </dgm:prSet>
      <dgm:spPr/>
    </dgm:pt>
    <dgm:pt modelId="{F9FDB33F-7F41-4238-80EA-0E0542B009C8}" type="pres">
      <dgm:prSet presAssocID="{FA2A794C-8AE8-4261-B596-F47F0EBDFED0}" presName="sibTrans" presStyleCnt="0"/>
      <dgm:spPr/>
    </dgm:pt>
    <dgm:pt modelId="{93EEB484-A418-405C-8736-96712E122D49}" type="pres">
      <dgm:prSet presAssocID="{0A103A77-46EC-42CC-AC02-3930D0F26619}" presName="compNode" presStyleCnt="0"/>
      <dgm:spPr/>
    </dgm:pt>
    <dgm:pt modelId="{F0AC2C3C-478F-44B8-A941-134FA66D27EE}" type="pres">
      <dgm:prSet presAssocID="{0A103A77-46EC-42CC-AC02-3930D0F26619}" presName="iconRect" presStyleLbl="node1" presStyleIdx="2" presStyleCnt="4"/>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l="-25000" r="-25000"/>
          </a:stretch>
        </a:blipFill>
      </dgm:spPr>
    </dgm:pt>
    <dgm:pt modelId="{240CE1EC-961E-42C6-9B18-56584727518A}" type="pres">
      <dgm:prSet presAssocID="{0A103A77-46EC-42CC-AC02-3930D0F26619}" presName="spaceRect" presStyleCnt="0"/>
      <dgm:spPr/>
    </dgm:pt>
    <dgm:pt modelId="{8CC7DC67-51CE-411B-87D3-396FE2D1EDC1}" type="pres">
      <dgm:prSet presAssocID="{0A103A77-46EC-42CC-AC02-3930D0F26619}" presName="textRect" presStyleLbl="revTx" presStyleIdx="2" presStyleCnt="4">
        <dgm:presLayoutVars>
          <dgm:chMax val="1"/>
          <dgm:chPref val="1"/>
        </dgm:presLayoutVars>
      </dgm:prSet>
      <dgm:spPr/>
    </dgm:pt>
    <dgm:pt modelId="{CB2D516B-D3E3-47AB-A072-86F8D7D21475}" type="pres">
      <dgm:prSet presAssocID="{5847456E-CDED-4113-BB31-7A6321F5F8B7}" presName="sibTrans" presStyleCnt="0"/>
      <dgm:spPr/>
    </dgm:pt>
    <dgm:pt modelId="{CE2E9928-D53D-47AD-A367-D7E43B1E0E70}" type="pres">
      <dgm:prSet presAssocID="{4AB114EF-6779-4F05-95BE-BFB2124709B5}" presName="compNode" presStyleCnt="0"/>
      <dgm:spPr/>
    </dgm:pt>
    <dgm:pt modelId="{7707A4F9-BEBE-4D89-AFEB-EDD8435EA60A}" type="pres">
      <dgm:prSet presAssocID="{4AB114EF-6779-4F05-95BE-BFB2124709B5}"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5000" r="-25000"/>
          </a:stretch>
        </a:blipFill>
      </dgm:spPr>
    </dgm:pt>
    <dgm:pt modelId="{FD255F55-FE73-4059-BB41-2965DF2049A2}" type="pres">
      <dgm:prSet presAssocID="{4AB114EF-6779-4F05-95BE-BFB2124709B5}" presName="spaceRect" presStyleCnt="0"/>
      <dgm:spPr/>
    </dgm:pt>
    <dgm:pt modelId="{1C8A6A31-A2A0-4646-BEA1-58EE722BE5DE}" type="pres">
      <dgm:prSet presAssocID="{4AB114EF-6779-4F05-95BE-BFB2124709B5}" presName="textRect" presStyleLbl="revTx" presStyleIdx="3" presStyleCnt="4">
        <dgm:presLayoutVars>
          <dgm:chMax val="1"/>
          <dgm:chPref val="1"/>
        </dgm:presLayoutVars>
      </dgm:prSet>
      <dgm:spPr/>
    </dgm:pt>
  </dgm:ptLst>
  <dgm:cxnLst>
    <dgm:cxn modelId="{F3C67205-CEB4-4EAC-8F9B-CF8EEA78DBBE}" type="presOf" srcId="{ED90BC2A-0785-41FB-B04E-D2992A043C71}" destId="{0C7D1346-B5B6-4C79-99D4-C9F68A3FBAD9}" srcOrd="0" destOrd="0" presId="urn:microsoft.com/office/officeart/2018/2/layout/IconLabelList"/>
    <dgm:cxn modelId="{F8A67C1B-8910-4CBF-8BEE-00CB6F9968F2}" type="presOf" srcId="{4AB114EF-6779-4F05-95BE-BFB2124709B5}" destId="{1C8A6A31-A2A0-4646-BEA1-58EE722BE5DE}" srcOrd="0" destOrd="0" presId="urn:microsoft.com/office/officeart/2018/2/layout/IconLabelList"/>
    <dgm:cxn modelId="{B0C4411C-9785-4FDA-818C-D88512AB8AD7}" type="presOf" srcId="{0A103A77-46EC-42CC-AC02-3930D0F26619}" destId="{8CC7DC67-51CE-411B-87D3-396FE2D1EDC1}" srcOrd="0" destOrd="0" presId="urn:microsoft.com/office/officeart/2018/2/layout/IconLabelList"/>
    <dgm:cxn modelId="{417D6C2D-6BF7-4357-8F4E-EB22BA7B88FB}" srcId="{F2823CF8-BE64-45B5-B9D6-17A2406B615F}" destId="{320DDF9C-582E-471C-9BC6-7DF60F2D8584}" srcOrd="1" destOrd="0" parTransId="{995D9E08-E858-44BD-BB12-9C2C09EA0CEB}" sibTransId="{FA2A794C-8AE8-4261-B596-F47F0EBDFED0}"/>
    <dgm:cxn modelId="{47C0E170-B102-4221-8DB2-F394267F75C6}" srcId="{F2823CF8-BE64-45B5-B9D6-17A2406B615F}" destId="{4AB114EF-6779-4F05-95BE-BFB2124709B5}" srcOrd="3" destOrd="0" parTransId="{966E37D0-EB03-477E-942F-B1B26AE9EAD8}" sibTransId="{F3560BB9-75B3-4C98-A221-2781DD0AED1D}"/>
    <dgm:cxn modelId="{DD79695A-36B6-48E5-98BE-D6CFABC9E897}" srcId="{F2823CF8-BE64-45B5-B9D6-17A2406B615F}" destId="{0A103A77-46EC-42CC-AC02-3930D0F26619}" srcOrd="2" destOrd="0" parTransId="{3D77DF2A-3149-428C-9FBE-1F8842057680}" sibTransId="{5847456E-CDED-4113-BB31-7A6321F5F8B7}"/>
    <dgm:cxn modelId="{F6D34799-8D8F-48BD-A285-0E15B532BF9E}" type="presOf" srcId="{F2823CF8-BE64-45B5-B9D6-17A2406B615F}" destId="{DF0B3C6B-12D1-47D1-B1D8-7F87BA3F9964}" srcOrd="0" destOrd="0" presId="urn:microsoft.com/office/officeart/2018/2/layout/IconLabelList"/>
    <dgm:cxn modelId="{7A9832A2-1D21-404F-A46B-8315DAA59973}" srcId="{F2823CF8-BE64-45B5-B9D6-17A2406B615F}" destId="{ED90BC2A-0785-41FB-B04E-D2992A043C71}" srcOrd="0" destOrd="0" parTransId="{1F0E850A-EA6E-4DD0-B93A-B9B649945758}" sibTransId="{701437F8-B262-45F8-A175-311850619A55}"/>
    <dgm:cxn modelId="{6212EBDA-F796-4104-A097-4A3829739A3F}" type="presOf" srcId="{320DDF9C-582E-471C-9BC6-7DF60F2D8584}" destId="{B3639EB3-6F69-4431-95E0-5D1DF502A909}" srcOrd="0" destOrd="0" presId="urn:microsoft.com/office/officeart/2018/2/layout/IconLabelList"/>
    <dgm:cxn modelId="{B0B4C872-6009-4C8D-A6A7-3EB3DDB0C4E6}" type="presParOf" srcId="{DF0B3C6B-12D1-47D1-B1D8-7F87BA3F9964}" destId="{BE23B291-88B6-4A2D-93E0-4FEB6E79130B}" srcOrd="0" destOrd="0" presId="urn:microsoft.com/office/officeart/2018/2/layout/IconLabelList"/>
    <dgm:cxn modelId="{CC9EFFB5-76E8-4897-9670-502F2565DA54}" type="presParOf" srcId="{BE23B291-88B6-4A2D-93E0-4FEB6E79130B}" destId="{3D957A30-F768-494D-99FE-69A695D572AF}" srcOrd="0" destOrd="0" presId="urn:microsoft.com/office/officeart/2018/2/layout/IconLabelList"/>
    <dgm:cxn modelId="{B2A1340D-1694-4B05-A52F-E52987829348}" type="presParOf" srcId="{BE23B291-88B6-4A2D-93E0-4FEB6E79130B}" destId="{B6F19061-8D50-4C62-9105-23E2EFE926EF}" srcOrd="1" destOrd="0" presId="urn:microsoft.com/office/officeart/2018/2/layout/IconLabelList"/>
    <dgm:cxn modelId="{2842B5FF-E210-4D0D-B804-A9A290B8B899}" type="presParOf" srcId="{BE23B291-88B6-4A2D-93E0-4FEB6E79130B}" destId="{0C7D1346-B5B6-4C79-99D4-C9F68A3FBAD9}" srcOrd="2" destOrd="0" presId="urn:microsoft.com/office/officeart/2018/2/layout/IconLabelList"/>
    <dgm:cxn modelId="{F222E1D0-DDBB-4E80-B4A4-22ED82A376B4}" type="presParOf" srcId="{DF0B3C6B-12D1-47D1-B1D8-7F87BA3F9964}" destId="{86937312-8940-4C3B-932D-43933C515BFC}" srcOrd="1" destOrd="0" presId="urn:microsoft.com/office/officeart/2018/2/layout/IconLabelList"/>
    <dgm:cxn modelId="{BBA8B878-9236-4F4B-B0F7-CC56D410D489}" type="presParOf" srcId="{DF0B3C6B-12D1-47D1-B1D8-7F87BA3F9964}" destId="{C5C18EB1-7E23-427D-9500-100230198B88}" srcOrd="2" destOrd="0" presId="urn:microsoft.com/office/officeart/2018/2/layout/IconLabelList"/>
    <dgm:cxn modelId="{00B7D1C6-B0A2-4A45-A338-1A082B86E8FE}" type="presParOf" srcId="{C5C18EB1-7E23-427D-9500-100230198B88}" destId="{B8CBA153-854A-4773-902A-C6A7FAC5E78A}" srcOrd="0" destOrd="0" presId="urn:microsoft.com/office/officeart/2018/2/layout/IconLabelList"/>
    <dgm:cxn modelId="{78855D3A-1D2A-4725-BA0B-19A2EDE825DD}" type="presParOf" srcId="{C5C18EB1-7E23-427D-9500-100230198B88}" destId="{CBB55813-2DAA-4936-83AF-B654ACD3AA59}" srcOrd="1" destOrd="0" presId="urn:microsoft.com/office/officeart/2018/2/layout/IconLabelList"/>
    <dgm:cxn modelId="{2EC41F61-F2D7-4A32-A074-04C474F41BD8}" type="presParOf" srcId="{C5C18EB1-7E23-427D-9500-100230198B88}" destId="{B3639EB3-6F69-4431-95E0-5D1DF502A909}" srcOrd="2" destOrd="0" presId="urn:microsoft.com/office/officeart/2018/2/layout/IconLabelList"/>
    <dgm:cxn modelId="{6AEFAF42-A0C1-41ED-9450-A3B7F8186FAD}" type="presParOf" srcId="{DF0B3C6B-12D1-47D1-B1D8-7F87BA3F9964}" destId="{F9FDB33F-7F41-4238-80EA-0E0542B009C8}" srcOrd="3" destOrd="0" presId="urn:microsoft.com/office/officeart/2018/2/layout/IconLabelList"/>
    <dgm:cxn modelId="{73D5D716-3D1C-4AF5-A08C-38CF235204BD}" type="presParOf" srcId="{DF0B3C6B-12D1-47D1-B1D8-7F87BA3F9964}" destId="{93EEB484-A418-405C-8736-96712E122D49}" srcOrd="4" destOrd="0" presId="urn:microsoft.com/office/officeart/2018/2/layout/IconLabelList"/>
    <dgm:cxn modelId="{2776DBA4-E6F1-4FB1-9ACF-184490B75719}" type="presParOf" srcId="{93EEB484-A418-405C-8736-96712E122D49}" destId="{F0AC2C3C-478F-44B8-A941-134FA66D27EE}" srcOrd="0" destOrd="0" presId="urn:microsoft.com/office/officeart/2018/2/layout/IconLabelList"/>
    <dgm:cxn modelId="{DF940DB6-1B13-4E77-8290-CA8C00378401}" type="presParOf" srcId="{93EEB484-A418-405C-8736-96712E122D49}" destId="{240CE1EC-961E-42C6-9B18-56584727518A}" srcOrd="1" destOrd="0" presId="urn:microsoft.com/office/officeart/2018/2/layout/IconLabelList"/>
    <dgm:cxn modelId="{12C54490-AEB4-4405-B307-629501949C9C}" type="presParOf" srcId="{93EEB484-A418-405C-8736-96712E122D49}" destId="{8CC7DC67-51CE-411B-87D3-396FE2D1EDC1}" srcOrd="2" destOrd="0" presId="urn:microsoft.com/office/officeart/2018/2/layout/IconLabelList"/>
    <dgm:cxn modelId="{70017421-3CBE-4C0A-9FE1-7E8A2CD53708}" type="presParOf" srcId="{DF0B3C6B-12D1-47D1-B1D8-7F87BA3F9964}" destId="{CB2D516B-D3E3-47AB-A072-86F8D7D21475}" srcOrd="5" destOrd="0" presId="urn:microsoft.com/office/officeart/2018/2/layout/IconLabelList"/>
    <dgm:cxn modelId="{D16E1C8C-B037-4CDB-983E-1677942F771D}" type="presParOf" srcId="{DF0B3C6B-12D1-47D1-B1D8-7F87BA3F9964}" destId="{CE2E9928-D53D-47AD-A367-D7E43B1E0E70}" srcOrd="6" destOrd="0" presId="urn:microsoft.com/office/officeart/2018/2/layout/IconLabelList"/>
    <dgm:cxn modelId="{4FF0CCF1-D724-473C-9FE8-6A5ED7771F57}" type="presParOf" srcId="{CE2E9928-D53D-47AD-A367-D7E43B1E0E70}" destId="{7707A4F9-BEBE-4D89-AFEB-EDD8435EA60A}" srcOrd="0" destOrd="0" presId="urn:microsoft.com/office/officeart/2018/2/layout/IconLabelList"/>
    <dgm:cxn modelId="{E4AEFAF9-FD42-49BC-B0FB-2ECBF0E9CE09}" type="presParOf" srcId="{CE2E9928-D53D-47AD-A367-D7E43B1E0E70}" destId="{FD255F55-FE73-4059-BB41-2965DF2049A2}" srcOrd="1" destOrd="0" presId="urn:microsoft.com/office/officeart/2018/2/layout/IconLabelList"/>
    <dgm:cxn modelId="{BB5233EE-C3E5-4E3F-945F-B8EF692CA959}" type="presParOf" srcId="{CE2E9928-D53D-47AD-A367-D7E43B1E0E70}" destId="{1C8A6A31-A2A0-4646-BEA1-58EE722BE5D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D79E9-BD38-461B-BE2F-B8CBEA7BAC9F}">
      <dsp:nvSpPr>
        <dsp:cNvPr id="0" name=""/>
        <dsp:cNvSpPr/>
      </dsp:nvSpPr>
      <dsp:spPr>
        <a:xfrm rot="5400000">
          <a:off x="3529768" y="1236089"/>
          <a:ext cx="1241459" cy="1080070"/>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00" kern="1200" dirty="0"/>
            <a:t>Lack of human resources,  laboratory support</a:t>
          </a:r>
          <a:endParaRPr lang="es-CO" sz="900" kern="1200" dirty="0"/>
        </a:p>
      </dsp:txBody>
      <dsp:txXfrm rot="-5400000">
        <a:off x="3778773" y="1348856"/>
        <a:ext cx="743448" cy="854537"/>
      </dsp:txXfrm>
    </dsp:sp>
    <dsp:sp modelId="{384F68D9-10B4-4F12-AB59-E8C7A05CC525}">
      <dsp:nvSpPr>
        <dsp:cNvPr id="0" name=""/>
        <dsp:cNvSpPr/>
      </dsp:nvSpPr>
      <dsp:spPr>
        <a:xfrm>
          <a:off x="5413005" y="305573"/>
          <a:ext cx="1385469" cy="74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dirty="0"/>
            <a:t>Individual factors</a:t>
          </a:r>
          <a:endParaRPr lang="es-CO" sz="1600" kern="1200" dirty="0"/>
        </a:p>
      </dsp:txBody>
      <dsp:txXfrm>
        <a:off x="5413005" y="305573"/>
        <a:ext cx="1385469" cy="744875"/>
      </dsp:txXfrm>
    </dsp:sp>
    <dsp:sp modelId="{F6357C4D-6E2A-4209-9C98-6122FE6768C5}">
      <dsp:nvSpPr>
        <dsp:cNvPr id="0" name=""/>
        <dsp:cNvSpPr/>
      </dsp:nvSpPr>
      <dsp:spPr>
        <a:xfrm rot="5400000">
          <a:off x="4074080" y="202723"/>
          <a:ext cx="1241459" cy="1080070"/>
        </a:xfrm>
        <a:prstGeom prst="hexagon">
          <a:avLst>
            <a:gd name="adj" fmla="val 2500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CA" sz="1200" kern="1200" dirty="0"/>
            <a:t>lack of awareness in populations </a:t>
          </a:r>
          <a:endParaRPr lang="es-CO" sz="1200" kern="1200" dirty="0"/>
        </a:p>
      </dsp:txBody>
      <dsp:txXfrm rot="-5400000">
        <a:off x="4323085" y="315490"/>
        <a:ext cx="743448" cy="854537"/>
      </dsp:txXfrm>
    </dsp:sp>
    <dsp:sp modelId="{F9A8E875-F2D9-4E9A-B0E3-43DEAAD30D7D}">
      <dsp:nvSpPr>
        <dsp:cNvPr id="0" name=""/>
        <dsp:cNvSpPr/>
      </dsp:nvSpPr>
      <dsp:spPr>
        <a:xfrm rot="5400000">
          <a:off x="2972809" y="202723"/>
          <a:ext cx="1241459" cy="1080070"/>
        </a:xfrm>
        <a:prstGeom prst="hexagon">
          <a:avLst>
            <a:gd name="adj" fmla="val 2500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00" kern="1200" dirty="0"/>
            <a:t>Cost and complexity</a:t>
          </a:r>
          <a:endParaRPr lang="es-CO" sz="900" kern="1200" dirty="0"/>
        </a:p>
      </dsp:txBody>
      <dsp:txXfrm rot="-5400000">
        <a:off x="3221814" y="315490"/>
        <a:ext cx="743448" cy="854537"/>
      </dsp:txXfrm>
    </dsp:sp>
    <dsp:sp modelId="{A148738B-8428-452D-A733-E9F22E6D0C47}">
      <dsp:nvSpPr>
        <dsp:cNvPr id="0" name=""/>
        <dsp:cNvSpPr/>
      </dsp:nvSpPr>
      <dsp:spPr>
        <a:xfrm>
          <a:off x="2070937" y="1403688"/>
          <a:ext cx="1340776" cy="74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en-CA" sz="1600" kern="1200" dirty="0"/>
            <a:t>Organizational factors</a:t>
          </a:r>
          <a:endParaRPr lang="es-CO" sz="1600" kern="1200" dirty="0"/>
        </a:p>
      </dsp:txBody>
      <dsp:txXfrm>
        <a:off x="2070937" y="1403688"/>
        <a:ext cx="1340776" cy="744875"/>
      </dsp:txXfrm>
    </dsp:sp>
    <dsp:sp modelId="{2800DD9E-059D-4D42-A139-F522DA65703D}">
      <dsp:nvSpPr>
        <dsp:cNvPr id="0" name=""/>
        <dsp:cNvSpPr/>
      </dsp:nvSpPr>
      <dsp:spPr>
        <a:xfrm rot="5400000">
          <a:off x="3985958" y="2308350"/>
          <a:ext cx="1241459" cy="1080070"/>
        </a:xfrm>
        <a:prstGeom prst="hexagon">
          <a:avLst>
            <a:gd name="adj" fmla="val 25000"/>
            <a:gd name="vf" fmla="val 115470"/>
          </a:avLst>
        </a:prstGeom>
        <a:solidFill>
          <a:srgbClr val="DF53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CA" sz="800" kern="1200" dirty="0"/>
            <a:t>COVID-19 depletion of resources, need of adaptation, lack of ministerial support</a:t>
          </a:r>
          <a:endParaRPr lang="es-CO" sz="800" kern="1200" dirty="0"/>
        </a:p>
      </dsp:txBody>
      <dsp:txXfrm rot="-5400000">
        <a:off x="4234963" y="2421117"/>
        <a:ext cx="743448" cy="854537"/>
      </dsp:txXfrm>
    </dsp:sp>
    <dsp:sp modelId="{C1A2DF17-A205-48A7-B95B-623561376209}">
      <dsp:nvSpPr>
        <dsp:cNvPr id="0" name=""/>
        <dsp:cNvSpPr/>
      </dsp:nvSpPr>
      <dsp:spPr>
        <a:xfrm rot="5400000">
          <a:off x="1862907" y="230730"/>
          <a:ext cx="1241459" cy="1080070"/>
        </a:xfrm>
        <a:prstGeom prst="hexagon">
          <a:avLst>
            <a:gd name="adj" fmla="val 2500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00" kern="1200" dirty="0"/>
            <a:t>Lack of training in primary care </a:t>
          </a:r>
          <a:r>
            <a:rPr lang="en-CA" sz="1200" kern="1200" dirty="0"/>
            <a:t>providers</a:t>
          </a:r>
          <a:endParaRPr lang="es-CO" sz="1200" kern="1200" dirty="0"/>
        </a:p>
      </dsp:txBody>
      <dsp:txXfrm rot="-5400000">
        <a:off x="2111912" y="343497"/>
        <a:ext cx="743448" cy="854537"/>
      </dsp:txXfrm>
    </dsp:sp>
    <dsp:sp modelId="{D5457B22-AE88-4FA6-AE1B-BA9A06539F39}">
      <dsp:nvSpPr>
        <dsp:cNvPr id="0" name=""/>
        <dsp:cNvSpPr/>
      </dsp:nvSpPr>
      <dsp:spPr>
        <a:xfrm>
          <a:off x="5646346" y="2356643"/>
          <a:ext cx="1385469" cy="744875"/>
        </a:xfrm>
        <a:prstGeom prst="rect">
          <a:avLst/>
        </a:prstGeom>
        <a:noFill/>
        <a:ln>
          <a:noFill/>
        </a:ln>
        <a:effectLst/>
      </dsp:spPr>
      <dsp:style>
        <a:lnRef idx="0">
          <a:scrgbClr r="0" g="0" b="0"/>
        </a:lnRef>
        <a:fillRef idx="0">
          <a:scrgbClr r="0" g="0" b="0"/>
        </a:fillRef>
        <a:effectRef idx="0">
          <a:scrgbClr r="0" g="0" b="0"/>
        </a:effectRef>
        <a:fontRef idx="minor"/>
      </dsp:style>
    </dsp:sp>
    <dsp:sp modelId="{A9000559-F812-48DD-A728-0CD5F75EBE5D}">
      <dsp:nvSpPr>
        <dsp:cNvPr id="0" name=""/>
        <dsp:cNvSpPr/>
      </dsp:nvSpPr>
      <dsp:spPr>
        <a:xfrm rot="16200000" flipV="1">
          <a:off x="-81869" y="81869"/>
          <a:ext cx="222407" cy="58669"/>
        </a:xfrm>
        <a:prstGeom prst="upArrow">
          <a:avLst/>
        </a:prstGeom>
        <a:solidFill>
          <a:schemeClr val="accent5">
            <a:hueOff val="-3754746"/>
            <a:satOff val="-9677"/>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CO" sz="700" kern="1200"/>
        </a:p>
      </dsp:txBody>
      <dsp:txXfrm rot="-5400000">
        <a:off x="-1" y="55603"/>
        <a:ext cx="44002" cy="111203"/>
      </dsp:txXfrm>
    </dsp:sp>
    <dsp:sp modelId="{5F55D314-7360-4479-9636-42900A8EA3E4}">
      <dsp:nvSpPr>
        <dsp:cNvPr id="0" name=""/>
        <dsp:cNvSpPr/>
      </dsp:nvSpPr>
      <dsp:spPr>
        <a:xfrm rot="5400000">
          <a:off x="4062859" y="4153910"/>
          <a:ext cx="1241459" cy="1080070"/>
        </a:xfrm>
        <a:prstGeom prst="hexagon">
          <a:avLst>
            <a:gd name="adj" fmla="val 25000"/>
            <a:gd name="vf" fmla="val 115470"/>
          </a:avLst>
        </a:prstGeom>
        <a:solidFill>
          <a:srgbClr val="DF53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00" kern="1200" dirty="0"/>
            <a:t>HIV stigma, and social determinants</a:t>
          </a:r>
          <a:endParaRPr lang="es-CO" sz="900" kern="1200" dirty="0"/>
        </a:p>
      </dsp:txBody>
      <dsp:txXfrm rot="-5400000">
        <a:off x="4311864" y="4266677"/>
        <a:ext cx="743448" cy="854537"/>
      </dsp:txXfrm>
    </dsp:sp>
    <dsp:sp modelId="{FC6B4F97-B9BE-4A5C-AA06-EDB8FB71CE76}">
      <dsp:nvSpPr>
        <dsp:cNvPr id="0" name=""/>
        <dsp:cNvSpPr/>
      </dsp:nvSpPr>
      <dsp:spPr>
        <a:xfrm>
          <a:off x="2562560" y="3447259"/>
          <a:ext cx="1340776" cy="744875"/>
        </a:xfrm>
        <a:prstGeom prst="rect">
          <a:avLst/>
        </a:prstGeom>
        <a:noFill/>
        <a:ln>
          <a:noFill/>
        </a:ln>
        <a:effectLst/>
      </dsp:spPr>
      <dsp:style>
        <a:lnRef idx="0">
          <a:scrgbClr r="0" g="0" b="0"/>
        </a:lnRef>
        <a:fillRef idx="0">
          <a:scrgbClr r="0" g="0" b="0"/>
        </a:fillRef>
        <a:effectRef idx="0">
          <a:scrgbClr r="0" g="0" b="0"/>
        </a:effectRef>
        <a:fontRef idx="minor"/>
      </dsp:style>
    </dsp:sp>
    <dsp:sp modelId="{89E965E1-4363-45A5-86FC-D977BC00D550}">
      <dsp:nvSpPr>
        <dsp:cNvPr id="0" name=""/>
        <dsp:cNvSpPr/>
      </dsp:nvSpPr>
      <dsp:spPr>
        <a:xfrm rot="5400000" flipH="1" flipV="1">
          <a:off x="5717459" y="1147070"/>
          <a:ext cx="1315190" cy="1167966"/>
        </a:xfrm>
        <a:prstGeom prst="hexag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CA" sz="1000" kern="1200" dirty="0"/>
            <a:t>Do not know the demand for </a:t>
          </a:r>
          <a:r>
            <a:rPr lang="en-CA" sz="1000" kern="1200" dirty="0" err="1"/>
            <a:t>PrEP</a:t>
          </a:r>
          <a:r>
            <a:rPr lang="en-CA" sz="1000" kern="1200" dirty="0"/>
            <a:t>, cost of implementing </a:t>
          </a:r>
          <a:r>
            <a:rPr lang="en-CA" sz="1000" kern="1200" dirty="0" err="1"/>
            <a:t>PrEP</a:t>
          </a:r>
          <a:endParaRPr lang="es-CO" sz="1000" kern="1200" dirty="0"/>
        </a:p>
      </dsp:txBody>
      <dsp:txXfrm rot="-5400000">
        <a:off x="5974837" y="1280388"/>
        <a:ext cx="800434" cy="901330"/>
      </dsp:txXfrm>
    </dsp:sp>
    <dsp:sp modelId="{A884D5E6-02B2-49E6-AEBE-ACE4E32458BF}">
      <dsp:nvSpPr>
        <dsp:cNvPr id="0" name=""/>
        <dsp:cNvSpPr/>
      </dsp:nvSpPr>
      <dsp:spPr>
        <a:xfrm rot="5400000">
          <a:off x="4626495" y="1264754"/>
          <a:ext cx="1241459" cy="1080070"/>
        </a:xfrm>
        <a:prstGeom prst="hexagon">
          <a:avLst>
            <a:gd name="adj" fmla="val 25000"/>
            <a:gd name="vf" fmla="val 11547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00" kern="1200" dirty="0"/>
            <a:t>lack of local leadership support</a:t>
          </a:r>
          <a:endParaRPr lang="es-CO" sz="900" kern="1200" dirty="0"/>
        </a:p>
      </dsp:txBody>
      <dsp:txXfrm rot="-5400000">
        <a:off x="4875500" y="1377521"/>
        <a:ext cx="743448" cy="854537"/>
      </dsp:txXfrm>
    </dsp:sp>
    <dsp:sp modelId="{376A0792-9D73-4FDA-B556-084311CE0AF8}">
      <dsp:nvSpPr>
        <dsp:cNvPr id="0" name=""/>
        <dsp:cNvSpPr/>
      </dsp:nvSpPr>
      <dsp:spPr>
        <a:xfrm>
          <a:off x="5314027" y="3546878"/>
          <a:ext cx="2200568" cy="74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t>External factors</a:t>
          </a:r>
          <a:endParaRPr lang="es-CO" sz="1800" kern="1200" dirty="0"/>
        </a:p>
      </dsp:txBody>
      <dsp:txXfrm>
        <a:off x="5314027" y="3546878"/>
        <a:ext cx="2200568" cy="744875"/>
      </dsp:txXfrm>
    </dsp:sp>
    <dsp:sp modelId="{D875EA2B-DEE0-49D7-A96D-00F1BD745D06}">
      <dsp:nvSpPr>
        <dsp:cNvPr id="0" name=""/>
        <dsp:cNvSpPr/>
      </dsp:nvSpPr>
      <dsp:spPr>
        <a:xfrm rot="5400000">
          <a:off x="3370773" y="3231140"/>
          <a:ext cx="1241459" cy="1080070"/>
        </a:xfrm>
        <a:prstGeom prst="hexagon">
          <a:avLst>
            <a:gd name="adj" fmla="val 25000"/>
            <a:gd name="vf" fmla="val 115470"/>
          </a:avLst>
        </a:prstGeom>
        <a:solidFill>
          <a:srgbClr val="DF53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CA" sz="1200" kern="1200" dirty="0"/>
            <a:t>Lack of providers</a:t>
          </a:r>
          <a:endParaRPr lang="es-CO" sz="1200" kern="1200" dirty="0"/>
        </a:p>
      </dsp:txBody>
      <dsp:txXfrm rot="-5400000">
        <a:off x="3619778" y="3343907"/>
        <a:ext cx="743448" cy="854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B2F1A-1D62-46EB-B20E-C271BFC27F41}">
      <dsp:nvSpPr>
        <dsp:cNvPr id="0" name=""/>
        <dsp:cNvSpPr/>
      </dsp:nvSpPr>
      <dsp:spPr>
        <a:xfrm>
          <a:off x="125342" y="228743"/>
          <a:ext cx="2141125" cy="1284675"/>
        </a:xfrm>
        <a:prstGeom prst="flowChartAlternateProcess">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0" kern="1200" dirty="0"/>
            <a:t>Conduct educational meetings.</a:t>
          </a:r>
          <a:endParaRPr lang="es-CO" sz="1600" b="0" kern="1200" dirty="0"/>
        </a:p>
      </dsp:txBody>
      <dsp:txXfrm>
        <a:off x="188053" y="291454"/>
        <a:ext cx="2015703" cy="1159253"/>
      </dsp:txXfrm>
    </dsp:sp>
    <dsp:sp modelId="{D3D614CA-43CB-4FD9-8899-255B34594FA7}">
      <dsp:nvSpPr>
        <dsp:cNvPr id="0" name=""/>
        <dsp:cNvSpPr/>
      </dsp:nvSpPr>
      <dsp:spPr>
        <a:xfrm>
          <a:off x="2463323" y="201418"/>
          <a:ext cx="2141125" cy="128467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0" kern="1200" dirty="0"/>
            <a:t>Conduct ongoing training.</a:t>
          </a:r>
          <a:endParaRPr lang="es-CO" sz="1600" b="0" kern="1200" dirty="0"/>
        </a:p>
      </dsp:txBody>
      <dsp:txXfrm>
        <a:off x="2526036" y="264131"/>
        <a:ext cx="2015699" cy="1159249"/>
      </dsp:txXfrm>
    </dsp:sp>
    <dsp:sp modelId="{BD54E418-DE44-404C-B8A2-76D313D3AD2D}">
      <dsp:nvSpPr>
        <dsp:cNvPr id="0" name=""/>
        <dsp:cNvSpPr/>
      </dsp:nvSpPr>
      <dsp:spPr>
        <a:xfrm>
          <a:off x="7018847" y="1795456"/>
          <a:ext cx="2141125" cy="1284675"/>
        </a:xfrm>
        <a:prstGeom prst="flowChartInputOutp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0" kern="1200" dirty="0"/>
            <a:t>Create learning collaborative.</a:t>
          </a:r>
          <a:endParaRPr lang="es-CO" sz="1600" b="0" kern="1200" dirty="0"/>
        </a:p>
      </dsp:txBody>
      <dsp:txXfrm>
        <a:off x="7447072" y="1795456"/>
        <a:ext cx="1284675" cy="1284675"/>
      </dsp:txXfrm>
    </dsp:sp>
    <dsp:sp modelId="{8A2A3C63-7FB7-485B-94A4-E8F56988CD45}">
      <dsp:nvSpPr>
        <dsp:cNvPr id="0" name=""/>
        <dsp:cNvSpPr/>
      </dsp:nvSpPr>
      <dsp:spPr>
        <a:xfrm>
          <a:off x="4825456" y="228743"/>
          <a:ext cx="2141125" cy="1284675"/>
        </a:xfrm>
        <a:prstGeom prst="flowChartAlternateProcess">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0" kern="1200" dirty="0"/>
            <a:t>Develop and distribute educational materials </a:t>
          </a:r>
          <a:endParaRPr lang="es-CO" sz="1600" b="0" kern="1200" dirty="0"/>
        </a:p>
      </dsp:txBody>
      <dsp:txXfrm>
        <a:off x="4888167" y="291454"/>
        <a:ext cx="2015703" cy="1159253"/>
      </dsp:txXfrm>
    </dsp:sp>
    <dsp:sp modelId="{5D4C5D53-AC58-4E19-99AE-8F9140AA7AC7}">
      <dsp:nvSpPr>
        <dsp:cNvPr id="0" name=""/>
        <dsp:cNvSpPr/>
      </dsp:nvSpPr>
      <dsp:spPr>
        <a:xfrm>
          <a:off x="2256062" y="3568510"/>
          <a:ext cx="2141125" cy="1284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0" kern="1200" dirty="0"/>
            <a:t>Access new funding to support physician /NP</a:t>
          </a:r>
          <a:endParaRPr lang="es-CO" sz="1600" b="0" kern="1200" dirty="0"/>
        </a:p>
      </dsp:txBody>
      <dsp:txXfrm>
        <a:off x="2256062" y="3568510"/>
        <a:ext cx="2141125" cy="1284675"/>
      </dsp:txXfrm>
    </dsp:sp>
    <dsp:sp modelId="{9B1DA760-54A4-49CD-9A47-4EE216ED72FD}">
      <dsp:nvSpPr>
        <dsp:cNvPr id="0" name=""/>
        <dsp:cNvSpPr/>
      </dsp:nvSpPr>
      <dsp:spPr>
        <a:xfrm>
          <a:off x="26122" y="3487498"/>
          <a:ext cx="2141125" cy="136052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0" kern="1200" dirty="0"/>
            <a:t>Increase awareness in populations/ involve community</a:t>
          </a:r>
          <a:endParaRPr lang="es-CO" sz="1600" b="0" kern="1200" dirty="0"/>
        </a:p>
      </dsp:txBody>
      <dsp:txXfrm>
        <a:off x="26122" y="3487498"/>
        <a:ext cx="2141125" cy="1360522"/>
      </dsp:txXfrm>
    </dsp:sp>
    <dsp:sp modelId="{01BD8EB0-D32A-4656-B602-95FD3342E331}">
      <dsp:nvSpPr>
        <dsp:cNvPr id="0" name=""/>
        <dsp:cNvSpPr/>
      </dsp:nvSpPr>
      <dsp:spPr>
        <a:xfrm>
          <a:off x="4685533" y="3497955"/>
          <a:ext cx="2141125" cy="1284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0" kern="1200" dirty="0"/>
            <a:t>Conduct local assessment/ involve community</a:t>
          </a:r>
          <a:endParaRPr lang="es-CO" sz="1600" b="0" kern="1200" dirty="0"/>
        </a:p>
      </dsp:txBody>
      <dsp:txXfrm>
        <a:off x="4685533" y="3497955"/>
        <a:ext cx="2141125" cy="1284675"/>
      </dsp:txXfrm>
    </dsp:sp>
    <dsp:sp modelId="{89E7E7DE-6856-4490-95D1-C64081988A6C}">
      <dsp:nvSpPr>
        <dsp:cNvPr id="0" name=""/>
        <dsp:cNvSpPr/>
      </dsp:nvSpPr>
      <dsp:spPr>
        <a:xfrm>
          <a:off x="7071113" y="266675"/>
          <a:ext cx="2141125" cy="1284675"/>
        </a:xfrm>
        <a:prstGeom prst="flowChartInputOutp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0" kern="1200"/>
            <a:t>Identify and prepare champions</a:t>
          </a:r>
          <a:endParaRPr lang="es-CO" sz="1600" b="0" kern="1200"/>
        </a:p>
      </dsp:txBody>
      <dsp:txXfrm>
        <a:off x="7499338" y="266675"/>
        <a:ext cx="1284675" cy="1284675"/>
      </dsp:txXfrm>
    </dsp:sp>
    <dsp:sp modelId="{ADF2AE27-02BF-4963-89FE-F130FB2AFC4F}">
      <dsp:nvSpPr>
        <dsp:cNvPr id="0" name=""/>
        <dsp:cNvSpPr/>
      </dsp:nvSpPr>
      <dsp:spPr>
        <a:xfrm>
          <a:off x="62671" y="1871295"/>
          <a:ext cx="2141125" cy="1284675"/>
        </a:xfrm>
        <a:prstGeom prst="flowChartInputOutp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0" kern="1200" dirty="0"/>
            <a:t>Identify early adopters</a:t>
          </a:r>
          <a:endParaRPr lang="es-CO" sz="1600" b="0" kern="1200" dirty="0"/>
        </a:p>
      </dsp:txBody>
      <dsp:txXfrm>
        <a:off x="490896" y="1871295"/>
        <a:ext cx="1284675" cy="1284675"/>
      </dsp:txXfrm>
    </dsp:sp>
    <dsp:sp modelId="{12473470-44B8-485C-8432-98B01D4FD0FF}">
      <dsp:nvSpPr>
        <dsp:cNvPr id="0" name=""/>
        <dsp:cNvSpPr/>
      </dsp:nvSpPr>
      <dsp:spPr>
        <a:xfrm>
          <a:off x="2280064" y="1860594"/>
          <a:ext cx="2141125" cy="1284675"/>
        </a:xfrm>
        <a:prstGeom prst="flowChartInputOutp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0" kern="1200"/>
            <a:t>conduct educational outreach visits</a:t>
          </a:r>
          <a:endParaRPr lang="es-CO" sz="1600" b="0" kern="1200"/>
        </a:p>
      </dsp:txBody>
      <dsp:txXfrm>
        <a:off x="2708289" y="1860594"/>
        <a:ext cx="1284675" cy="1284675"/>
      </dsp:txXfrm>
    </dsp:sp>
    <dsp:sp modelId="{89681803-F087-4764-9769-41509E66D357}">
      <dsp:nvSpPr>
        <dsp:cNvPr id="0" name=""/>
        <dsp:cNvSpPr/>
      </dsp:nvSpPr>
      <dsp:spPr>
        <a:xfrm>
          <a:off x="4700114" y="1871295"/>
          <a:ext cx="2141125" cy="1284675"/>
        </a:xfrm>
        <a:prstGeom prst="flowChartInputOutp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0" kern="1200"/>
            <a:t>Provide local technical assistance </a:t>
          </a:r>
          <a:endParaRPr lang="es-CO" sz="1600" b="0" kern="1200"/>
        </a:p>
      </dsp:txBody>
      <dsp:txXfrm>
        <a:off x="5128339" y="1871295"/>
        <a:ext cx="1284675" cy="1284675"/>
      </dsp:txXfrm>
    </dsp:sp>
    <dsp:sp modelId="{3CC8F30F-B2D3-46C9-AA94-3F3C468DA56A}">
      <dsp:nvSpPr>
        <dsp:cNvPr id="0" name=""/>
        <dsp:cNvSpPr/>
      </dsp:nvSpPr>
      <dsp:spPr>
        <a:xfrm>
          <a:off x="7018847" y="3563341"/>
          <a:ext cx="2141125" cy="12846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0" kern="1200" dirty="0"/>
            <a:t>Promote adaptability/ innovative services</a:t>
          </a:r>
          <a:endParaRPr lang="es-CO" sz="1600" b="0" kern="1200" dirty="0"/>
        </a:p>
      </dsp:txBody>
      <dsp:txXfrm>
        <a:off x="7018847" y="3563341"/>
        <a:ext cx="2141125" cy="1284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57A30-F768-494D-99FE-69A695D572AF}">
      <dsp:nvSpPr>
        <dsp:cNvPr id="0" name=""/>
        <dsp:cNvSpPr/>
      </dsp:nvSpPr>
      <dsp:spPr>
        <a:xfrm>
          <a:off x="620502" y="407938"/>
          <a:ext cx="1128263" cy="87154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7D1346-B5B6-4C79-99D4-C9F68A3FBAD9}">
      <dsp:nvSpPr>
        <dsp:cNvPr id="0" name=""/>
        <dsp:cNvSpPr/>
      </dsp:nvSpPr>
      <dsp:spPr>
        <a:xfrm>
          <a:off x="7509" y="1820893"/>
          <a:ext cx="2354250"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CA" sz="1600" kern="1200"/>
            <a:t>Use a mixed method design, combining concomitant surveys, use of already collected data and qualitative methods to gather information on staff and clients.</a:t>
          </a:r>
          <a:endParaRPr lang="en-US" sz="1600" kern="1200"/>
        </a:p>
      </dsp:txBody>
      <dsp:txXfrm>
        <a:off x="7509" y="1820893"/>
        <a:ext cx="2354250" cy="1755000"/>
      </dsp:txXfrm>
    </dsp:sp>
    <dsp:sp modelId="{B8CBA153-854A-4773-902A-C6A7FAC5E78A}">
      <dsp:nvSpPr>
        <dsp:cNvPr id="0" name=""/>
        <dsp:cNvSpPr/>
      </dsp:nvSpPr>
      <dsp:spPr>
        <a:xfrm>
          <a:off x="3421171" y="336342"/>
          <a:ext cx="1059412" cy="105941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39EB3-6F69-4431-95E0-5D1DF502A909}">
      <dsp:nvSpPr>
        <dsp:cNvPr id="0" name=""/>
        <dsp:cNvSpPr/>
      </dsp:nvSpPr>
      <dsp:spPr>
        <a:xfrm>
          <a:off x="2773753" y="1892489"/>
          <a:ext cx="2354250"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CA" sz="1600" kern="1200"/>
            <a:t>Retrospective collection of data already gathered or prospective evaluation</a:t>
          </a:r>
          <a:endParaRPr lang="en-US" sz="1600" kern="1200"/>
        </a:p>
      </dsp:txBody>
      <dsp:txXfrm>
        <a:off x="2773753" y="1892489"/>
        <a:ext cx="2354250" cy="1755000"/>
      </dsp:txXfrm>
    </dsp:sp>
    <dsp:sp modelId="{F0AC2C3C-478F-44B8-A941-134FA66D27EE}">
      <dsp:nvSpPr>
        <dsp:cNvPr id="0" name=""/>
        <dsp:cNvSpPr/>
      </dsp:nvSpPr>
      <dsp:spPr>
        <a:xfrm>
          <a:off x="6187415" y="336342"/>
          <a:ext cx="1059412" cy="1059412"/>
        </a:xfrm>
        <a:prstGeom prst="rect">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7DC67-51CE-411B-87D3-396FE2D1EDC1}">
      <dsp:nvSpPr>
        <dsp:cNvPr id="0" name=""/>
        <dsp:cNvSpPr/>
      </dsp:nvSpPr>
      <dsp:spPr>
        <a:xfrm>
          <a:off x="5539996" y="1892489"/>
          <a:ext cx="2354250"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CA" sz="1600" kern="1200"/>
            <a:t>Possibility of evaluate implementation strategies that have worked in KFLA, or implement new ones and evaluate</a:t>
          </a:r>
          <a:endParaRPr lang="en-US" sz="1600" kern="1200"/>
        </a:p>
      </dsp:txBody>
      <dsp:txXfrm>
        <a:off x="5539996" y="1892489"/>
        <a:ext cx="2354250" cy="1755000"/>
      </dsp:txXfrm>
    </dsp:sp>
    <dsp:sp modelId="{7707A4F9-BEBE-4D89-AFEB-EDD8435EA60A}">
      <dsp:nvSpPr>
        <dsp:cNvPr id="0" name=""/>
        <dsp:cNvSpPr/>
      </dsp:nvSpPr>
      <dsp:spPr>
        <a:xfrm>
          <a:off x="8953659" y="336342"/>
          <a:ext cx="1059412" cy="105941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8A6A31-A2A0-4646-BEA1-58EE722BE5DE}">
      <dsp:nvSpPr>
        <dsp:cNvPr id="0" name=""/>
        <dsp:cNvSpPr/>
      </dsp:nvSpPr>
      <dsp:spPr>
        <a:xfrm>
          <a:off x="8306240" y="1892489"/>
          <a:ext cx="2354250"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s-CO" sz="1600" kern="1200"/>
            <a:t>Qualitative methods may include: process mapping, focus groups, and interviews</a:t>
          </a:r>
          <a:endParaRPr lang="en-US" sz="1600" kern="1200"/>
        </a:p>
      </dsp:txBody>
      <dsp:txXfrm>
        <a:off x="8306240" y="1892489"/>
        <a:ext cx="2354250" cy="175500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9EB92-356D-43CD-9A2D-18A82BA90A16}" type="datetimeFigureOut">
              <a:rPr lang="es-CO" smtClean="0"/>
              <a:t>2/12/2024</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FE6FF-029E-43B9-9850-675DBBA8E144}" type="slidenum">
              <a:rPr lang="es-CO" smtClean="0"/>
              <a:t>‹#›</a:t>
            </a:fld>
            <a:endParaRPr lang="es-CO"/>
          </a:p>
        </p:txBody>
      </p:sp>
    </p:spTree>
    <p:extLst>
      <p:ext uri="{BB962C8B-B14F-4D97-AF65-F5344CB8AC3E}">
        <p14:creationId xmlns:p14="http://schemas.microsoft.com/office/powerpoint/2010/main" val="2139741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kern="0" dirty="0">
                <a:solidFill>
                  <a:srgbClr val="000000"/>
                </a:solidFill>
                <a:effectLst/>
                <a:latin typeface="Calibri" panose="020F0502020204030204" pitchFamily="34" charset="0"/>
                <a:ea typeface="Calibri" panose="020F0502020204030204" pitchFamily="34" charset="0"/>
              </a:rPr>
              <a:t>Two sites are already implementing </a:t>
            </a:r>
            <a:r>
              <a:rPr lang="en-CA" sz="1800" kern="0" dirty="0" err="1">
                <a:solidFill>
                  <a:srgbClr val="000000"/>
                </a:solidFill>
                <a:effectLst/>
                <a:latin typeface="Calibri" panose="020F0502020204030204" pitchFamily="34" charset="0"/>
                <a:ea typeface="Calibri" panose="020F0502020204030204" pitchFamily="34" charset="0"/>
              </a:rPr>
              <a:t>PrEP</a:t>
            </a:r>
            <a:r>
              <a:rPr lang="en-CA" sz="1800" kern="0" dirty="0">
                <a:solidFill>
                  <a:srgbClr val="000000"/>
                </a:solidFill>
                <a:effectLst/>
                <a:latin typeface="Calibri" panose="020F0502020204030204" pitchFamily="34" charset="0"/>
                <a:ea typeface="Calibri" panose="020F0502020204030204" pitchFamily="34" charset="0"/>
              </a:rPr>
              <a:t> on site, one has implemented referrals and initiated a plan to provide </a:t>
            </a:r>
            <a:r>
              <a:rPr lang="en-CA" sz="1800" kern="0" dirty="0" err="1">
                <a:solidFill>
                  <a:srgbClr val="000000"/>
                </a:solidFill>
                <a:effectLst/>
                <a:latin typeface="Calibri" panose="020F0502020204030204" pitchFamily="34" charset="0"/>
                <a:ea typeface="Calibri" panose="020F0502020204030204" pitchFamily="34" charset="0"/>
              </a:rPr>
              <a:t>PrEP</a:t>
            </a:r>
            <a:r>
              <a:rPr lang="en-CA" sz="1800" kern="0" dirty="0">
                <a:solidFill>
                  <a:srgbClr val="000000"/>
                </a:solidFill>
                <a:effectLst/>
                <a:latin typeface="Calibri" panose="020F0502020204030204" pitchFamily="34" charset="0"/>
                <a:ea typeface="Calibri" panose="020F0502020204030204" pitchFamily="34" charset="0"/>
              </a:rPr>
              <a:t> on site, and six have established paths for referral of clients but are not interested in prescribing </a:t>
            </a:r>
            <a:r>
              <a:rPr lang="en-CA" sz="1800" kern="0" dirty="0" err="1">
                <a:solidFill>
                  <a:srgbClr val="000000"/>
                </a:solidFill>
                <a:effectLst/>
                <a:latin typeface="Calibri" panose="020F0502020204030204" pitchFamily="34" charset="0"/>
                <a:ea typeface="Calibri" panose="020F0502020204030204" pitchFamily="34" charset="0"/>
              </a:rPr>
              <a:t>PrEP</a:t>
            </a:r>
            <a:r>
              <a:rPr lang="en-CA" sz="1800" kern="0" dirty="0">
                <a:solidFill>
                  <a:srgbClr val="000000"/>
                </a:solidFill>
                <a:effectLst/>
                <a:latin typeface="Calibri" panose="020F0502020204030204" pitchFamily="34" charset="0"/>
                <a:ea typeface="Calibri" panose="020F0502020204030204" pitchFamily="34" charset="0"/>
              </a:rPr>
              <a:t> on site, mainly because they have a referral path that works; two sites refer </a:t>
            </a:r>
            <a:r>
              <a:rPr lang="en-CA" sz="1800" kern="0" dirty="0" err="1">
                <a:solidFill>
                  <a:srgbClr val="000000"/>
                </a:solidFill>
                <a:effectLst/>
                <a:latin typeface="Calibri" panose="020F0502020204030204" pitchFamily="34" charset="0"/>
                <a:ea typeface="Calibri" panose="020F0502020204030204" pitchFamily="34" charset="0"/>
              </a:rPr>
              <a:t>PrEP</a:t>
            </a:r>
            <a:r>
              <a:rPr lang="en-CA" sz="1800" kern="0" dirty="0">
                <a:solidFill>
                  <a:srgbClr val="000000"/>
                </a:solidFill>
                <a:effectLst/>
                <a:latin typeface="Calibri" panose="020F0502020204030204" pitchFamily="34" charset="0"/>
                <a:ea typeface="Calibri" panose="020F0502020204030204" pitchFamily="34" charset="0"/>
              </a:rPr>
              <a:t> clients but the referral paths are weak, and two settings have low familiarity with </a:t>
            </a:r>
            <a:r>
              <a:rPr lang="en-CA" sz="1800" kern="0" dirty="0" err="1">
                <a:solidFill>
                  <a:srgbClr val="000000"/>
                </a:solidFill>
                <a:effectLst/>
                <a:latin typeface="Calibri" panose="020F0502020204030204" pitchFamily="34" charset="0"/>
                <a:ea typeface="Calibri" panose="020F0502020204030204" pitchFamily="34" charset="0"/>
              </a:rPr>
              <a:t>PrEP</a:t>
            </a:r>
            <a:r>
              <a:rPr lang="en-CA" sz="1800" kern="0" dirty="0">
                <a:solidFill>
                  <a:srgbClr val="000000"/>
                </a:solidFill>
                <a:effectLst/>
                <a:latin typeface="Calibri" panose="020F0502020204030204" pitchFamily="34" charset="0"/>
                <a:ea typeface="Calibri" panose="020F0502020204030204" pitchFamily="34" charset="0"/>
              </a:rPr>
              <a:t>, meaning they talk about </a:t>
            </a:r>
            <a:r>
              <a:rPr lang="en-CA" sz="1800" kern="0" dirty="0" err="1">
                <a:solidFill>
                  <a:srgbClr val="000000"/>
                </a:solidFill>
                <a:effectLst/>
                <a:latin typeface="Calibri" panose="020F0502020204030204" pitchFamily="34" charset="0"/>
                <a:ea typeface="Calibri" panose="020F0502020204030204" pitchFamily="34" charset="0"/>
              </a:rPr>
              <a:t>PrEP</a:t>
            </a:r>
            <a:r>
              <a:rPr lang="en-CA" sz="1800" kern="0" dirty="0">
                <a:solidFill>
                  <a:srgbClr val="000000"/>
                </a:solidFill>
                <a:effectLst/>
                <a:latin typeface="Calibri" panose="020F0502020204030204" pitchFamily="34" charset="0"/>
                <a:ea typeface="Calibri" panose="020F0502020204030204" pitchFamily="34" charset="0"/>
              </a:rPr>
              <a:t> with clients and do not have an established and working referral path for </a:t>
            </a:r>
            <a:r>
              <a:rPr lang="en-CA" sz="1800" kern="0" dirty="0" err="1">
                <a:solidFill>
                  <a:srgbClr val="000000"/>
                </a:solidFill>
                <a:effectLst/>
                <a:latin typeface="Calibri" panose="020F0502020204030204" pitchFamily="34" charset="0"/>
                <a:ea typeface="Calibri" panose="020F0502020204030204" pitchFamily="34" charset="0"/>
              </a:rPr>
              <a:t>PrEP</a:t>
            </a:r>
            <a:endParaRPr lang="es-CO" dirty="0"/>
          </a:p>
        </p:txBody>
      </p:sp>
      <p:sp>
        <p:nvSpPr>
          <p:cNvPr id="4" name="Slide Number Placeholder 3"/>
          <p:cNvSpPr>
            <a:spLocks noGrp="1"/>
          </p:cNvSpPr>
          <p:nvPr>
            <p:ph type="sldNum" sz="quarter" idx="5"/>
          </p:nvPr>
        </p:nvSpPr>
        <p:spPr/>
        <p:txBody>
          <a:bodyPr/>
          <a:lstStyle/>
          <a:p>
            <a:fld id="{01E68B3C-ECB0-7147-86E3-09A880181CF4}" type="slidenum">
              <a:rPr lang="en-US" smtClean="0"/>
              <a:t>16</a:t>
            </a:fld>
            <a:endParaRPr lang="en-US"/>
          </a:p>
        </p:txBody>
      </p:sp>
    </p:spTree>
    <p:extLst>
      <p:ext uri="{BB962C8B-B14F-4D97-AF65-F5344CB8AC3E}">
        <p14:creationId xmlns:p14="http://schemas.microsoft.com/office/powerpoint/2010/main" val="297896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5895A-2C35-0AEA-A18B-A652FD9548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4D2104-1ABB-B94D-934A-AAC3A76FD4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11F3C-F7C1-E7B2-02EB-B3E8D4545E56}"/>
              </a:ext>
            </a:extLst>
          </p:cNvPr>
          <p:cNvSpPr>
            <a:spLocks noGrp="1"/>
          </p:cNvSpPr>
          <p:nvPr>
            <p:ph type="body" idx="1"/>
          </p:nvPr>
        </p:nvSpPr>
        <p:spPr/>
        <p:txBody>
          <a:bodyPr/>
          <a:lstStyle/>
          <a:p>
            <a:r>
              <a:rPr lang="en-US" dirty="0"/>
              <a:t>The fourth dimension of RE-AIM is implementation.  At the setting level, implementation refers to the intervention agents’ fidelity to the various elements of an intervention’s protocol.  This includes consistency of delivery as intended, adaptations made, and the time and cost of the intervention.  The key pragmatic considerations are </a:t>
            </a:r>
            <a:r>
              <a:rPr lang="en-US" i="1" dirty="0"/>
              <a:t>How consistently is or was the program or policy delivered?  How will or was it be adapted?  How much will it cost?  And why did will or did the results come about?</a:t>
            </a:r>
            <a:endParaRPr lang="en-US" dirty="0"/>
          </a:p>
        </p:txBody>
      </p:sp>
      <p:sp>
        <p:nvSpPr>
          <p:cNvPr id="4" name="Slide Number Placeholder 3">
            <a:extLst>
              <a:ext uri="{FF2B5EF4-FFF2-40B4-BE49-F238E27FC236}">
                <a16:creationId xmlns:a16="http://schemas.microsoft.com/office/drawing/2014/main" id="{CA4FC2E9-3C4F-6C12-3C69-9458CEEB8078}"/>
              </a:ext>
            </a:extLst>
          </p:cNvPr>
          <p:cNvSpPr>
            <a:spLocks noGrp="1"/>
          </p:cNvSpPr>
          <p:nvPr>
            <p:ph type="sldNum" sz="quarter" idx="5"/>
          </p:nvPr>
        </p:nvSpPr>
        <p:spPr/>
        <p:txBody>
          <a:bodyPr/>
          <a:lstStyle/>
          <a:p>
            <a:fld id="{37F57FD6-FF0B-46BA-9814-B37670BBADCA}" type="slidenum">
              <a:rPr lang="en-US" smtClean="0"/>
              <a:t>43</a:t>
            </a:fld>
            <a:endParaRPr lang="en-US"/>
          </a:p>
        </p:txBody>
      </p:sp>
    </p:spTree>
    <p:extLst>
      <p:ext uri="{BB962C8B-B14F-4D97-AF65-F5344CB8AC3E}">
        <p14:creationId xmlns:p14="http://schemas.microsoft.com/office/powerpoint/2010/main" val="124471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74683-9944-6FBE-4AE0-3FC66603D9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14BA4D-75B8-6163-AF3A-0E5F28940D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532FE3-FB1B-1E0B-D8BD-228EB25D7318}"/>
              </a:ext>
            </a:extLst>
          </p:cNvPr>
          <p:cNvSpPr>
            <a:spLocks noGrp="1"/>
          </p:cNvSpPr>
          <p:nvPr>
            <p:ph type="body" idx="1"/>
          </p:nvPr>
        </p:nvSpPr>
        <p:spPr/>
        <p:txBody>
          <a:bodyPr/>
          <a:lstStyle/>
          <a:p>
            <a:r>
              <a:rPr lang="en-US" dirty="0"/>
              <a:t>The last dimension of RE-AIM is maintenance which is defined as the extent to which a program or policy becomes institutionalized or part of the routine organizational practices and policies.  Maintenance in the RE-AIM framework also has referents at the individual level based on sustained changes and long-term outcomes.  The key pragmatic consideration for maintenance is </a:t>
            </a:r>
            <a:r>
              <a:rPr lang="en-US" i="1" dirty="0"/>
              <a:t>When will (or did) the initiative become operational and how long are the results sustained at the setting level and individual level?</a:t>
            </a:r>
            <a:endParaRPr lang="en-US" dirty="0"/>
          </a:p>
        </p:txBody>
      </p:sp>
      <p:sp>
        <p:nvSpPr>
          <p:cNvPr id="4" name="Slide Number Placeholder 3">
            <a:extLst>
              <a:ext uri="{FF2B5EF4-FFF2-40B4-BE49-F238E27FC236}">
                <a16:creationId xmlns:a16="http://schemas.microsoft.com/office/drawing/2014/main" id="{2F8CE75F-B273-2315-0BCB-FC141D3DDEC4}"/>
              </a:ext>
            </a:extLst>
          </p:cNvPr>
          <p:cNvSpPr>
            <a:spLocks noGrp="1"/>
          </p:cNvSpPr>
          <p:nvPr>
            <p:ph type="sldNum" sz="quarter" idx="5"/>
          </p:nvPr>
        </p:nvSpPr>
        <p:spPr/>
        <p:txBody>
          <a:bodyPr/>
          <a:lstStyle/>
          <a:p>
            <a:fld id="{37F57FD6-FF0B-46BA-9814-B37670BBADCA}" type="slidenum">
              <a:rPr lang="en-US" smtClean="0"/>
              <a:t>44</a:t>
            </a:fld>
            <a:endParaRPr lang="en-US"/>
          </a:p>
        </p:txBody>
      </p:sp>
    </p:spTree>
    <p:extLst>
      <p:ext uri="{BB962C8B-B14F-4D97-AF65-F5344CB8AC3E}">
        <p14:creationId xmlns:p14="http://schemas.microsoft.com/office/powerpoint/2010/main" val="4150885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kern="0" dirty="0">
                <a:solidFill>
                  <a:srgbClr val="000000"/>
                </a:solidFill>
                <a:effectLst/>
                <a:latin typeface="Calibri" panose="020F0502020204030204" pitchFamily="34" charset="0"/>
                <a:ea typeface="Calibri" panose="020F0502020204030204" pitchFamily="34" charset="0"/>
              </a:rPr>
              <a:t>Two sites are already implementing </a:t>
            </a:r>
            <a:r>
              <a:rPr lang="en-CA" sz="1800" kern="0" dirty="0" err="1">
                <a:solidFill>
                  <a:srgbClr val="000000"/>
                </a:solidFill>
                <a:effectLst/>
                <a:latin typeface="Calibri" panose="020F0502020204030204" pitchFamily="34" charset="0"/>
                <a:ea typeface="Calibri" panose="020F0502020204030204" pitchFamily="34" charset="0"/>
              </a:rPr>
              <a:t>PrEP</a:t>
            </a:r>
            <a:r>
              <a:rPr lang="en-CA" sz="1800" kern="0" dirty="0">
                <a:solidFill>
                  <a:srgbClr val="000000"/>
                </a:solidFill>
                <a:effectLst/>
                <a:latin typeface="Calibri" panose="020F0502020204030204" pitchFamily="34" charset="0"/>
                <a:ea typeface="Calibri" panose="020F0502020204030204" pitchFamily="34" charset="0"/>
              </a:rPr>
              <a:t> on site, one has implemented referrals and initiated a plan to provide </a:t>
            </a:r>
            <a:r>
              <a:rPr lang="en-CA" sz="1800" kern="0" dirty="0" err="1">
                <a:solidFill>
                  <a:srgbClr val="000000"/>
                </a:solidFill>
                <a:effectLst/>
                <a:latin typeface="Calibri" panose="020F0502020204030204" pitchFamily="34" charset="0"/>
                <a:ea typeface="Calibri" panose="020F0502020204030204" pitchFamily="34" charset="0"/>
              </a:rPr>
              <a:t>PrEP</a:t>
            </a:r>
            <a:r>
              <a:rPr lang="en-CA" sz="1800" kern="0" dirty="0">
                <a:solidFill>
                  <a:srgbClr val="000000"/>
                </a:solidFill>
                <a:effectLst/>
                <a:latin typeface="Calibri" panose="020F0502020204030204" pitchFamily="34" charset="0"/>
                <a:ea typeface="Calibri" panose="020F0502020204030204" pitchFamily="34" charset="0"/>
              </a:rPr>
              <a:t> on site, and six have established paths for referral of clients but are not interested in prescribing </a:t>
            </a:r>
            <a:r>
              <a:rPr lang="en-CA" sz="1800" kern="0" dirty="0" err="1">
                <a:solidFill>
                  <a:srgbClr val="000000"/>
                </a:solidFill>
                <a:effectLst/>
                <a:latin typeface="Calibri" panose="020F0502020204030204" pitchFamily="34" charset="0"/>
                <a:ea typeface="Calibri" panose="020F0502020204030204" pitchFamily="34" charset="0"/>
              </a:rPr>
              <a:t>PrEP</a:t>
            </a:r>
            <a:r>
              <a:rPr lang="en-CA" sz="1800" kern="0" dirty="0">
                <a:solidFill>
                  <a:srgbClr val="000000"/>
                </a:solidFill>
                <a:effectLst/>
                <a:latin typeface="Calibri" panose="020F0502020204030204" pitchFamily="34" charset="0"/>
                <a:ea typeface="Calibri" panose="020F0502020204030204" pitchFamily="34" charset="0"/>
              </a:rPr>
              <a:t> on site, mainly because they have a referral path that works; two sites refer </a:t>
            </a:r>
            <a:r>
              <a:rPr lang="en-CA" sz="1800" kern="0" dirty="0" err="1">
                <a:solidFill>
                  <a:srgbClr val="000000"/>
                </a:solidFill>
                <a:effectLst/>
                <a:latin typeface="Calibri" panose="020F0502020204030204" pitchFamily="34" charset="0"/>
                <a:ea typeface="Calibri" panose="020F0502020204030204" pitchFamily="34" charset="0"/>
              </a:rPr>
              <a:t>PrEP</a:t>
            </a:r>
            <a:r>
              <a:rPr lang="en-CA" sz="1800" kern="0" dirty="0">
                <a:solidFill>
                  <a:srgbClr val="000000"/>
                </a:solidFill>
                <a:effectLst/>
                <a:latin typeface="Calibri" panose="020F0502020204030204" pitchFamily="34" charset="0"/>
                <a:ea typeface="Calibri" panose="020F0502020204030204" pitchFamily="34" charset="0"/>
              </a:rPr>
              <a:t> clients but the referral paths are weak, and two settings have low familiarity with </a:t>
            </a:r>
            <a:r>
              <a:rPr lang="en-CA" sz="1800" kern="0" dirty="0" err="1">
                <a:solidFill>
                  <a:srgbClr val="000000"/>
                </a:solidFill>
                <a:effectLst/>
                <a:latin typeface="Calibri" panose="020F0502020204030204" pitchFamily="34" charset="0"/>
                <a:ea typeface="Calibri" panose="020F0502020204030204" pitchFamily="34" charset="0"/>
              </a:rPr>
              <a:t>PrEP</a:t>
            </a:r>
            <a:r>
              <a:rPr lang="en-CA" sz="1800" kern="0" dirty="0">
                <a:solidFill>
                  <a:srgbClr val="000000"/>
                </a:solidFill>
                <a:effectLst/>
                <a:latin typeface="Calibri" panose="020F0502020204030204" pitchFamily="34" charset="0"/>
                <a:ea typeface="Calibri" panose="020F0502020204030204" pitchFamily="34" charset="0"/>
              </a:rPr>
              <a:t>, meaning they talk about </a:t>
            </a:r>
            <a:r>
              <a:rPr lang="en-CA" sz="1800" kern="0" dirty="0" err="1">
                <a:solidFill>
                  <a:srgbClr val="000000"/>
                </a:solidFill>
                <a:effectLst/>
                <a:latin typeface="Calibri" panose="020F0502020204030204" pitchFamily="34" charset="0"/>
                <a:ea typeface="Calibri" panose="020F0502020204030204" pitchFamily="34" charset="0"/>
              </a:rPr>
              <a:t>PrEP</a:t>
            </a:r>
            <a:r>
              <a:rPr lang="en-CA" sz="1800" kern="0" dirty="0">
                <a:solidFill>
                  <a:srgbClr val="000000"/>
                </a:solidFill>
                <a:effectLst/>
                <a:latin typeface="Calibri" panose="020F0502020204030204" pitchFamily="34" charset="0"/>
                <a:ea typeface="Calibri" panose="020F0502020204030204" pitchFamily="34" charset="0"/>
              </a:rPr>
              <a:t> with clients and do not have an established and working referral path for </a:t>
            </a:r>
            <a:r>
              <a:rPr lang="en-CA" sz="1800" kern="0" dirty="0" err="1">
                <a:solidFill>
                  <a:srgbClr val="000000"/>
                </a:solidFill>
                <a:effectLst/>
                <a:latin typeface="Calibri" panose="020F0502020204030204" pitchFamily="34" charset="0"/>
                <a:ea typeface="Calibri" panose="020F0502020204030204" pitchFamily="34" charset="0"/>
              </a:rPr>
              <a:t>PrEP</a:t>
            </a:r>
            <a:endParaRPr lang="es-CO" dirty="0"/>
          </a:p>
        </p:txBody>
      </p:sp>
      <p:sp>
        <p:nvSpPr>
          <p:cNvPr id="4" name="Slide Number Placeholder 3"/>
          <p:cNvSpPr>
            <a:spLocks noGrp="1"/>
          </p:cNvSpPr>
          <p:nvPr>
            <p:ph type="sldNum" sz="quarter" idx="5"/>
          </p:nvPr>
        </p:nvSpPr>
        <p:spPr/>
        <p:txBody>
          <a:bodyPr/>
          <a:lstStyle/>
          <a:p>
            <a:fld id="{01E68B3C-ECB0-7147-86E3-09A880181CF4}" type="slidenum">
              <a:rPr lang="en-US" smtClean="0"/>
              <a:t>17</a:t>
            </a:fld>
            <a:endParaRPr lang="en-US"/>
          </a:p>
        </p:txBody>
      </p:sp>
    </p:spTree>
    <p:extLst>
      <p:ext uri="{BB962C8B-B14F-4D97-AF65-F5344CB8AC3E}">
        <p14:creationId xmlns:p14="http://schemas.microsoft.com/office/powerpoint/2010/main" val="405077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https://www.flaticon.com/free-icon/binoculars_1527246?term=binoculars&amp;page=1&amp;position=4&amp;page=1&amp;position=4&amp;related_id=1527246&amp;origin=search </a:t>
            </a:r>
          </a:p>
          <a:p>
            <a:r>
              <a:rPr lang="en-US" dirty="0"/>
              <a:t>https://www.flaticon.com/free-icon/small-notepad-and-pencil-outlines_38090?term=outline&amp;page=1&amp;position=18&amp;page=1&amp;position=18&amp;related_id=38090&amp;origin=search</a:t>
            </a:r>
          </a:p>
          <a:p>
            <a:r>
              <a:rPr lang="en-US" dirty="0"/>
              <a:t>https://www.flaticon.com/free-icon/complaint_2519057?term=review&amp;related_id=2519057 </a:t>
            </a:r>
          </a:p>
          <a:p>
            <a:r>
              <a:rPr lang="en-US" dirty="0"/>
              <a:t>https://www.flaticon.com/free-icon/collaborate_2646168?term=collaboration&amp;page=1&amp;position=41&amp;page=1&amp;position=41&amp;related_id=2646168&amp;origin=search </a:t>
            </a:r>
          </a:p>
          <a:p>
            <a:r>
              <a:rPr lang="en-US" dirty="0"/>
              <a:t>https://www.flaticon.com/free-icon/shop_1831950?term=module&amp;page=1&amp;position=38&amp;page=1&amp;position=38&amp;related_id=1831950&amp;origin=search</a:t>
            </a:r>
          </a:p>
          <a:p>
            <a:r>
              <a:rPr lang="en-US" dirty="0"/>
              <a:t>https://www.flaticon.com/free-icon/settings_173761?term=tools&amp;page=1&amp;position=84&amp;page=1&amp;position=84&amp;related_id=173761&amp;origin=search</a:t>
            </a:r>
          </a:p>
        </p:txBody>
      </p:sp>
      <p:sp>
        <p:nvSpPr>
          <p:cNvPr id="4" name="Slide Number Placeholder 3"/>
          <p:cNvSpPr>
            <a:spLocks noGrp="1"/>
          </p:cNvSpPr>
          <p:nvPr>
            <p:ph type="sldNum" sz="quarter" idx="5"/>
          </p:nvPr>
        </p:nvSpPr>
        <p:spPr/>
        <p:txBody>
          <a:bodyPr/>
          <a:lstStyle/>
          <a:p>
            <a:fld id="{60047192-6047-42AC-8ED7-23B0A5FA4D17}" type="slidenum">
              <a:rPr lang="en-US" smtClean="0"/>
              <a:t>21</a:t>
            </a:fld>
            <a:endParaRPr lang="en-US"/>
          </a:p>
        </p:txBody>
      </p:sp>
    </p:spTree>
    <p:extLst>
      <p:ext uri="{BB962C8B-B14F-4D97-AF65-F5344CB8AC3E}">
        <p14:creationId xmlns:p14="http://schemas.microsoft.com/office/powerpoint/2010/main" val="245723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01E68B3C-ECB0-7147-86E3-09A880181CF4}" type="slidenum">
              <a:rPr lang="en-US" smtClean="0"/>
              <a:t>26</a:t>
            </a:fld>
            <a:endParaRPr lang="en-US"/>
          </a:p>
        </p:txBody>
      </p:sp>
    </p:spTree>
    <p:extLst>
      <p:ext uri="{BB962C8B-B14F-4D97-AF65-F5344CB8AC3E}">
        <p14:creationId xmlns:p14="http://schemas.microsoft.com/office/powerpoint/2010/main" val="4123689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9A8FE84B-F98F-C64A-B329-E20C498E7747}"/>
              </a:ext>
            </a:extLst>
          </p:cNvPr>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C14D0B40-B133-F74F-A1EB-13F50DAE8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Program, policy, product. Intervention, innovation, assessment</a:t>
            </a:r>
          </a:p>
        </p:txBody>
      </p:sp>
      <p:sp>
        <p:nvSpPr>
          <p:cNvPr id="34819" name="Slide Number Placeholder 3">
            <a:extLst>
              <a:ext uri="{FF2B5EF4-FFF2-40B4-BE49-F238E27FC236}">
                <a16:creationId xmlns:a16="http://schemas.microsoft.com/office/drawing/2014/main" id="{C19BD66C-0539-A441-BE9F-E2E98D5953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D65DDF-9542-7E49-B744-EDF8137F69DA}" type="slidenum">
              <a:rPr lang="en-US" altLang="en-US" smtClean="0"/>
              <a:pPr/>
              <a:t>38</a:t>
            </a:fld>
            <a:endParaRPr lang="en-US" altLang="en-US"/>
          </a:p>
        </p:txBody>
      </p:sp>
    </p:spTree>
    <p:extLst>
      <p:ext uri="{BB962C8B-B14F-4D97-AF65-F5344CB8AC3E}">
        <p14:creationId xmlns:p14="http://schemas.microsoft.com/office/powerpoint/2010/main" val="49905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E931C-D346-7E1B-E9C4-8828EEF5CF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6FEC1-2D64-81BA-4970-B8B15C80FA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27300-B3B2-E8CE-C00D-A885A4A556DD}"/>
              </a:ext>
            </a:extLst>
          </p:cNvPr>
          <p:cNvSpPr>
            <a:spLocks noGrp="1"/>
          </p:cNvSpPr>
          <p:nvPr>
            <p:ph type="body" idx="1"/>
          </p:nvPr>
        </p:nvSpPr>
        <p:spPr/>
        <p:txBody>
          <a:bodyPr/>
          <a:lstStyle/>
          <a:p>
            <a:endParaRPr lang="en-US" i="1" dirty="0"/>
          </a:p>
        </p:txBody>
      </p:sp>
      <p:sp>
        <p:nvSpPr>
          <p:cNvPr id="4" name="Slide Number Placeholder 3">
            <a:extLst>
              <a:ext uri="{FF2B5EF4-FFF2-40B4-BE49-F238E27FC236}">
                <a16:creationId xmlns:a16="http://schemas.microsoft.com/office/drawing/2014/main" id="{585A5C56-7416-F323-9EBE-440C3C533C4F}"/>
              </a:ext>
            </a:extLst>
          </p:cNvPr>
          <p:cNvSpPr>
            <a:spLocks noGrp="1"/>
          </p:cNvSpPr>
          <p:nvPr>
            <p:ph type="sldNum" sz="quarter" idx="5"/>
          </p:nvPr>
        </p:nvSpPr>
        <p:spPr/>
        <p:txBody>
          <a:bodyPr/>
          <a:lstStyle/>
          <a:p>
            <a:fld id="{37F57FD6-FF0B-46BA-9814-B37670BBADCA}" type="slidenum">
              <a:rPr lang="en-US" smtClean="0"/>
              <a:t>39</a:t>
            </a:fld>
            <a:endParaRPr lang="en-US"/>
          </a:p>
        </p:txBody>
      </p:sp>
    </p:spTree>
    <p:extLst>
      <p:ext uri="{BB962C8B-B14F-4D97-AF65-F5344CB8AC3E}">
        <p14:creationId xmlns:p14="http://schemas.microsoft.com/office/powerpoint/2010/main" val="2434240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F216B-54BB-E185-5F90-88F7E3798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72E35-E04A-6BF9-F2F9-E17FABDA34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FC1F28-C74F-FCAA-67A3-DE80ED52C0CA}"/>
              </a:ext>
            </a:extLst>
          </p:cNvPr>
          <p:cNvSpPr>
            <a:spLocks noGrp="1"/>
          </p:cNvSpPr>
          <p:nvPr>
            <p:ph type="body" idx="1"/>
          </p:nvPr>
        </p:nvSpPr>
        <p:spPr/>
        <p:txBody>
          <a:bodyPr/>
          <a:lstStyle/>
          <a:p>
            <a:r>
              <a:rPr lang="en-US" dirty="0"/>
              <a:t>For each of the RE-AIM dimensions, there is a technically correct definition and a “who, what, where, how, and when” question to guide pragmatic use.</a:t>
            </a:r>
          </a:p>
          <a:p>
            <a:endParaRPr lang="en-US" dirty="0"/>
          </a:p>
          <a:p>
            <a:r>
              <a:rPr lang="en-US" dirty="0"/>
              <a:t>The first dimension is Reach which refers to the absolute number, proportion, and representativeness of individuals who are willing to participate in a given initiative, program, or intervention.  For reach, the key pragmatic priority to consider is </a:t>
            </a:r>
            <a:r>
              <a:rPr lang="en-US" i="1" dirty="0"/>
              <a:t>WHO is or was intended to benefit and actually participate or be exposed to the intervention? </a:t>
            </a:r>
          </a:p>
        </p:txBody>
      </p:sp>
      <p:sp>
        <p:nvSpPr>
          <p:cNvPr id="4" name="Slide Number Placeholder 3">
            <a:extLst>
              <a:ext uri="{FF2B5EF4-FFF2-40B4-BE49-F238E27FC236}">
                <a16:creationId xmlns:a16="http://schemas.microsoft.com/office/drawing/2014/main" id="{A85BF8CA-36D8-29C0-B7D1-28D76D11E4DC}"/>
              </a:ext>
            </a:extLst>
          </p:cNvPr>
          <p:cNvSpPr>
            <a:spLocks noGrp="1"/>
          </p:cNvSpPr>
          <p:nvPr>
            <p:ph type="sldNum" sz="quarter" idx="5"/>
          </p:nvPr>
        </p:nvSpPr>
        <p:spPr/>
        <p:txBody>
          <a:bodyPr/>
          <a:lstStyle/>
          <a:p>
            <a:fld id="{37F57FD6-FF0B-46BA-9814-B37670BBADCA}" type="slidenum">
              <a:rPr lang="en-US" smtClean="0"/>
              <a:t>40</a:t>
            </a:fld>
            <a:endParaRPr lang="en-US"/>
          </a:p>
        </p:txBody>
      </p:sp>
    </p:spTree>
    <p:extLst>
      <p:ext uri="{BB962C8B-B14F-4D97-AF65-F5344CB8AC3E}">
        <p14:creationId xmlns:p14="http://schemas.microsoft.com/office/powerpoint/2010/main" val="154388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5B1FF-EF99-4334-CC71-4B18B1B69D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87826-75E0-86D2-C062-D32F578FDB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A8D73-3265-5EB3-444C-70C3644D1080}"/>
              </a:ext>
            </a:extLst>
          </p:cNvPr>
          <p:cNvSpPr>
            <a:spLocks noGrp="1"/>
          </p:cNvSpPr>
          <p:nvPr>
            <p:ph type="body" idx="1"/>
          </p:nvPr>
        </p:nvSpPr>
        <p:spPr/>
        <p:txBody>
          <a:bodyPr/>
          <a:lstStyle/>
          <a:p>
            <a:r>
              <a:rPr lang="en-US" dirty="0"/>
              <a:t>The second dimension of RE-AIM is Effectiveness, which is the impact of an initiative, program, intervention, or policy on important outcomes, including potential negative effects, quality of life, and economic outcomes.  The key pragmatic consideration is </a:t>
            </a:r>
            <a:r>
              <a:rPr lang="en-US" i="1" dirty="0"/>
              <a:t>WHAT is or was the most important benefit you are trying to achieve and what is or was the likelihood of negative outcomes?</a:t>
            </a:r>
            <a:endParaRPr lang="en-US" dirty="0"/>
          </a:p>
        </p:txBody>
      </p:sp>
      <p:sp>
        <p:nvSpPr>
          <p:cNvPr id="4" name="Slide Number Placeholder 3">
            <a:extLst>
              <a:ext uri="{FF2B5EF4-FFF2-40B4-BE49-F238E27FC236}">
                <a16:creationId xmlns:a16="http://schemas.microsoft.com/office/drawing/2014/main" id="{05044CC1-4A7E-BBAF-8741-7BCC627E33E2}"/>
              </a:ext>
            </a:extLst>
          </p:cNvPr>
          <p:cNvSpPr>
            <a:spLocks noGrp="1"/>
          </p:cNvSpPr>
          <p:nvPr>
            <p:ph type="sldNum" sz="quarter" idx="5"/>
          </p:nvPr>
        </p:nvSpPr>
        <p:spPr/>
        <p:txBody>
          <a:bodyPr/>
          <a:lstStyle/>
          <a:p>
            <a:fld id="{37F57FD6-FF0B-46BA-9814-B37670BBADCA}" type="slidenum">
              <a:rPr lang="en-US" smtClean="0"/>
              <a:t>41</a:t>
            </a:fld>
            <a:endParaRPr lang="en-US"/>
          </a:p>
        </p:txBody>
      </p:sp>
    </p:spTree>
    <p:extLst>
      <p:ext uri="{BB962C8B-B14F-4D97-AF65-F5344CB8AC3E}">
        <p14:creationId xmlns:p14="http://schemas.microsoft.com/office/powerpoint/2010/main" val="4165962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BA3AA-2ED9-FC94-4861-FDDA0D5BC1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72B7E-3B60-40D2-F3FF-A74EA7CD7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524A2-E07B-1EF8-BB46-3C37BE6F5EC0}"/>
              </a:ext>
            </a:extLst>
          </p:cNvPr>
          <p:cNvSpPr>
            <a:spLocks noGrp="1"/>
          </p:cNvSpPr>
          <p:nvPr>
            <p:ph type="body" idx="1"/>
          </p:nvPr>
        </p:nvSpPr>
        <p:spPr/>
        <p:txBody>
          <a:bodyPr/>
          <a:lstStyle/>
          <a:p>
            <a:r>
              <a:rPr lang="en-US" dirty="0"/>
              <a:t>The third dimension of RE-AIM is adoption which is defined as the absolute number, proportion, and representativeness of settings and intervention agents who are willing to initiate a program.  Pragmatically, the question for adoption is </a:t>
            </a:r>
            <a:r>
              <a:rPr lang="en-US" i="1" dirty="0"/>
              <a:t>Where is the program applied and who applied it?</a:t>
            </a:r>
          </a:p>
          <a:p>
            <a:endParaRPr lang="en-US" i="1" dirty="0"/>
          </a:p>
        </p:txBody>
      </p:sp>
      <p:sp>
        <p:nvSpPr>
          <p:cNvPr id="4" name="Slide Number Placeholder 3">
            <a:extLst>
              <a:ext uri="{FF2B5EF4-FFF2-40B4-BE49-F238E27FC236}">
                <a16:creationId xmlns:a16="http://schemas.microsoft.com/office/drawing/2014/main" id="{7D12E1DB-92BC-B773-8586-F055AFC445F5}"/>
              </a:ext>
            </a:extLst>
          </p:cNvPr>
          <p:cNvSpPr>
            <a:spLocks noGrp="1"/>
          </p:cNvSpPr>
          <p:nvPr>
            <p:ph type="sldNum" sz="quarter" idx="5"/>
          </p:nvPr>
        </p:nvSpPr>
        <p:spPr/>
        <p:txBody>
          <a:bodyPr/>
          <a:lstStyle/>
          <a:p>
            <a:fld id="{37F57FD6-FF0B-46BA-9814-B37670BBADCA}" type="slidenum">
              <a:rPr lang="en-US" smtClean="0"/>
              <a:t>42</a:t>
            </a:fld>
            <a:endParaRPr lang="en-US"/>
          </a:p>
        </p:txBody>
      </p:sp>
    </p:spTree>
    <p:extLst>
      <p:ext uri="{BB962C8B-B14F-4D97-AF65-F5344CB8AC3E}">
        <p14:creationId xmlns:p14="http://schemas.microsoft.com/office/powerpoint/2010/main" val="1221028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93C3B-362E-40A2-AB72-DD74A9636A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B320530-A58F-4E1B-9967-AC669ECCFC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2AC6571-3E2A-43E0-BDE6-D2DD56E6A024}"/>
              </a:ext>
            </a:extLst>
          </p:cNvPr>
          <p:cNvSpPr>
            <a:spLocks noGrp="1"/>
          </p:cNvSpPr>
          <p:nvPr>
            <p:ph type="dt" sz="half" idx="10"/>
          </p:nvPr>
        </p:nvSpPr>
        <p:spPr/>
        <p:txBody>
          <a:bodyPr/>
          <a:lstStyle/>
          <a:p>
            <a:fld id="{43E803F4-BD57-4362-85E7-76A5AAFEB3F8}" type="datetimeFigureOut">
              <a:rPr lang="en-CA" smtClean="0"/>
              <a:t>2024-12-02</a:t>
            </a:fld>
            <a:endParaRPr lang="en-CA"/>
          </a:p>
        </p:txBody>
      </p:sp>
      <p:sp>
        <p:nvSpPr>
          <p:cNvPr id="5" name="Footer Placeholder 4">
            <a:extLst>
              <a:ext uri="{FF2B5EF4-FFF2-40B4-BE49-F238E27FC236}">
                <a16:creationId xmlns:a16="http://schemas.microsoft.com/office/drawing/2014/main" id="{21A63C14-9D48-4C2C-89BC-43FCEADF146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C73DA0E-EABC-443F-BF4E-C1BE7875EFF1}"/>
              </a:ext>
            </a:extLst>
          </p:cNvPr>
          <p:cNvSpPr>
            <a:spLocks noGrp="1"/>
          </p:cNvSpPr>
          <p:nvPr>
            <p:ph type="sldNum" sz="quarter" idx="12"/>
          </p:nvPr>
        </p:nvSpPr>
        <p:spPr/>
        <p:txBody>
          <a:bodyPr/>
          <a:lstStyle/>
          <a:p>
            <a:fld id="{C302807E-E602-46BC-AE41-61E41D1A3015}" type="slidenum">
              <a:rPr lang="en-CA" smtClean="0"/>
              <a:t>‹#›</a:t>
            </a:fld>
            <a:endParaRPr lang="en-CA"/>
          </a:p>
        </p:txBody>
      </p:sp>
    </p:spTree>
    <p:extLst>
      <p:ext uri="{BB962C8B-B14F-4D97-AF65-F5344CB8AC3E}">
        <p14:creationId xmlns:p14="http://schemas.microsoft.com/office/powerpoint/2010/main" val="1191468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F8A0-C044-4EAC-961B-B74D001CFE1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B698A50-22FA-44E5-9EC2-2BB0B1D7FE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D0192DB-E711-4F63-AE50-7231465CFA0F}"/>
              </a:ext>
            </a:extLst>
          </p:cNvPr>
          <p:cNvSpPr>
            <a:spLocks noGrp="1"/>
          </p:cNvSpPr>
          <p:nvPr>
            <p:ph type="dt" sz="half" idx="10"/>
          </p:nvPr>
        </p:nvSpPr>
        <p:spPr/>
        <p:txBody>
          <a:bodyPr/>
          <a:lstStyle/>
          <a:p>
            <a:fld id="{43E803F4-BD57-4362-85E7-76A5AAFEB3F8}" type="datetimeFigureOut">
              <a:rPr lang="en-CA" smtClean="0"/>
              <a:t>2024-12-02</a:t>
            </a:fld>
            <a:endParaRPr lang="en-CA"/>
          </a:p>
        </p:txBody>
      </p:sp>
      <p:sp>
        <p:nvSpPr>
          <p:cNvPr id="5" name="Footer Placeholder 4">
            <a:extLst>
              <a:ext uri="{FF2B5EF4-FFF2-40B4-BE49-F238E27FC236}">
                <a16:creationId xmlns:a16="http://schemas.microsoft.com/office/drawing/2014/main" id="{78A218B9-B5B5-4743-8DEE-4A62F109C58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635BED-B994-4EEF-BA9B-E5EF6D6F5F36}"/>
              </a:ext>
            </a:extLst>
          </p:cNvPr>
          <p:cNvSpPr>
            <a:spLocks noGrp="1"/>
          </p:cNvSpPr>
          <p:nvPr>
            <p:ph type="sldNum" sz="quarter" idx="12"/>
          </p:nvPr>
        </p:nvSpPr>
        <p:spPr/>
        <p:txBody>
          <a:bodyPr/>
          <a:lstStyle/>
          <a:p>
            <a:fld id="{C302807E-E602-46BC-AE41-61E41D1A3015}" type="slidenum">
              <a:rPr lang="en-CA" smtClean="0"/>
              <a:t>‹#›</a:t>
            </a:fld>
            <a:endParaRPr lang="en-CA"/>
          </a:p>
        </p:txBody>
      </p:sp>
    </p:spTree>
    <p:extLst>
      <p:ext uri="{BB962C8B-B14F-4D97-AF65-F5344CB8AC3E}">
        <p14:creationId xmlns:p14="http://schemas.microsoft.com/office/powerpoint/2010/main" val="92260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06A252-639F-4B2F-8440-B374EBFB0A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0A0B7B9-B6D7-4317-B5F0-48FE10D932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5AC5A8F-AD3B-4B3A-8056-3A6431A5BAE5}"/>
              </a:ext>
            </a:extLst>
          </p:cNvPr>
          <p:cNvSpPr>
            <a:spLocks noGrp="1"/>
          </p:cNvSpPr>
          <p:nvPr>
            <p:ph type="dt" sz="half" idx="10"/>
          </p:nvPr>
        </p:nvSpPr>
        <p:spPr/>
        <p:txBody>
          <a:bodyPr/>
          <a:lstStyle/>
          <a:p>
            <a:fld id="{43E803F4-BD57-4362-85E7-76A5AAFEB3F8}" type="datetimeFigureOut">
              <a:rPr lang="en-CA" smtClean="0"/>
              <a:t>2024-12-02</a:t>
            </a:fld>
            <a:endParaRPr lang="en-CA"/>
          </a:p>
        </p:txBody>
      </p:sp>
      <p:sp>
        <p:nvSpPr>
          <p:cNvPr id="5" name="Footer Placeholder 4">
            <a:extLst>
              <a:ext uri="{FF2B5EF4-FFF2-40B4-BE49-F238E27FC236}">
                <a16:creationId xmlns:a16="http://schemas.microsoft.com/office/drawing/2014/main" id="{9E3C0CBA-2B51-403C-8991-9E9ACD75279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C3DADED-39B5-4B38-9DC5-B401150B0976}"/>
              </a:ext>
            </a:extLst>
          </p:cNvPr>
          <p:cNvSpPr>
            <a:spLocks noGrp="1"/>
          </p:cNvSpPr>
          <p:nvPr>
            <p:ph type="sldNum" sz="quarter" idx="12"/>
          </p:nvPr>
        </p:nvSpPr>
        <p:spPr/>
        <p:txBody>
          <a:bodyPr/>
          <a:lstStyle/>
          <a:p>
            <a:fld id="{C302807E-E602-46BC-AE41-61E41D1A3015}" type="slidenum">
              <a:rPr lang="en-CA" smtClean="0"/>
              <a:t>‹#›</a:t>
            </a:fld>
            <a:endParaRPr lang="en-CA"/>
          </a:p>
        </p:txBody>
      </p:sp>
    </p:spTree>
    <p:extLst>
      <p:ext uri="{BB962C8B-B14F-4D97-AF65-F5344CB8AC3E}">
        <p14:creationId xmlns:p14="http://schemas.microsoft.com/office/powerpoint/2010/main" val="13051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F292-1713-47A8-9C45-25A6520E36F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23FE3B6-8C82-4E58-8BA3-9F3C478ED1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3FEE403-D928-4117-B63A-11C7EF7B22F0}"/>
              </a:ext>
            </a:extLst>
          </p:cNvPr>
          <p:cNvSpPr>
            <a:spLocks noGrp="1"/>
          </p:cNvSpPr>
          <p:nvPr>
            <p:ph type="dt" sz="half" idx="10"/>
          </p:nvPr>
        </p:nvSpPr>
        <p:spPr/>
        <p:txBody>
          <a:bodyPr/>
          <a:lstStyle/>
          <a:p>
            <a:fld id="{43E803F4-BD57-4362-85E7-76A5AAFEB3F8}" type="datetimeFigureOut">
              <a:rPr lang="en-CA" smtClean="0"/>
              <a:t>2024-12-02</a:t>
            </a:fld>
            <a:endParaRPr lang="en-CA"/>
          </a:p>
        </p:txBody>
      </p:sp>
      <p:sp>
        <p:nvSpPr>
          <p:cNvPr id="5" name="Footer Placeholder 4">
            <a:extLst>
              <a:ext uri="{FF2B5EF4-FFF2-40B4-BE49-F238E27FC236}">
                <a16:creationId xmlns:a16="http://schemas.microsoft.com/office/drawing/2014/main" id="{DC3BF4B3-2C3A-4550-8C16-259C07B1453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24E4328-A38F-41E6-8287-0627DEC0B3FE}"/>
              </a:ext>
            </a:extLst>
          </p:cNvPr>
          <p:cNvSpPr>
            <a:spLocks noGrp="1"/>
          </p:cNvSpPr>
          <p:nvPr>
            <p:ph type="sldNum" sz="quarter" idx="12"/>
          </p:nvPr>
        </p:nvSpPr>
        <p:spPr/>
        <p:txBody>
          <a:bodyPr/>
          <a:lstStyle/>
          <a:p>
            <a:fld id="{C302807E-E602-46BC-AE41-61E41D1A3015}" type="slidenum">
              <a:rPr lang="en-CA" smtClean="0"/>
              <a:t>‹#›</a:t>
            </a:fld>
            <a:endParaRPr lang="en-CA"/>
          </a:p>
        </p:txBody>
      </p:sp>
    </p:spTree>
    <p:extLst>
      <p:ext uri="{BB962C8B-B14F-4D97-AF65-F5344CB8AC3E}">
        <p14:creationId xmlns:p14="http://schemas.microsoft.com/office/powerpoint/2010/main" val="80194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A64C2-D715-4295-A4BB-744949E2BE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DE4809C-5FDE-468A-80E8-EB40C36887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9F8670-F7BB-4716-8E0D-F0F1BA4A24C0}"/>
              </a:ext>
            </a:extLst>
          </p:cNvPr>
          <p:cNvSpPr>
            <a:spLocks noGrp="1"/>
          </p:cNvSpPr>
          <p:nvPr>
            <p:ph type="dt" sz="half" idx="10"/>
          </p:nvPr>
        </p:nvSpPr>
        <p:spPr/>
        <p:txBody>
          <a:bodyPr/>
          <a:lstStyle/>
          <a:p>
            <a:fld id="{43E803F4-BD57-4362-85E7-76A5AAFEB3F8}" type="datetimeFigureOut">
              <a:rPr lang="en-CA" smtClean="0"/>
              <a:t>2024-12-02</a:t>
            </a:fld>
            <a:endParaRPr lang="en-CA"/>
          </a:p>
        </p:txBody>
      </p:sp>
      <p:sp>
        <p:nvSpPr>
          <p:cNvPr id="5" name="Footer Placeholder 4">
            <a:extLst>
              <a:ext uri="{FF2B5EF4-FFF2-40B4-BE49-F238E27FC236}">
                <a16:creationId xmlns:a16="http://schemas.microsoft.com/office/drawing/2014/main" id="{3014ACA3-544F-470E-A860-21547BEDF0E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FA5BC4B-47D3-499E-8B44-A2D3939E2DC0}"/>
              </a:ext>
            </a:extLst>
          </p:cNvPr>
          <p:cNvSpPr>
            <a:spLocks noGrp="1"/>
          </p:cNvSpPr>
          <p:nvPr>
            <p:ph type="sldNum" sz="quarter" idx="12"/>
          </p:nvPr>
        </p:nvSpPr>
        <p:spPr/>
        <p:txBody>
          <a:bodyPr/>
          <a:lstStyle/>
          <a:p>
            <a:fld id="{C302807E-E602-46BC-AE41-61E41D1A3015}" type="slidenum">
              <a:rPr lang="en-CA" smtClean="0"/>
              <a:t>‹#›</a:t>
            </a:fld>
            <a:endParaRPr lang="en-CA"/>
          </a:p>
        </p:txBody>
      </p:sp>
    </p:spTree>
    <p:extLst>
      <p:ext uri="{BB962C8B-B14F-4D97-AF65-F5344CB8AC3E}">
        <p14:creationId xmlns:p14="http://schemas.microsoft.com/office/powerpoint/2010/main" val="315357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FC56-0474-45AA-883B-BF5587F3B7A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CFA41F9-B74F-4436-B30B-2A1A2AECAE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13CC847-3A10-4D76-8C87-5AAC58B98B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DF360FD-E3C9-4EF7-86F8-CC09BBAA35AE}"/>
              </a:ext>
            </a:extLst>
          </p:cNvPr>
          <p:cNvSpPr>
            <a:spLocks noGrp="1"/>
          </p:cNvSpPr>
          <p:nvPr>
            <p:ph type="dt" sz="half" idx="10"/>
          </p:nvPr>
        </p:nvSpPr>
        <p:spPr/>
        <p:txBody>
          <a:bodyPr/>
          <a:lstStyle/>
          <a:p>
            <a:fld id="{43E803F4-BD57-4362-85E7-76A5AAFEB3F8}" type="datetimeFigureOut">
              <a:rPr lang="en-CA" smtClean="0"/>
              <a:t>2024-12-02</a:t>
            </a:fld>
            <a:endParaRPr lang="en-CA"/>
          </a:p>
        </p:txBody>
      </p:sp>
      <p:sp>
        <p:nvSpPr>
          <p:cNvPr id="6" name="Footer Placeholder 5">
            <a:extLst>
              <a:ext uri="{FF2B5EF4-FFF2-40B4-BE49-F238E27FC236}">
                <a16:creationId xmlns:a16="http://schemas.microsoft.com/office/drawing/2014/main" id="{B4C03CB6-1501-4637-8825-561D9F69F1E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DDAD76E-BBEC-41CA-8124-3F5B0F1015AA}"/>
              </a:ext>
            </a:extLst>
          </p:cNvPr>
          <p:cNvSpPr>
            <a:spLocks noGrp="1"/>
          </p:cNvSpPr>
          <p:nvPr>
            <p:ph type="sldNum" sz="quarter" idx="12"/>
          </p:nvPr>
        </p:nvSpPr>
        <p:spPr/>
        <p:txBody>
          <a:bodyPr/>
          <a:lstStyle/>
          <a:p>
            <a:fld id="{C302807E-E602-46BC-AE41-61E41D1A3015}" type="slidenum">
              <a:rPr lang="en-CA" smtClean="0"/>
              <a:t>‹#›</a:t>
            </a:fld>
            <a:endParaRPr lang="en-CA"/>
          </a:p>
        </p:txBody>
      </p:sp>
    </p:spTree>
    <p:extLst>
      <p:ext uri="{BB962C8B-B14F-4D97-AF65-F5344CB8AC3E}">
        <p14:creationId xmlns:p14="http://schemas.microsoft.com/office/powerpoint/2010/main" val="272662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8CB7C-7E87-4405-A0B5-C8267986D12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B1F82E7-E4BB-4C53-8C6C-63CD3FB1DA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EC4E77-F7B3-476B-BA99-2850F26DAB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61932ED-F919-4B3F-B2F3-620EF1966A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DD9579-615E-4A09-A2B9-CEA64FCAB6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22EBAF7-B300-4AA8-83C7-A881F41158AE}"/>
              </a:ext>
            </a:extLst>
          </p:cNvPr>
          <p:cNvSpPr>
            <a:spLocks noGrp="1"/>
          </p:cNvSpPr>
          <p:nvPr>
            <p:ph type="dt" sz="half" idx="10"/>
          </p:nvPr>
        </p:nvSpPr>
        <p:spPr/>
        <p:txBody>
          <a:bodyPr/>
          <a:lstStyle/>
          <a:p>
            <a:fld id="{43E803F4-BD57-4362-85E7-76A5AAFEB3F8}" type="datetimeFigureOut">
              <a:rPr lang="en-CA" smtClean="0"/>
              <a:t>2024-12-02</a:t>
            </a:fld>
            <a:endParaRPr lang="en-CA"/>
          </a:p>
        </p:txBody>
      </p:sp>
      <p:sp>
        <p:nvSpPr>
          <p:cNvPr id="8" name="Footer Placeholder 7">
            <a:extLst>
              <a:ext uri="{FF2B5EF4-FFF2-40B4-BE49-F238E27FC236}">
                <a16:creationId xmlns:a16="http://schemas.microsoft.com/office/drawing/2014/main" id="{B5742B2C-3C65-4A83-8580-7241E80B4AD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6A1006F-D5AC-47C6-BD25-B470EB9BBD47}"/>
              </a:ext>
            </a:extLst>
          </p:cNvPr>
          <p:cNvSpPr>
            <a:spLocks noGrp="1"/>
          </p:cNvSpPr>
          <p:nvPr>
            <p:ph type="sldNum" sz="quarter" idx="12"/>
          </p:nvPr>
        </p:nvSpPr>
        <p:spPr/>
        <p:txBody>
          <a:bodyPr/>
          <a:lstStyle/>
          <a:p>
            <a:fld id="{C302807E-E602-46BC-AE41-61E41D1A3015}" type="slidenum">
              <a:rPr lang="en-CA" smtClean="0"/>
              <a:t>‹#›</a:t>
            </a:fld>
            <a:endParaRPr lang="en-CA"/>
          </a:p>
        </p:txBody>
      </p:sp>
    </p:spTree>
    <p:extLst>
      <p:ext uri="{BB962C8B-B14F-4D97-AF65-F5344CB8AC3E}">
        <p14:creationId xmlns:p14="http://schemas.microsoft.com/office/powerpoint/2010/main" val="587255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F513A-27C2-471D-9A1B-0CD515DE530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62818C6-FD11-44B3-8C3E-D02F1B352D3F}"/>
              </a:ext>
            </a:extLst>
          </p:cNvPr>
          <p:cNvSpPr>
            <a:spLocks noGrp="1"/>
          </p:cNvSpPr>
          <p:nvPr>
            <p:ph type="dt" sz="half" idx="10"/>
          </p:nvPr>
        </p:nvSpPr>
        <p:spPr/>
        <p:txBody>
          <a:bodyPr/>
          <a:lstStyle/>
          <a:p>
            <a:fld id="{43E803F4-BD57-4362-85E7-76A5AAFEB3F8}" type="datetimeFigureOut">
              <a:rPr lang="en-CA" smtClean="0"/>
              <a:t>2024-12-02</a:t>
            </a:fld>
            <a:endParaRPr lang="en-CA"/>
          </a:p>
        </p:txBody>
      </p:sp>
      <p:sp>
        <p:nvSpPr>
          <p:cNvPr id="4" name="Footer Placeholder 3">
            <a:extLst>
              <a:ext uri="{FF2B5EF4-FFF2-40B4-BE49-F238E27FC236}">
                <a16:creationId xmlns:a16="http://schemas.microsoft.com/office/drawing/2014/main" id="{BA297F03-CA56-4DA1-9BBD-37786688E40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23AB7B2-8B97-40CA-912C-C2489DDA8F25}"/>
              </a:ext>
            </a:extLst>
          </p:cNvPr>
          <p:cNvSpPr>
            <a:spLocks noGrp="1"/>
          </p:cNvSpPr>
          <p:nvPr>
            <p:ph type="sldNum" sz="quarter" idx="12"/>
          </p:nvPr>
        </p:nvSpPr>
        <p:spPr/>
        <p:txBody>
          <a:bodyPr/>
          <a:lstStyle/>
          <a:p>
            <a:fld id="{C302807E-E602-46BC-AE41-61E41D1A3015}" type="slidenum">
              <a:rPr lang="en-CA" smtClean="0"/>
              <a:t>‹#›</a:t>
            </a:fld>
            <a:endParaRPr lang="en-CA"/>
          </a:p>
        </p:txBody>
      </p:sp>
    </p:spTree>
    <p:extLst>
      <p:ext uri="{BB962C8B-B14F-4D97-AF65-F5344CB8AC3E}">
        <p14:creationId xmlns:p14="http://schemas.microsoft.com/office/powerpoint/2010/main" val="381942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AED86-ECCB-4F75-AA83-FFDDC1A819AD}"/>
              </a:ext>
            </a:extLst>
          </p:cNvPr>
          <p:cNvSpPr>
            <a:spLocks noGrp="1"/>
          </p:cNvSpPr>
          <p:nvPr>
            <p:ph type="dt" sz="half" idx="10"/>
          </p:nvPr>
        </p:nvSpPr>
        <p:spPr/>
        <p:txBody>
          <a:bodyPr/>
          <a:lstStyle/>
          <a:p>
            <a:fld id="{43E803F4-BD57-4362-85E7-76A5AAFEB3F8}" type="datetimeFigureOut">
              <a:rPr lang="en-CA" smtClean="0"/>
              <a:t>2024-12-02</a:t>
            </a:fld>
            <a:endParaRPr lang="en-CA"/>
          </a:p>
        </p:txBody>
      </p:sp>
      <p:sp>
        <p:nvSpPr>
          <p:cNvPr id="3" name="Footer Placeholder 2">
            <a:extLst>
              <a:ext uri="{FF2B5EF4-FFF2-40B4-BE49-F238E27FC236}">
                <a16:creationId xmlns:a16="http://schemas.microsoft.com/office/drawing/2014/main" id="{5E5F3447-4FA8-435A-AD92-71BE3AB0AE8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6DD510A-3763-44D4-A657-EDAD7CD45151}"/>
              </a:ext>
            </a:extLst>
          </p:cNvPr>
          <p:cNvSpPr>
            <a:spLocks noGrp="1"/>
          </p:cNvSpPr>
          <p:nvPr>
            <p:ph type="sldNum" sz="quarter" idx="12"/>
          </p:nvPr>
        </p:nvSpPr>
        <p:spPr/>
        <p:txBody>
          <a:bodyPr/>
          <a:lstStyle/>
          <a:p>
            <a:fld id="{C302807E-E602-46BC-AE41-61E41D1A3015}" type="slidenum">
              <a:rPr lang="en-CA" smtClean="0"/>
              <a:t>‹#›</a:t>
            </a:fld>
            <a:endParaRPr lang="en-CA"/>
          </a:p>
        </p:txBody>
      </p:sp>
    </p:spTree>
    <p:extLst>
      <p:ext uri="{BB962C8B-B14F-4D97-AF65-F5344CB8AC3E}">
        <p14:creationId xmlns:p14="http://schemas.microsoft.com/office/powerpoint/2010/main" val="24544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3202-89EA-421E-92DB-D03A1AD069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31506CC-F98B-46B4-B0EE-5E374BD19E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B74F3A3-931E-4929-B295-6EE12B00F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EE85B7-854F-4C84-A623-ACF7D7BD7677}"/>
              </a:ext>
            </a:extLst>
          </p:cNvPr>
          <p:cNvSpPr>
            <a:spLocks noGrp="1"/>
          </p:cNvSpPr>
          <p:nvPr>
            <p:ph type="dt" sz="half" idx="10"/>
          </p:nvPr>
        </p:nvSpPr>
        <p:spPr/>
        <p:txBody>
          <a:bodyPr/>
          <a:lstStyle/>
          <a:p>
            <a:fld id="{43E803F4-BD57-4362-85E7-76A5AAFEB3F8}" type="datetimeFigureOut">
              <a:rPr lang="en-CA" smtClean="0"/>
              <a:t>2024-12-02</a:t>
            </a:fld>
            <a:endParaRPr lang="en-CA"/>
          </a:p>
        </p:txBody>
      </p:sp>
      <p:sp>
        <p:nvSpPr>
          <p:cNvPr id="6" name="Footer Placeholder 5">
            <a:extLst>
              <a:ext uri="{FF2B5EF4-FFF2-40B4-BE49-F238E27FC236}">
                <a16:creationId xmlns:a16="http://schemas.microsoft.com/office/drawing/2014/main" id="{F14831F8-2CC6-4A62-9B1A-568C058FA46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CA70DEF-8F55-4DC5-B89C-5BC77AC2DCC7}"/>
              </a:ext>
            </a:extLst>
          </p:cNvPr>
          <p:cNvSpPr>
            <a:spLocks noGrp="1"/>
          </p:cNvSpPr>
          <p:nvPr>
            <p:ph type="sldNum" sz="quarter" idx="12"/>
          </p:nvPr>
        </p:nvSpPr>
        <p:spPr/>
        <p:txBody>
          <a:bodyPr/>
          <a:lstStyle/>
          <a:p>
            <a:fld id="{C302807E-E602-46BC-AE41-61E41D1A3015}" type="slidenum">
              <a:rPr lang="en-CA" smtClean="0"/>
              <a:t>‹#›</a:t>
            </a:fld>
            <a:endParaRPr lang="en-CA"/>
          </a:p>
        </p:txBody>
      </p:sp>
    </p:spTree>
    <p:extLst>
      <p:ext uri="{BB962C8B-B14F-4D97-AF65-F5344CB8AC3E}">
        <p14:creationId xmlns:p14="http://schemas.microsoft.com/office/powerpoint/2010/main" val="49788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69FA9-CECC-4F51-A92C-275F6D8AF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2C70C08-ADCF-4B2D-A25A-0444F6A35F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C2EB488-CB57-4171-B981-C8998E648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A350E6-6D48-4C1B-B196-C710CA30F2A1}"/>
              </a:ext>
            </a:extLst>
          </p:cNvPr>
          <p:cNvSpPr>
            <a:spLocks noGrp="1"/>
          </p:cNvSpPr>
          <p:nvPr>
            <p:ph type="dt" sz="half" idx="10"/>
          </p:nvPr>
        </p:nvSpPr>
        <p:spPr/>
        <p:txBody>
          <a:bodyPr/>
          <a:lstStyle/>
          <a:p>
            <a:fld id="{43E803F4-BD57-4362-85E7-76A5AAFEB3F8}" type="datetimeFigureOut">
              <a:rPr lang="en-CA" smtClean="0"/>
              <a:t>2024-12-02</a:t>
            </a:fld>
            <a:endParaRPr lang="en-CA"/>
          </a:p>
        </p:txBody>
      </p:sp>
      <p:sp>
        <p:nvSpPr>
          <p:cNvPr id="6" name="Footer Placeholder 5">
            <a:extLst>
              <a:ext uri="{FF2B5EF4-FFF2-40B4-BE49-F238E27FC236}">
                <a16:creationId xmlns:a16="http://schemas.microsoft.com/office/drawing/2014/main" id="{F0BAAD68-87E9-4FFC-AEC5-23C1B4E01C4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49C2DED-86AD-46B4-88A0-065894B209FB}"/>
              </a:ext>
            </a:extLst>
          </p:cNvPr>
          <p:cNvSpPr>
            <a:spLocks noGrp="1"/>
          </p:cNvSpPr>
          <p:nvPr>
            <p:ph type="sldNum" sz="quarter" idx="12"/>
          </p:nvPr>
        </p:nvSpPr>
        <p:spPr/>
        <p:txBody>
          <a:bodyPr/>
          <a:lstStyle/>
          <a:p>
            <a:fld id="{C302807E-E602-46BC-AE41-61E41D1A3015}" type="slidenum">
              <a:rPr lang="en-CA" smtClean="0"/>
              <a:t>‹#›</a:t>
            </a:fld>
            <a:endParaRPr lang="en-CA"/>
          </a:p>
        </p:txBody>
      </p:sp>
    </p:spTree>
    <p:extLst>
      <p:ext uri="{BB962C8B-B14F-4D97-AF65-F5344CB8AC3E}">
        <p14:creationId xmlns:p14="http://schemas.microsoft.com/office/powerpoint/2010/main" val="407492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59AA00-7E90-4FE1-AE5D-D514A048C1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5D416EE-57FB-4A07-9D13-E3E8C9D829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6763684-81BB-4054-A02C-613D79AD7E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803F4-BD57-4362-85E7-76A5AAFEB3F8}" type="datetimeFigureOut">
              <a:rPr lang="en-CA" smtClean="0"/>
              <a:t>2024-12-02</a:t>
            </a:fld>
            <a:endParaRPr lang="en-CA"/>
          </a:p>
        </p:txBody>
      </p:sp>
      <p:sp>
        <p:nvSpPr>
          <p:cNvPr id="5" name="Footer Placeholder 4">
            <a:extLst>
              <a:ext uri="{FF2B5EF4-FFF2-40B4-BE49-F238E27FC236}">
                <a16:creationId xmlns:a16="http://schemas.microsoft.com/office/drawing/2014/main" id="{DA1DB487-673E-461A-AC46-B893D9814C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6A6FB27-565C-446F-ACE2-92828FDB9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2807E-E602-46BC-AE41-61E41D1A3015}" type="slidenum">
              <a:rPr lang="en-CA" smtClean="0"/>
              <a:t>‹#›</a:t>
            </a:fld>
            <a:endParaRPr lang="en-CA"/>
          </a:p>
        </p:txBody>
      </p:sp>
    </p:spTree>
    <p:extLst>
      <p:ext uri="{BB962C8B-B14F-4D97-AF65-F5344CB8AC3E}">
        <p14:creationId xmlns:p14="http://schemas.microsoft.com/office/powerpoint/2010/main" val="688188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0F_C387499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14_5D5C9F0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115_DDA39D5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microsoft.com/office/2018/10/relationships/comments" Target="../comments/modernComment_535_C82C34FC.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microsoft.com/office/2018/10/relationships/comments" Target="../comments/modernComment_53C_32A83C0F.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microsoft.com/office/2018/10/relationships/comments" Target="../comments/modernComment_54B_E6C1A3D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ohesi.ca/wp-content/uploads/2022/05/GBMSM-Factsheet-ENGLISH-2022MAY04.pdf"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croiconference.org/abstract/hiv-incidence-in-users-of-hiv-preexposure-prophylaxis-in-australia-a-whole-of-population-analysis/" TargetMode="External"/><Relationship Id="rId4" Type="http://schemas.openxmlformats.org/officeDocument/2006/relationships/hyperlink" Target="https://bccfe.ca/wp-content/uploads/2024/05/kiffer_card_-_an_event-level_analysis_of_the_interpersonal_factors_associated_with_condomless_anal_sex_among_gbmsm_with_online-met_partners.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microsoft.com/office/2018/10/relationships/comments" Target="../comments/modernComment_550_BCCB3A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02_A920A68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F3F50-F97A-471A-B1C4-BFB400107996}"/>
              </a:ext>
            </a:extLst>
          </p:cNvPr>
          <p:cNvSpPr>
            <a:spLocks noGrp="1"/>
          </p:cNvSpPr>
          <p:nvPr>
            <p:ph type="ctrTitle"/>
          </p:nvPr>
        </p:nvSpPr>
        <p:spPr>
          <a:xfrm>
            <a:off x="987689" y="3071183"/>
            <a:ext cx="9910296" cy="2590027"/>
          </a:xfrm>
        </p:spPr>
        <p:txBody>
          <a:bodyPr anchor="t">
            <a:normAutofit/>
          </a:bodyPr>
          <a:lstStyle/>
          <a:p>
            <a:pPr marL="0" marR="0" algn="l">
              <a:spcBef>
                <a:spcPts val="0"/>
              </a:spcBef>
              <a:spcAft>
                <a:spcPts val="0"/>
              </a:spcAft>
            </a:pPr>
            <a:r>
              <a:rPr lang="en-CA" sz="5600" b="1" dirty="0">
                <a:effectLst/>
                <a:latin typeface="Times New Roman" panose="02020603050405020304" pitchFamily="18" charset="0"/>
                <a:ea typeface="Times New Roman" panose="02020603050405020304" pitchFamily="18" charset="0"/>
              </a:rPr>
              <a:t>Increasing Adoption of HIV Pre-Exposure Prophylaxis </a:t>
            </a:r>
            <a:r>
              <a:rPr lang="en-CA" sz="5600" b="1" dirty="0" err="1">
                <a:effectLst/>
                <a:latin typeface="Times New Roman" panose="02020603050405020304" pitchFamily="18" charset="0"/>
                <a:ea typeface="Times New Roman" panose="02020603050405020304" pitchFamily="18" charset="0"/>
              </a:rPr>
              <a:t>PrEP</a:t>
            </a:r>
            <a:r>
              <a:rPr lang="en-CA" sz="5600" b="1" dirty="0">
                <a:effectLst/>
                <a:latin typeface="Times New Roman" panose="02020603050405020304" pitchFamily="18" charset="0"/>
                <a:ea typeface="Times New Roman" panose="02020603050405020304" pitchFamily="18" charset="0"/>
              </a:rPr>
              <a:t> in Sub-Urban Ontario</a:t>
            </a:r>
            <a:endParaRPr lang="en-CA" sz="5600" dirty="0">
              <a:effectLst/>
              <a:latin typeface="Times New Roman" panose="02020603050405020304" pitchFamily="18" charset="0"/>
              <a:ea typeface="Times New Roman" panose="02020603050405020304" pitchFamily="18" charset="0"/>
            </a:endParaRPr>
          </a:p>
        </p:txBody>
      </p:sp>
      <p:sp>
        <p:nvSpPr>
          <p:cNvPr id="3" name="Subtitle 2">
            <a:extLst>
              <a:ext uri="{FF2B5EF4-FFF2-40B4-BE49-F238E27FC236}">
                <a16:creationId xmlns:a16="http://schemas.microsoft.com/office/drawing/2014/main" id="{05700E4B-F3CA-47CE-9DF5-04F821D204B4}"/>
              </a:ext>
            </a:extLst>
          </p:cNvPr>
          <p:cNvSpPr>
            <a:spLocks noGrp="1"/>
          </p:cNvSpPr>
          <p:nvPr>
            <p:ph type="subTitle" idx="1"/>
          </p:nvPr>
        </p:nvSpPr>
        <p:spPr>
          <a:xfrm>
            <a:off x="987688" y="1553518"/>
            <a:ext cx="9910295" cy="1281733"/>
          </a:xfrm>
        </p:spPr>
        <p:txBody>
          <a:bodyPr anchor="b">
            <a:normAutofit/>
          </a:bodyPr>
          <a:lstStyle/>
          <a:p>
            <a:pPr algn="l"/>
            <a:r>
              <a:rPr lang="en-CA" dirty="0"/>
              <a:t>Endgame Project- OHTN </a:t>
            </a:r>
          </a:p>
        </p:txBody>
      </p:sp>
    </p:spTree>
    <p:extLst>
      <p:ext uri="{BB962C8B-B14F-4D97-AF65-F5344CB8AC3E}">
        <p14:creationId xmlns:p14="http://schemas.microsoft.com/office/powerpoint/2010/main" val="166192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actical approaches for assessing and addressing context in change  initiatives — The Center for Implementation">
            <a:extLst>
              <a:ext uri="{FF2B5EF4-FFF2-40B4-BE49-F238E27FC236}">
                <a16:creationId xmlns:a16="http://schemas.microsoft.com/office/drawing/2014/main" id="{04C92036-2B27-24B3-F31F-FB89CDAF7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395288"/>
            <a:ext cx="9525000" cy="60674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0427AC1-97BA-FFF6-2946-A8BE8C1DF815}"/>
              </a:ext>
            </a:extLst>
          </p:cNvPr>
          <p:cNvSpPr>
            <a:spLocks noGrp="1"/>
          </p:cNvSpPr>
          <p:nvPr>
            <p:ph type="sldNum" sz="quarter" idx="12"/>
          </p:nvPr>
        </p:nvSpPr>
        <p:spPr/>
        <p:txBody>
          <a:bodyPr/>
          <a:lstStyle/>
          <a:p>
            <a:fld id="{C302807E-E602-46BC-AE41-61E41D1A3015}" type="slidenum">
              <a:rPr lang="en-CA" smtClean="0"/>
              <a:t>10</a:t>
            </a:fld>
            <a:endParaRPr lang="en-CA"/>
          </a:p>
        </p:txBody>
      </p:sp>
      <p:sp>
        <p:nvSpPr>
          <p:cNvPr id="3" name="TextBox 2">
            <a:extLst>
              <a:ext uri="{FF2B5EF4-FFF2-40B4-BE49-F238E27FC236}">
                <a16:creationId xmlns:a16="http://schemas.microsoft.com/office/drawing/2014/main" id="{81750B17-6FFD-D30E-9592-9FB037A126B8}"/>
              </a:ext>
            </a:extLst>
          </p:cNvPr>
          <p:cNvSpPr txBox="1"/>
          <p:nvPr/>
        </p:nvSpPr>
        <p:spPr>
          <a:xfrm>
            <a:off x="7815469" y="395287"/>
            <a:ext cx="3538331" cy="1200329"/>
          </a:xfrm>
          <a:prstGeom prst="rect">
            <a:avLst/>
          </a:prstGeom>
          <a:noFill/>
        </p:spPr>
        <p:txBody>
          <a:bodyPr wrap="square" rtlCol="0">
            <a:spAutoFit/>
          </a:bodyPr>
          <a:lstStyle/>
          <a:p>
            <a:r>
              <a:rPr lang="en-CA" b="1" i="0" dirty="0">
                <a:solidFill>
                  <a:srgbClr val="000000"/>
                </a:solidFill>
                <a:effectLst/>
                <a:latin typeface="Roboto" panose="02000000000000000000" pitchFamily="2" charset="0"/>
              </a:rPr>
              <a:t>Consolidated Framework for Implementation Research (CFIR).  Adapted figure by the center for implementation</a:t>
            </a:r>
            <a:endParaRPr lang="es-CO" b="1" dirty="0"/>
          </a:p>
        </p:txBody>
      </p:sp>
      <p:sp>
        <p:nvSpPr>
          <p:cNvPr id="5" name="TextBox 4">
            <a:extLst>
              <a:ext uri="{FF2B5EF4-FFF2-40B4-BE49-F238E27FC236}">
                <a16:creationId xmlns:a16="http://schemas.microsoft.com/office/drawing/2014/main" id="{87F22EDD-9D02-CED7-824E-D7CA16057A10}"/>
              </a:ext>
            </a:extLst>
          </p:cNvPr>
          <p:cNvSpPr txBox="1"/>
          <p:nvPr/>
        </p:nvSpPr>
        <p:spPr>
          <a:xfrm>
            <a:off x="7318612" y="5728256"/>
            <a:ext cx="6093724" cy="369332"/>
          </a:xfrm>
          <a:prstGeom prst="rect">
            <a:avLst/>
          </a:prstGeom>
          <a:noFill/>
        </p:spPr>
        <p:txBody>
          <a:bodyPr wrap="square">
            <a:spAutoFit/>
          </a:bodyPr>
          <a:lstStyle/>
          <a:p>
            <a:r>
              <a:rPr lang="es-CO" dirty="0"/>
              <a:t>https://thecenterforimplementation.com/</a:t>
            </a:r>
          </a:p>
        </p:txBody>
      </p:sp>
    </p:spTree>
    <p:extLst>
      <p:ext uri="{BB962C8B-B14F-4D97-AF65-F5344CB8AC3E}">
        <p14:creationId xmlns:p14="http://schemas.microsoft.com/office/powerpoint/2010/main" val="229658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0D1A3-5D70-BE40-B641-946A2BB10CF2}"/>
              </a:ext>
            </a:extLst>
          </p:cNvPr>
          <p:cNvSpPr>
            <a:spLocks noGrp="1"/>
          </p:cNvSpPr>
          <p:nvPr>
            <p:ph type="title"/>
          </p:nvPr>
        </p:nvSpPr>
        <p:spPr>
          <a:xfrm>
            <a:off x="838200" y="263527"/>
            <a:ext cx="10515600" cy="1325563"/>
          </a:xfrm>
        </p:spPr>
        <p:txBody>
          <a:bodyPr/>
          <a:lstStyle/>
          <a:p>
            <a:r>
              <a:rPr lang="en-US" b="1" dirty="0"/>
              <a:t>Sample and study population</a:t>
            </a:r>
          </a:p>
        </p:txBody>
      </p:sp>
      <p:sp>
        <p:nvSpPr>
          <p:cNvPr id="3" name="Content Placeholder 2">
            <a:extLst>
              <a:ext uri="{FF2B5EF4-FFF2-40B4-BE49-F238E27FC236}">
                <a16:creationId xmlns:a16="http://schemas.microsoft.com/office/drawing/2014/main" id="{133F6627-D7DB-2145-963E-90355AE83D39}"/>
              </a:ext>
            </a:extLst>
          </p:cNvPr>
          <p:cNvSpPr>
            <a:spLocks noGrp="1"/>
          </p:cNvSpPr>
          <p:nvPr>
            <p:ph idx="1"/>
          </p:nvPr>
        </p:nvSpPr>
        <p:spPr>
          <a:xfrm>
            <a:off x="770022" y="1602456"/>
            <a:ext cx="3505200" cy="2918744"/>
          </a:xfrm>
          <a:solidFill>
            <a:schemeClr val="accent1"/>
          </a:solidFill>
        </p:spPr>
        <p:txBody>
          <a:bodyPr>
            <a:normAutofit/>
          </a:bodyPr>
          <a:lstStyle/>
          <a:p>
            <a:r>
              <a:rPr lang="en-US" sz="2400" dirty="0"/>
              <a:t>Primary care practitioners, mostly physicians working in Southeastern Ontario accessible through primary care council</a:t>
            </a:r>
          </a:p>
        </p:txBody>
      </p:sp>
      <p:sp>
        <p:nvSpPr>
          <p:cNvPr id="4" name="Content Placeholder 2">
            <a:extLst>
              <a:ext uri="{FF2B5EF4-FFF2-40B4-BE49-F238E27FC236}">
                <a16:creationId xmlns:a16="http://schemas.microsoft.com/office/drawing/2014/main" id="{2D440E6D-F4A1-284F-8204-16BE7DD9FBD3}"/>
              </a:ext>
            </a:extLst>
          </p:cNvPr>
          <p:cNvSpPr txBox="1">
            <a:spLocks/>
          </p:cNvSpPr>
          <p:nvPr/>
        </p:nvSpPr>
        <p:spPr>
          <a:xfrm>
            <a:off x="4612106" y="1589090"/>
            <a:ext cx="3505200" cy="2918744"/>
          </a:xfrm>
          <a:prstGeom prst="rect">
            <a:avLst/>
          </a:prstGeom>
          <a:solidFill>
            <a:schemeClr val="accent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Primary care practitioners and clinical managers mostly nurses who work in sexual clinics accessible through KFLA and other public health units</a:t>
            </a:r>
          </a:p>
        </p:txBody>
      </p:sp>
      <p:sp>
        <p:nvSpPr>
          <p:cNvPr id="5" name="Content Placeholder 2">
            <a:extLst>
              <a:ext uri="{FF2B5EF4-FFF2-40B4-BE49-F238E27FC236}">
                <a16:creationId xmlns:a16="http://schemas.microsoft.com/office/drawing/2014/main" id="{69414594-C991-1941-BABC-A816741EA6F4}"/>
              </a:ext>
            </a:extLst>
          </p:cNvPr>
          <p:cNvSpPr txBox="1">
            <a:spLocks/>
          </p:cNvSpPr>
          <p:nvPr/>
        </p:nvSpPr>
        <p:spPr>
          <a:xfrm>
            <a:off x="8454190" y="1604712"/>
            <a:ext cx="3505200" cy="2916487"/>
          </a:xfrm>
          <a:prstGeom prst="rect">
            <a:avLst/>
          </a:prstGeom>
          <a:solidFill>
            <a:schemeClr val="accent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Primary care practitioners, managers, mostly physicians working in Queens, St Lawrence, Street health, community centers.</a:t>
            </a:r>
          </a:p>
        </p:txBody>
      </p:sp>
    </p:spTree>
    <p:extLst>
      <p:ext uri="{BB962C8B-B14F-4D97-AF65-F5344CB8AC3E}">
        <p14:creationId xmlns:p14="http://schemas.microsoft.com/office/powerpoint/2010/main" val="70747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E9314-8258-9D42-A428-5C8084002CA9}"/>
              </a:ext>
            </a:extLst>
          </p:cNvPr>
          <p:cNvSpPr>
            <a:spLocks noGrp="1"/>
          </p:cNvSpPr>
          <p:nvPr>
            <p:ph type="title"/>
          </p:nvPr>
        </p:nvSpPr>
        <p:spPr/>
        <p:txBody>
          <a:bodyPr/>
          <a:lstStyle/>
          <a:p>
            <a:r>
              <a:rPr lang="en-US" b="1" dirty="0">
                <a:solidFill>
                  <a:schemeClr val="accent1"/>
                </a:solidFill>
              </a:rPr>
              <a:t>Content of the survey</a:t>
            </a:r>
          </a:p>
        </p:txBody>
      </p:sp>
      <p:sp>
        <p:nvSpPr>
          <p:cNvPr id="3" name="Content Placeholder 2">
            <a:extLst>
              <a:ext uri="{FF2B5EF4-FFF2-40B4-BE49-F238E27FC236}">
                <a16:creationId xmlns:a16="http://schemas.microsoft.com/office/drawing/2014/main" id="{C3203241-9838-3645-B5E4-89685CFF86FA}"/>
              </a:ext>
            </a:extLst>
          </p:cNvPr>
          <p:cNvSpPr>
            <a:spLocks noGrp="1"/>
          </p:cNvSpPr>
          <p:nvPr>
            <p:ph idx="1"/>
          </p:nvPr>
        </p:nvSpPr>
        <p:spPr>
          <a:xfrm>
            <a:off x="838200" y="1690688"/>
            <a:ext cx="10515600" cy="4351338"/>
          </a:xfrm>
        </p:spPr>
        <p:txBody>
          <a:bodyPr>
            <a:normAutofit fontScale="62500" lnSpcReduction="20000"/>
          </a:bodyPr>
          <a:lstStyle/>
          <a:p>
            <a:pPr marL="514350" indent="-514350">
              <a:buFont typeface="+mj-lt"/>
              <a:buAutoNum type="arabicPeriod"/>
            </a:pPr>
            <a:r>
              <a:rPr lang="en-US" dirty="0"/>
              <a:t>Awareness of </a:t>
            </a:r>
            <a:r>
              <a:rPr lang="en-US" dirty="0" err="1"/>
              <a:t>PrEP</a:t>
            </a:r>
            <a:endParaRPr lang="en-US" dirty="0"/>
          </a:p>
          <a:p>
            <a:pPr marL="514350" indent="-514350">
              <a:buFont typeface="+mj-lt"/>
              <a:buAutoNum type="arabicPeriod"/>
            </a:pPr>
            <a:r>
              <a:rPr lang="en-US" dirty="0"/>
              <a:t>Use of educational resources for </a:t>
            </a:r>
            <a:r>
              <a:rPr lang="en-US" dirty="0" err="1"/>
              <a:t>PrEP</a:t>
            </a:r>
            <a:r>
              <a:rPr lang="en-US" dirty="0"/>
              <a:t>- </a:t>
            </a:r>
            <a:r>
              <a:rPr lang="en-US" dirty="0" err="1"/>
              <a:t>ontprep</a:t>
            </a:r>
            <a:endParaRPr lang="en-US" dirty="0"/>
          </a:p>
          <a:p>
            <a:pPr marL="514350" indent="-514350">
              <a:buFont typeface="+mj-lt"/>
              <a:buAutoNum type="arabicPeriod"/>
            </a:pPr>
            <a:r>
              <a:rPr lang="en-US" dirty="0" err="1"/>
              <a:t>PrEP</a:t>
            </a:r>
            <a:r>
              <a:rPr lang="en-US" dirty="0"/>
              <a:t> cascade</a:t>
            </a:r>
          </a:p>
          <a:p>
            <a:pPr marL="514350" indent="-514350">
              <a:buFont typeface="+mj-lt"/>
              <a:buAutoNum type="arabicPeriod"/>
            </a:pPr>
            <a:r>
              <a:rPr lang="en-US" dirty="0"/>
              <a:t>Intention to provide </a:t>
            </a:r>
            <a:r>
              <a:rPr lang="en-US" dirty="0" err="1"/>
              <a:t>PrEP</a:t>
            </a:r>
            <a:r>
              <a:rPr lang="en-US" dirty="0"/>
              <a:t> care or advocate for </a:t>
            </a:r>
            <a:r>
              <a:rPr lang="en-US" dirty="0" err="1"/>
              <a:t>PrEP</a:t>
            </a:r>
            <a:endParaRPr lang="en-US" dirty="0"/>
          </a:p>
          <a:p>
            <a:pPr marL="514350" indent="-514350">
              <a:buFont typeface="+mj-lt"/>
              <a:buAutoNum type="arabicPeriod"/>
            </a:pPr>
            <a:r>
              <a:rPr lang="en-US" dirty="0"/>
              <a:t>Perceptions of characteristics of </a:t>
            </a:r>
            <a:r>
              <a:rPr lang="en-US" dirty="0" err="1"/>
              <a:t>PrEP</a:t>
            </a:r>
            <a:endParaRPr lang="en-US" dirty="0"/>
          </a:p>
          <a:p>
            <a:pPr marL="514350" indent="-514350">
              <a:buFont typeface="+mj-lt"/>
              <a:buAutoNum type="arabicPeriod"/>
            </a:pPr>
            <a:r>
              <a:rPr lang="en-US" dirty="0"/>
              <a:t>Beliefs about abilities to manage patients on </a:t>
            </a:r>
            <a:r>
              <a:rPr lang="en-US" dirty="0" err="1"/>
              <a:t>PrEP</a:t>
            </a:r>
            <a:endParaRPr lang="en-US" dirty="0"/>
          </a:p>
          <a:p>
            <a:pPr marL="514350" indent="-514350">
              <a:buFont typeface="+mj-lt"/>
              <a:buAutoNum type="arabicPeriod"/>
            </a:pPr>
            <a:r>
              <a:rPr lang="en-US" dirty="0"/>
              <a:t>Professional role</a:t>
            </a:r>
          </a:p>
          <a:p>
            <a:pPr marL="514350" indent="-514350">
              <a:buFont typeface="+mj-lt"/>
              <a:buAutoNum type="arabicPeriod"/>
            </a:pPr>
            <a:r>
              <a:rPr lang="en-US" dirty="0"/>
              <a:t>Social influence</a:t>
            </a:r>
          </a:p>
          <a:p>
            <a:pPr marL="514350" indent="-514350">
              <a:buFont typeface="+mj-lt"/>
              <a:buAutoNum type="arabicPeriod"/>
            </a:pPr>
            <a:r>
              <a:rPr lang="en-US" dirty="0"/>
              <a:t>Perception of needs of </a:t>
            </a:r>
            <a:r>
              <a:rPr lang="en-US" dirty="0" err="1"/>
              <a:t>PrEP</a:t>
            </a:r>
            <a:r>
              <a:rPr lang="en-US" dirty="0"/>
              <a:t> in the population</a:t>
            </a:r>
          </a:p>
          <a:p>
            <a:pPr marL="514350" indent="-514350">
              <a:buFont typeface="+mj-lt"/>
              <a:buAutoNum type="arabicPeriod"/>
            </a:pPr>
            <a:r>
              <a:rPr lang="en-US" dirty="0"/>
              <a:t>Beliefs about personal consequences/rewards</a:t>
            </a:r>
          </a:p>
          <a:p>
            <a:pPr marL="514350" indent="-514350">
              <a:buFont typeface="+mj-lt"/>
              <a:buAutoNum type="arabicPeriod"/>
            </a:pPr>
            <a:r>
              <a:rPr lang="en-US" dirty="0"/>
              <a:t>Clinical skills for </a:t>
            </a:r>
            <a:r>
              <a:rPr lang="en-US" dirty="0" err="1"/>
              <a:t>PrEP</a:t>
            </a:r>
            <a:endParaRPr lang="en-US" dirty="0"/>
          </a:p>
          <a:p>
            <a:pPr marL="514350" indent="-514350">
              <a:buFont typeface="+mj-lt"/>
              <a:buAutoNum type="arabicPeriod"/>
            </a:pPr>
            <a:r>
              <a:rPr lang="en-US" dirty="0"/>
              <a:t>Practice and demographics</a:t>
            </a:r>
          </a:p>
          <a:p>
            <a:pPr marL="514350" indent="-514350">
              <a:buFont typeface="+mj-lt"/>
              <a:buAutoNum type="arabicPeriod"/>
            </a:pPr>
            <a:r>
              <a:rPr lang="en-US" dirty="0"/>
              <a:t>CME preferences</a:t>
            </a:r>
          </a:p>
        </p:txBody>
      </p:sp>
    </p:spTree>
    <p:extLst>
      <p:ext uri="{BB962C8B-B14F-4D97-AF65-F5344CB8AC3E}">
        <p14:creationId xmlns:p14="http://schemas.microsoft.com/office/powerpoint/2010/main" val="3280423317"/>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A1A4-8000-7C47-A578-8D1BFE706C37}"/>
              </a:ext>
            </a:extLst>
          </p:cNvPr>
          <p:cNvSpPr>
            <a:spLocks noGrp="1"/>
          </p:cNvSpPr>
          <p:nvPr>
            <p:ph type="title"/>
          </p:nvPr>
        </p:nvSpPr>
        <p:spPr/>
        <p:txBody>
          <a:bodyPr/>
          <a:lstStyle/>
          <a:p>
            <a:r>
              <a:rPr lang="en-US" b="1" dirty="0">
                <a:solidFill>
                  <a:schemeClr val="accent1"/>
                </a:solidFill>
              </a:rPr>
              <a:t>Content of the interview guide</a:t>
            </a:r>
          </a:p>
        </p:txBody>
      </p:sp>
      <p:sp>
        <p:nvSpPr>
          <p:cNvPr id="3" name="Content Placeholder 2">
            <a:extLst>
              <a:ext uri="{FF2B5EF4-FFF2-40B4-BE49-F238E27FC236}">
                <a16:creationId xmlns:a16="http://schemas.microsoft.com/office/drawing/2014/main" id="{E0E0DE92-DF6C-0445-BF84-8B32C640F3FE}"/>
              </a:ext>
            </a:extLst>
          </p:cNvPr>
          <p:cNvSpPr>
            <a:spLocks noGrp="1"/>
          </p:cNvSpPr>
          <p:nvPr>
            <p:ph idx="1"/>
          </p:nvPr>
        </p:nvSpPr>
        <p:spPr/>
        <p:txBody>
          <a:bodyPr/>
          <a:lstStyle/>
          <a:p>
            <a:r>
              <a:rPr lang="en-CA" dirty="0"/>
              <a:t>General information of the interviewer and the clinic</a:t>
            </a:r>
          </a:p>
          <a:p>
            <a:r>
              <a:rPr lang="en-CA" dirty="0"/>
              <a:t>Characteristics and perceptions of </a:t>
            </a:r>
            <a:r>
              <a:rPr lang="en-CA" dirty="0" err="1"/>
              <a:t>PrEP</a:t>
            </a:r>
            <a:endParaRPr lang="en-CA" dirty="0"/>
          </a:p>
          <a:p>
            <a:r>
              <a:rPr lang="en-CA" dirty="0"/>
              <a:t>Implementation of </a:t>
            </a:r>
            <a:r>
              <a:rPr lang="en-CA" dirty="0" err="1"/>
              <a:t>PrEP</a:t>
            </a:r>
            <a:r>
              <a:rPr lang="en-CA" dirty="0"/>
              <a:t> in the clinic- intention *</a:t>
            </a:r>
          </a:p>
          <a:p>
            <a:r>
              <a:rPr lang="en-CA" dirty="0"/>
              <a:t>Leadership and external influences*</a:t>
            </a:r>
          </a:p>
          <a:p>
            <a:r>
              <a:rPr lang="en-CA" dirty="0"/>
              <a:t>Implementation of </a:t>
            </a:r>
            <a:r>
              <a:rPr lang="en-CA" dirty="0" err="1"/>
              <a:t>PrEP</a:t>
            </a:r>
            <a:r>
              <a:rPr lang="en-CA" dirty="0"/>
              <a:t> in the clinic in relation to risk groups</a:t>
            </a:r>
          </a:p>
          <a:p>
            <a:r>
              <a:rPr lang="en-CA" dirty="0"/>
              <a:t> Training  of health providers</a:t>
            </a:r>
          </a:p>
          <a:p>
            <a:r>
              <a:rPr lang="en-CA" dirty="0"/>
              <a:t>Awareness/use of </a:t>
            </a:r>
            <a:r>
              <a:rPr lang="en-CA" dirty="0" err="1"/>
              <a:t>PrEP</a:t>
            </a:r>
            <a:r>
              <a:rPr lang="en-CA" dirty="0"/>
              <a:t> resources</a:t>
            </a:r>
          </a:p>
          <a:p>
            <a:endParaRPr lang="en-CA" dirty="0"/>
          </a:p>
          <a:p>
            <a:endParaRPr lang="en-US" dirty="0"/>
          </a:p>
        </p:txBody>
      </p:sp>
    </p:spTree>
    <p:extLst>
      <p:ext uri="{BB962C8B-B14F-4D97-AF65-F5344CB8AC3E}">
        <p14:creationId xmlns:p14="http://schemas.microsoft.com/office/powerpoint/2010/main" val="1566351104"/>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D29F493-92DA-65A7-6FF8-93365F871EF1}"/>
              </a:ext>
            </a:extLst>
          </p:cNvPr>
          <p:cNvSpPr/>
          <p:nvPr/>
        </p:nvSpPr>
        <p:spPr>
          <a:xfrm>
            <a:off x="891269" y="1360414"/>
            <a:ext cx="2050026" cy="12093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CA" dirty="0"/>
              <a:t>Not enough HCP familiar with </a:t>
            </a:r>
            <a:r>
              <a:rPr lang="en-CA" dirty="0" err="1"/>
              <a:t>PrEP</a:t>
            </a:r>
            <a:endParaRPr lang="es-CO" dirty="0"/>
          </a:p>
        </p:txBody>
      </p:sp>
      <p:sp>
        <p:nvSpPr>
          <p:cNvPr id="3" name="Oval 2">
            <a:extLst>
              <a:ext uri="{FF2B5EF4-FFF2-40B4-BE49-F238E27FC236}">
                <a16:creationId xmlns:a16="http://schemas.microsoft.com/office/drawing/2014/main" id="{67B8AC8B-08AF-9A8F-6CFE-AA89B14B5079}"/>
              </a:ext>
            </a:extLst>
          </p:cNvPr>
          <p:cNvSpPr/>
          <p:nvPr/>
        </p:nvSpPr>
        <p:spPr>
          <a:xfrm>
            <a:off x="-78801" y="3009386"/>
            <a:ext cx="1753604" cy="12093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400" dirty="0"/>
              <a:t>We do not have enough  knowledge</a:t>
            </a:r>
            <a:endParaRPr lang="es-CO" sz="1400" dirty="0"/>
          </a:p>
        </p:txBody>
      </p:sp>
      <p:cxnSp>
        <p:nvCxnSpPr>
          <p:cNvPr id="6" name="Straight Arrow Connector 5">
            <a:extLst>
              <a:ext uri="{FF2B5EF4-FFF2-40B4-BE49-F238E27FC236}">
                <a16:creationId xmlns:a16="http://schemas.microsoft.com/office/drawing/2014/main" id="{4CBFF61C-DF15-57DB-A2F7-54EC342641FA}"/>
              </a:ext>
            </a:extLst>
          </p:cNvPr>
          <p:cNvCxnSpPr>
            <a:cxnSpLocks/>
          </p:cNvCxnSpPr>
          <p:nvPr/>
        </p:nvCxnSpPr>
        <p:spPr>
          <a:xfrm flipH="1">
            <a:off x="1273956" y="2472221"/>
            <a:ext cx="265496" cy="4820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DA33A85A-0115-A2DB-1794-1E1160729381}"/>
              </a:ext>
            </a:extLst>
          </p:cNvPr>
          <p:cNvCxnSpPr>
            <a:cxnSpLocks/>
          </p:cNvCxnSpPr>
          <p:nvPr/>
        </p:nvCxnSpPr>
        <p:spPr>
          <a:xfrm>
            <a:off x="2429259" y="2673129"/>
            <a:ext cx="396829" cy="9409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3DB616E4-7591-0C0E-C230-4C2CFD82EB63}"/>
              </a:ext>
            </a:extLst>
          </p:cNvPr>
          <p:cNvSpPr/>
          <p:nvPr/>
        </p:nvSpPr>
        <p:spPr>
          <a:xfrm>
            <a:off x="6593555" y="1108352"/>
            <a:ext cx="2587113" cy="16186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CA" dirty="0"/>
              <a:t>Disruption of sexual programs because of Covid-19</a:t>
            </a:r>
            <a:endParaRPr lang="es-CO" dirty="0"/>
          </a:p>
        </p:txBody>
      </p:sp>
      <p:sp>
        <p:nvSpPr>
          <p:cNvPr id="10" name="Oval 9">
            <a:extLst>
              <a:ext uri="{FF2B5EF4-FFF2-40B4-BE49-F238E27FC236}">
                <a16:creationId xmlns:a16="http://schemas.microsoft.com/office/drawing/2014/main" id="{BBCF72EF-D50C-68AD-63B3-273170C33A96}"/>
              </a:ext>
            </a:extLst>
          </p:cNvPr>
          <p:cNvSpPr/>
          <p:nvPr/>
        </p:nvSpPr>
        <p:spPr>
          <a:xfrm>
            <a:off x="9818151" y="2496157"/>
            <a:ext cx="1646823" cy="12093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400" dirty="0"/>
              <a:t>Redirection of resources</a:t>
            </a:r>
            <a:endParaRPr lang="es-CO" sz="1400" dirty="0"/>
          </a:p>
        </p:txBody>
      </p:sp>
      <p:sp>
        <p:nvSpPr>
          <p:cNvPr id="11" name="Oval 10">
            <a:extLst>
              <a:ext uri="{FF2B5EF4-FFF2-40B4-BE49-F238E27FC236}">
                <a16:creationId xmlns:a16="http://schemas.microsoft.com/office/drawing/2014/main" id="{FA23AB0B-BFF1-96F4-2E2F-CF64F3D81096}"/>
              </a:ext>
            </a:extLst>
          </p:cNvPr>
          <p:cNvSpPr/>
          <p:nvPr/>
        </p:nvSpPr>
        <p:spPr>
          <a:xfrm>
            <a:off x="8793138" y="4079228"/>
            <a:ext cx="2050026" cy="12093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dirty="0"/>
              <a:t>Disruption of preventing programs</a:t>
            </a:r>
            <a:endParaRPr lang="es-CO" sz="1600" dirty="0"/>
          </a:p>
        </p:txBody>
      </p:sp>
      <p:cxnSp>
        <p:nvCxnSpPr>
          <p:cNvPr id="13" name="Straight Arrow Connector 12">
            <a:extLst>
              <a:ext uri="{FF2B5EF4-FFF2-40B4-BE49-F238E27FC236}">
                <a16:creationId xmlns:a16="http://schemas.microsoft.com/office/drawing/2014/main" id="{5AC498AE-9B54-2F12-8E73-0A23874314D4}"/>
              </a:ext>
            </a:extLst>
          </p:cNvPr>
          <p:cNvCxnSpPr>
            <a:cxnSpLocks/>
          </p:cNvCxnSpPr>
          <p:nvPr/>
        </p:nvCxnSpPr>
        <p:spPr>
          <a:xfrm>
            <a:off x="8046871" y="2906854"/>
            <a:ext cx="881473" cy="1164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DEF85F9-CE50-09BC-8004-452399E79499}"/>
              </a:ext>
            </a:extLst>
          </p:cNvPr>
          <p:cNvCxnSpPr>
            <a:cxnSpLocks/>
          </p:cNvCxnSpPr>
          <p:nvPr/>
        </p:nvCxnSpPr>
        <p:spPr>
          <a:xfrm>
            <a:off x="9083195" y="2527744"/>
            <a:ext cx="595982" cy="290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71CB40AC-7B3D-AF50-2111-C7F55CF4C002}"/>
              </a:ext>
            </a:extLst>
          </p:cNvPr>
          <p:cNvSpPr/>
          <p:nvPr/>
        </p:nvSpPr>
        <p:spPr>
          <a:xfrm>
            <a:off x="3676395" y="1939640"/>
            <a:ext cx="2587113" cy="16186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CA" dirty="0"/>
              <a:t>Limited resources at organizational level </a:t>
            </a:r>
            <a:endParaRPr lang="es-CO" dirty="0"/>
          </a:p>
        </p:txBody>
      </p:sp>
      <p:sp>
        <p:nvSpPr>
          <p:cNvPr id="18" name="Oval 17">
            <a:extLst>
              <a:ext uri="{FF2B5EF4-FFF2-40B4-BE49-F238E27FC236}">
                <a16:creationId xmlns:a16="http://schemas.microsoft.com/office/drawing/2014/main" id="{FFB6FDE9-5F21-145F-E13B-0EF107E2C4E4}"/>
              </a:ext>
            </a:extLst>
          </p:cNvPr>
          <p:cNvSpPr/>
          <p:nvPr/>
        </p:nvSpPr>
        <p:spPr>
          <a:xfrm>
            <a:off x="6297413" y="4244613"/>
            <a:ext cx="2050026" cy="12093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We do not have the capacity</a:t>
            </a:r>
            <a:endParaRPr lang="es-CO" dirty="0"/>
          </a:p>
        </p:txBody>
      </p:sp>
      <p:sp>
        <p:nvSpPr>
          <p:cNvPr id="19" name="Oval 18">
            <a:extLst>
              <a:ext uri="{FF2B5EF4-FFF2-40B4-BE49-F238E27FC236}">
                <a16:creationId xmlns:a16="http://schemas.microsoft.com/office/drawing/2014/main" id="{6F59D10D-1556-F80F-EED2-2E2718120F5F}"/>
              </a:ext>
            </a:extLst>
          </p:cNvPr>
          <p:cNvSpPr/>
          <p:nvPr/>
        </p:nvSpPr>
        <p:spPr>
          <a:xfrm>
            <a:off x="4121921" y="4647845"/>
            <a:ext cx="2050026" cy="12093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Who is going to be the provider</a:t>
            </a:r>
            <a:endParaRPr lang="es-CO" dirty="0"/>
          </a:p>
        </p:txBody>
      </p:sp>
      <p:cxnSp>
        <p:nvCxnSpPr>
          <p:cNvPr id="21" name="Straight Arrow Connector 20">
            <a:extLst>
              <a:ext uri="{FF2B5EF4-FFF2-40B4-BE49-F238E27FC236}">
                <a16:creationId xmlns:a16="http://schemas.microsoft.com/office/drawing/2014/main" id="{DC180872-64F0-5202-33C5-863638F8F9F9}"/>
              </a:ext>
            </a:extLst>
          </p:cNvPr>
          <p:cNvCxnSpPr>
            <a:cxnSpLocks/>
          </p:cNvCxnSpPr>
          <p:nvPr/>
        </p:nvCxnSpPr>
        <p:spPr>
          <a:xfrm>
            <a:off x="6096000" y="3449317"/>
            <a:ext cx="497555" cy="7952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C39FBAC7-44F2-2742-85E3-16C8D6F0F67D}"/>
              </a:ext>
            </a:extLst>
          </p:cNvPr>
          <p:cNvSpPr/>
          <p:nvPr/>
        </p:nvSpPr>
        <p:spPr>
          <a:xfrm>
            <a:off x="2031736" y="3671931"/>
            <a:ext cx="2050026" cy="12093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There is not formal training</a:t>
            </a:r>
            <a:endParaRPr lang="es-CO" dirty="0"/>
          </a:p>
        </p:txBody>
      </p:sp>
      <p:sp>
        <p:nvSpPr>
          <p:cNvPr id="37" name="Rectangle: Rounded Corners 36">
            <a:extLst>
              <a:ext uri="{FF2B5EF4-FFF2-40B4-BE49-F238E27FC236}">
                <a16:creationId xmlns:a16="http://schemas.microsoft.com/office/drawing/2014/main" id="{7CB59AAC-9AFB-7D86-DACE-BD3DB7454F70}"/>
              </a:ext>
            </a:extLst>
          </p:cNvPr>
          <p:cNvSpPr/>
          <p:nvPr/>
        </p:nvSpPr>
        <p:spPr>
          <a:xfrm>
            <a:off x="3274966" y="176769"/>
            <a:ext cx="3208579" cy="93914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CA" dirty="0"/>
              <a:t>Theme 1. Limited resources to implement/offering </a:t>
            </a:r>
            <a:r>
              <a:rPr lang="en-CA" dirty="0" err="1"/>
              <a:t>PrEP</a:t>
            </a:r>
            <a:endParaRPr lang="es-CO" dirty="0"/>
          </a:p>
        </p:txBody>
      </p:sp>
      <p:cxnSp>
        <p:nvCxnSpPr>
          <p:cNvPr id="41" name="Straight Arrow Connector 40">
            <a:extLst>
              <a:ext uri="{FF2B5EF4-FFF2-40B4-BE49-F238E27FC236}">
                <a16:creationId xmlns:a16="http://schemas.microsoft.com/office/drawing/2014/main" id="{735778BB-6340-D744-EAB8-E11D34E31399}"/>
              </a:ext>
            </a:extLst>
          </p:cNvPr>
          <p:cNvCxnSpPr>
            <a:cxnSpLocks/>
          </p:cNvCxnSpPr>
          <p:nvPr/>
        </p:nvCxnSpPr>
        <p:spPr>
          <a:xfrm flipH="1">
            <a:off x="5146934" y="3614070"/>
            <a:ext cx="158413" cy="8230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0" name="Oval 59">
            <a:extLst>
              <a:ext uri="{FF2B5EF4-FFF2-40B4-BE49-F238E27FC236}">
                <a16:creationId xmlns:a16="http://schemas.microsoft.com/office/drawing/2014/main" id="{67B8AC8B-08AF-9A8F-6CFE-AA89B14B5079}"/>
              </a:ext>
            </a:extLst>
          </p:cNvPr>
          <p:cNvSpPr/>
          <p:nvPr/>
        </p:nvSpPr>
        <p:spPr>
          <a:xfrm>
            <a:off x="218911" y="4516509"/>
            <a:ext cx="2050026" cy="12093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Training needs</a:t>
            </a:r>
            <a:endParaRPr lang="es-CO" dirty="0"/>
          </a:p>
        </p:txBody>
      </p:sp>
      <p:cxnSp>
        <p:nvCxnSpPr>
          <p:cNvPr id="62" name="Straight Arrow Connector 61">
            <a:extLst>
              <a:ext uri="{FF2B5EF4-FFF2-40B4-BE49-F238E27FC236}">
                <a16:creationId xmlns:a16="http://schemas.microsoft.com/office/drawing/2014/main" id="{8C82D2A0-2D52-637B-88DD-1049EBE8A301}"/>
              </a:ext>
            </a:extLst>
          </p:cNvPr>
          <p:cNvCxnSpPr>
            <a:cxnSpLocks/>
          </p:cNvCxnSpPr>
          <p:nvPr/>
        </p:nvCxnSpPr>
        <p:spPr>
          <a:xfrm flipH="1">
            <a:off x="1588188" y="2527744"/>
            <a:ext cx="424599" cy="19094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F4E10D1F-0FB9-87A0-D816-7421879B747C}"/>
              </a:ext>
            </a:extLst>
          </p:cNvPr>
          <p:cNvCxnSpPr/>
          <p:nvPr/>
        </p:nvCxnSpPr>
        <p:spPr>
          <a:xfrm flipH="1">
            <a:off x="2528309" y="1108352"/>
            <a:ext cx="509961" cy="2347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C1DB1E86-3EC7-5F5C-DB02-7C407F8CB858}"/>
              </a:ext>
            </a:extLst>
          </p:cNvPr>
          <p:cNvCxnSpPr/>
          <p:nvPr/>
        </p:nvCxnSpPr>
        <p:spPr>
          <a:xfrm>
            <a:off x="4819135" y="1193961"/>
            <a:ext cx="0" cy="5939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25980DA0-4B95-9CAC-3DFC-D2EF3B050639}"/>
              </a:ext>
            </a:extLst>
          </p:cNvPr>
          <p:cNvCxnSpPr/>
          <p:nvPr/>
        </p:nvCxnSpPr>
        <p:spPr>
          <a:xfrm>
            <a:off x="6593555" y="799070"/>
            <a:ext cx="449796" cy="31683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6" name="Straight Connector 35">
            <a:extLst>
              <a:ext uri="{FF2B5EF4-FFF2-40B4-BE49-F238E27FC236}">
                <a16:creationId xmlns:a16="http://schemas.microsoft.com/office/drawing/2014/main" id="{E128E315-1514-A955-F0A7-5A7AFF98069C}"/>
              </a:ext>
            </a:extLst>
          </p:cNvPr>
          <p:cNvCxnSpPr/>
          <p:nvPr/>
        </p:nvCxnSpPr>
        <p:spPr>
          <a:xfrm flipV="1">
            <a:off x="6053058" y="2072559"/>
            <a:ext cx="491761" cy="167391"/>
          </a:xfrm>
          <a:prstGeom prst="line">
            <a:avLst/>
          </a:prstGeom>
          <a:ln w="57150"/>
        </p:spPr>
        <p:style>
          <a:lnRef idx="2">
            <a:schemeClr val="accent2"/>
          </a:lnRef>
          <a:fillRef idx="0">
            <a:schemeClr val="accent2"/>
          </a:fillRef>
          <a:effectRef idx="1">
            <a:schemeClr val="accent2"/>
          </a:effectRef>
          <a:fontRef idx="minor">
            <a:schemeClr val="tx1"/>
          </a:fontRef>
        </p:style>
      </p:cxnSp>
      <p:cxnSp>
        <p:nvCxnSpPr>
          <p:cNvPr id="42" name="Straight Connector 41">
            <a:extLst>
              <a:ext uri="{FF2B5EF4-FFF2-40B4-BE49-F238E27FC236}">
                <a16:creationId xmlns:a16="http://schemas.microsoft.com/office/drawing/2014/main" id="{FD36161E-C1A9-3416-6664-A7935B3814AB}"/>
              </a:ext>
            </a:extLst>
          </p:cNvPr>
          <p:cNvCxnSpPr>
            <a:cxnSpLocks/>
          </p:cNvCxnSpPr>
          <p:nvPr/>
        </p:nvCxnSpPr>
        <p:spPr>
          <a:xfrm>
            <a:off x="2983435" y="2126456"/>
            <a:ext cx="692960" cy="297380"/>
          </a:xfrm>
          <a:prstGeom prst="line">
            <a:avLst/>
          </a:prstGeom>
          <a:ln w="57150"/>
        </p:spPr>
        <p:style>
          <a:lnRef idx="2">
            <a:schemeClr val="accent2"/>
          </a:lnRef>
          <a:fillRef idx="0">
            <a:schemeClr val="accent2"/>
          </a:fillRef>
          <a:effectRef idx="1">
            <a:schemeClr val="accent2"/>
          </a:effectRef>
          <a:fontRef idx="minor">
            <a:schemeClr val="tx1"/>
          </a:fontRef>
        </p:style>
      </p:cxnSp>
      <p:sp>
        <p:nvSpPr>
          <p:cNvPr id="4" name="TextBox 3">
            <a:extLst>
              <a:ext uri="{FF2B5EF4-FFF2-40B4-BE49-F238E27FC236}">
                <a16:creationId xmlns:a16="http://schemas.microsoft.com/office/drawing/2014/main" id="{DDCC37D8-6227-1124-C881-6C3F75EA7F59}"/>
              </a:ext>
            </a:extLst>
          </p:cNvPr>
          <p:cNvSpPr txBox="1"/>
          <p:nvPr/>
        </p:nvSpPr>
        <p:spPr>
          <a:xfrm>
            <a:off x="7734371" y="255996"/>
            <a:ext cx="3889612" cy="646331"/>
          </a:xfrm>
          <a:prstGeom prst="rect">
            <a:avLst/>
          </a:prstGeom>
          <a:noFill/>
        </p:spPr>
        <p:txBody>
          <a:bodyPr wrap="square" rtlCol="0">
            <a:spAutoFit/>
          </a:bodyPr>
          <a:lstStyle/>
          <a:p>
            <a:r>
              <a:rPr lang="en-CA" b="1" dirty="0"/>
              <a:t>Main themes resulting from qualitative interviews</a:t>
            </a:r>
            <a:endParaRPr lang="es-CO" b="1" dirty="0"/>
          </a:p>
        </p:txBody>
      </p:sp>
    </p:spTree>
    <p:extLst>
      <p:ext uri="{BB962C8B-B14F-4D97-AF65-F5344CB8AC3E}">
        <p14:creationId xmlns:p14="http://schemas.microsoft.com/office/powerpoint/2010/main" val="3746518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D724405-8EEA-4637-3134-77B9AC3ADFA7}"/>
              </a:ext>
            </a:extLst>
          </p:cNvPr>
          <p:cNvSpPr/>
          <p:nvPr/>
        </p:nvSpPr>
        <p:spPr>
          <a:xfrm>
            <a:off x="1027312" y="341947"/>
            <a:ext cx="2587113" cy="161863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CA" dirty="0"/>
              <a:t>Theme 2-Barriers for getting people on </a:t>
            </a:r>
            <a:r>
              <a:rPr lang="en-CA" dirty="0" err="1"/>
              <a:t>PrEP</a:t>
            </a:r>
            <a:endParaRPr lang="es-CO" dirty="0"/>
          </a:p>
        </p:txBody>
      </p:sp>
      <p:sp>
        <p:nvSpPr>
          <p:cNvPr id="5" name="Oval 4">
            <a:extLst>
              <a:ext uri="{FF2B5EF4-FFF2-40B4-BE49-F238E27FC236}">
                <a16:creationId xmlns:a16="http://schemas.microsoft.com/office/drawing/2014/main" id="{F57E18E5-A1CF-9D3E-469C-839A7B77E10E}"/>
              </a:ext>
            </a:extLst>
          </p:cNvPr>
          <p:cNvSpPr/>
          <p:nvPr/>
        </p:nvSpPr>
        <p:spPr>
          <a:xfrm>
            <a:off x="1365640" y="3690389"/>
            <a:ext cx="1561098" cy="9182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Mental health</a:t>
            </a:r>
            <a:endParaRPr lang="es-CO" sz="1200" dirty="0"/>
          </a:p>
        </p:txBody>
      </p:sp>
      <p:sp>
        <p:nvSpPr>
          <p:cNvPr id="7" name="Oval 6">
            <a:extLst>
              <a:ext uri="{FF2B5EF4-FFF2-40B4-BE49-F238E27FC236}">
                <a16:creationId xmlns:a16="http://schemas.microsoft.com/office/drawing/2014/main" id="{DB858353-294F-A345-3D0A-5FDE9F5DD954}"/>
              </a:ext>
            </a:extLst>
          </p:cNvPr>
          <p:cNvSpPr/>
          <p:nvPr/>
        </p:nvSpPr>
        <p:spPr>
          <a:xfrm>
            <a:off x="455668" y="2558069"/>
            <a:ext cx="1561098" cy="99394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Stigma</a:t>
            </a:r>
            <a:endParaRPr lang="es-CO" sz="1200" dirty="0"/>
          </a:p>
        </p:txBody>
      </p:sp>
      <p:sp>
        <p:nvSpPr>
          <p:cNvPr id="12" name="Oval 11">
            <a:extLst>
              <a:ext uri="{FF2B5EF4-FFF2-40B4-BE49-F238E27FC236}">
                <a16:creationId xmlns:a16="http://schemas.microsoft.com/office/drawing/2014/main" id="{2A820F8D-56E5-FFE6-AD8E-ACD39083DC5C}"/>
              </a:ext>
            </a:extLst>
          </p:cNvPr>
          <p:cNvSpPr/>
          <p:nvPr/>
        </p:nvSpPr>
        <p:spPr>
          <a:xfrm>
            <a:off x="3832497" y="2126758"/>
            <a:ext cx="1561098" cy="99394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Cost</a:t>
            </a:r>
            <a:endParaRPr lang="es-CO" dirty="0"/>
          </a:p>
        </p:txBody>
      </p:sp>
      <p:sp>
        <p:nvSpPr>
          <p:cNvPr id="14" name="Oval 13">
            <a:extLst>
              <a:ext uri="{FF2B5EF4-FFF2-40B4-BE49-F238E27FC236}">
                <a16:creationId xmlns:a16="http://schemas.microsoft.com/office/drawing/2014/main" id="{EB267169-4A1D-B691-7AD0-9F8AF39C3F71}"/>
              </a:ext>
            </a:extLst>
          </p:cNvPr>
          <p:cNvSpPr/>
          <p:nvPr/>
        </p:nvSpPr>
        <p:spPr>
          <a:xfrm>
            <a:off x="3141757" y="3351580"/>
            <a:ext cx="1561098" cy="99394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t>Concerns</a:t>
            </a:r>
            <a:endParaRPr lang="es-CO" sz="1200" dirty="0"/>
          </a:p>
        </p:txBody>
      </p:sp>
      <p:cxnSp>
        <p:nvCxnSpPr>
          <p:cNvPr id="16" name="Straight Arrow Connector 15">
            <a:extLst>
              <a:ext uri="{FF2B5EF4-FFF2-40B4-BE49-F238E27FC236}">
                <a16:creationId xmlns:a16="http://schemas.microsoft.com/office/drawing/2014/main" id="{40CCA410-3CA3-09EF-C8C2-5DD6181E0193}"/>
              </a:ext>
            </a:extLst>
          </p:cNvPr>
          <p:cNvCxnSpPr/>
          <p:nvPr/>
        </p:nvCxnSpPr>
        <p:spPr>
          <a:xfrm flipH="1">
            <a:off x="1379172" y="2105261"/>
            <a:ext cx="112900" cy="2918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AC3D811A-EB37-C7C8-C0CB-D045BD3D7EDB}"/>
              </a:ext>
            </a:extLst>
          </p:cNvPr>
          <p:cNvCxnSpPr/>
          <p:nvPr/>
        </p:nvCxnSpPr>
        <p:spPr>
          <a:xfrm flipH="1">
            <a:off x="2525586" y="2105261"/>
            <a:ext cx="43345" cy="14918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60F00E46-2E56-88D6-5E9A-B90DE79CA9A4}"/>
              </a:ext>
            </a:extLst>
          </p:cNvPr>
          <p:cNvCxnSpPr>
            <a:cxnSpLocks/>
          </p:cNvCxnSpPr>
          <p:nvPr/>
        </p:nvCxnSpPr>
        <p:spPr>
          <a:xfrm>
            <a:off x="3830017" y="1924696"/>
            <a:ext cx="285619" cy="2299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2A4344FE-391B-6A69-08EE-7C5E297D058B}"/>
              </a:ext>
            </a:extLst>
          </p:cNvPr>
          <p:cNvCxnSpPr>
            <a:cxnSpLocks/>
          </p:cNvCxnSpPr>
          <p:nvPr/>
        </p:nvCxnSpPr>
        <p:spPr>
          <a:xfrm>
            <a:off x="3306135" y="2105261"/>
            <a:ext cx="257616" cy="11157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09EDFDBF-EBE6-AC4F-C6E5-17717DC6BB00}"/>
              </a:ext>
            </a:extLst>
          </p:cNvPr>
          <p:cNvSpPr/>
          <p:nvPr/>
        </p:nvSpPr>
        <p:spPr>
          <a:xfrm>
            <a:off x="9371782" y="2859746"/>
            <a:ext cx="2050026" cy="1209367"/>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CA" dirty="0"/>
              <a:t>Medical directives</a:t>
            </a:r>
            <a:endParaRPr lang="es-CO" dirty="0"/>
          </a:p>
        </p:txBody>
      </p:sp>
      <p:cxnSp>
        <p:nvCxnSpPr>
          <p:cNvPr id="28" name="Straight Arrow Connector 27">
            <a:extLst>
              <a:ext uri="{FF2B5EF4-FFF2-40B4-BE49-F238E27FC236}">
                <a16:creationId xmlns:a16="http://schemas.microsoft.com/office/drawing/2014/main" id="{60E862D6-6349-A5C6-D460-AD20A263D2D7}"/>
              </a:ext>
            </a:extLst>
          </p:cNvPr>
          <p:cNvCxnSpPr>
            <a:cxnSpLocks/>
          </p:cNvCxnSpPr>
          <p:nvPr/>
        </p:nvCxnSpPr>
        <p:spPr>
          <a:xfrm>
            <a:off x="6522581" y="1958064"/>
            <a:ext cx="0" cy="9155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62AE0074-BF74-1D88-332E-27EE05CD32BB}"/>
              </a:ext>
            </a:extLst>
          </p:cNvPr>
          <p:cNvSpPr/>
          <p:nvPr/>
        </p:nvSpPr>
        <p:spPr>
          <a:xfrm>
            <a:off x="9348001" y="446553"/>
            <a:ext cx="2050026" cy="131997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CA" dirty="0"/>
              <a:t>Raising awareness</a:t>
            </a:r>
            <a:endParaRPr lang="es-CO" dirty="0"/>
          </a:p>
        </p:txBody>
      </p:sp>
      <p:sp>
        <p:nvSpPr>
          <p:cNvPr id="34" name="Oval 33">
            <a:extLst>
              <a:ext uri="{FF2B5EF4-FFF2-40B4-BE49-F238E27FC236}">
                <a16:creationId xmlns:a16="http://schemas.microsoft.com/office/drawing/2014/main" id="{CE772ACC-A3C5-E121-D0B0-74C0C4F5CEAB}"/>
              </a:ext>
            </a:extLst>
          </p:cNvPr>
          <p:cNvSpPr/>
          <p:nvPr/>
        </p:nvSpPr>
        <p:spPr>
          <a:xfrm>
            <a:off x="10385699" y="1917937"/>
            <a:ext cx="1878005" cy="110808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CA" sz="1600" dirty="0"/>
              <a:t>connections</a:t>
            </a:r>
            <a:endParaRPr lang="es-CO" sz="1600" dirty="0"/>
          </a:p>
        </p:txBody>
      </p:sp>
      <p:sp>
        <p:nvSpPr>
          <p:cNvPr id="35" name="Oval 34">
            <a:extLst>
              <a:ext uri="{FF2B5EF4-FFF2-40B4-BE49-F238E27FC236}">
                <a16:creationId xmlns:a16="http://schemas.microsoft.com/office/drawing/2014/main" id="{C41A5B79-C749-103B-96AE-67E5D8FDD684}"/>
              </a:ext>
            </a:extLst>
          </p:cNvPr>
          <p:cNvSpPr/>
          <p:nvPr/>
        </p:nvSpPr>
        <p:spPr>
          <a:xfrm>
            <a:off x="7394127" y="3840152"/>
            <a:ext cx="2050026" cy="1209367"/>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CA" dirty="0"/>
              <a:t>Hiring new staff</a:t>
            </a:r>
            <a:endParaRPr lang="es-CO" dirty="0"/>
          </a:p>
        </p:txBody>
      </p:sp>
      <p:cxnSp>
        <p:nvCxnSpPr>
          <p:cNvPr id="36" name="Straight Arrow Connector 35">
            <a:extLst>
              <a:ext uri="{FF2B5EF4-FFF2-40B4-BE49-F238E27FC236}">
                <a16:creationId xmlns:a16="http://schemas.microsoft.com/office/drawing/2014/main" id="{70227A49-9619-AFEB-845B-ECC657869C83}"/>
              </a:ext>
            </a:extLst>
          </p:cNvPr>
          <p:cNvCxnSpPr>
            <a:cxnSpLocks/>
          </p:cNvCxnSpPr>
          <p:nvPr/>
        </p:nvCxnSpPr>
        <p:spPr>
          <a:xfrm>
            <a:off x="7438459" y="2026693"/>
            <a:ext cx="1076913" cy="1813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Rounded Corners 37">
            <a:extLst>
              <a:ext uri="{FF2B5EF4-FFF2-40B4-BE49-F238E27FC236}">
                <a16:creationId xmlns:a16="http://schemas.microsoft.com/office/drawing/2014/main" id="{62D0017F-E149-6793-2ECB-FB24C17738BD}"/>
              </a:ext>
            </a:extLst>
          </p:cNvPr>
          <p:cNvSpPr/>
          <p:nvPr/>
        </p:nvSpPr>
        <p:spPr>
          <a:xfrm>
            <a:off x="5452735" y="341947"/>
            <a:ext cx="2932731" cy="151483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CA" dirty="0"/>
              <a:t>Theme 3-Reccomendations</a:t>
            </a:r>
            <a:endParaRPr lang="es-CO" dirty="0"/>
          </a:p>
        </p:txBody>
      </p:sp>
      <p:cxnSp>
        <p:nvCxnSpPr>
          <p:cNvPr id="39" name="Straight Arrow Connector 38">
            <a:extLst>
              <a:ext uri="{FF2B5EF4-FFF2-40B4-BE49-F238E27FC236}">
                <a16:creationId xmlns:a16="http://schemas.microsoft.com/office/drawing/2014/main" id="{56C602F1-700A-B6DE-B66E-933C19D66EDA}"/>
              </a:ext>
            </a:extLst>
          </p:cNvPr>
          <p:cNvCxnSpPr>
            <a:cxnSpLocks/>
          </p:cNvCxnSpPr>
          <p:nvPr/>
        </p:nvCxnSpPr>
        <p:spPr>
          <a:xfrm>
            <a:off x="8385466" y="1099365"/>
            <a:ext cx="909060" cy="264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43A503CB-F3F6-9326-C155-CC88399E7E7A}"/>
              </a:ext>
            </a:extLst>
          </p:cNvPr>
          <p:cNvCxnSpPr>
            <a:cxnSpLocks/>
          </p:cNvCxnSpPr>
          <p:nvPr/>
        </p:nvCxnSpPr>
        <p:spPr>
          <a:xfrm>
            <a:off x="7808342" y="1917937"/>
            <a:ext cx="1720947" cy="8979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8DE1AE4B-0E05-ECBD-2022-F082CDFDD844}"/>
              </a:ext>
            </a:extLst>
          </p:cNvPr>
          <p:cNvCxnSpPr/>
          <p:nvPr/>
        </p:nvCxnSpPr>
        <p:spPr>
          <a:xfrm>
            <a:off x="8381681" y="1333333"/>
            <a:ext cx="2182286" cy="95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id="{B49BD20E-B438-181F-DE00-365B6D72CE27}"/>
              </a:ext>
            </a:extLst>
          </p:cNvPr>
          <p:cNvSpPr/>
          <p:nvPr/>
        </p:nvSpPr>
        <p:spPr>
          <a:xfrm>
            <a:off x="5662342" y="2847874"/>
            <a:ext cx="2050026" cy="1209367"/>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CA" dirty="0"/>
              <a:t>Expert support</a:t>
            </a:r>
            <a:endParaRPr lang="es-CO" dirty="0"/>
          </a:p>
        </p:txBody>
      </p:sp>
      <p:sp>
        <p:nvSpPr>
          <p:cNvPr id="2" name="TextBox 1">
            <a:extLst>
              <a:ext uri="{FF2B5EF4-FFF2-40B4-BE49-F238E27FC236}">
                <a16:creationId xmlns:a16="http://schemas.microsoft.com/office/drawing/2014/main" id="{9D201CAF-4C2B-AC09-AE64-ED9DA035016F}"/>
              </a:ext>
            </a:extLst>
          </p:cNvPr>
          <p:cNvSpPr txBox="1"/>
          <p:nvPr/>
        </p:nvSpPr>
        <p:spPr>
          <a:xfrm>
            <a:off x="7349720" y="5524667"/>
            <a:ext cx="3889612" cy="646331"/>
          </a:xfrm>
          <a:prstGeom prst="rect">
            <a:avLst/>
          </a:prstGeom>
          <a:noFill/>
        </p:spPr>
        <p:txBody>
          <a:bodyPr wrap="square" rtlCol="0">
            <a:spAutoFit/>
          </a:bodyPr>
          <a:lstStyle/>
          <a:p>
            <a:r>
              <a:rPr lang="en-CA" b="1" dirty="0"/>
              <a:t>Main themes resulting from qualitative interviews</a:t>
            </a:r>
            <a:endParaRPr lang="es-CO" b="1" dirty="0"/>
          </a:p>
        </p:txBody>
      </p:sp>
    </p:spTree>
    <p:extLst>
      <p:ext uri="{BB962C8B-B14F-4D97-AF65-F5344CB8AC3E}">
        <p14:creationId xmlns:p14="http://schemas.microsoft.com/office/powerpoint/2010/main" val="2679958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E719F-EACB-B421-3755-0CA92B9EA994}"/>
              </a:ext>
            </a:extLst>
          </p:cNvPr>
          <p:cNvSpPr>
            <a:spLocks noGrp="1"/>
          </p:cNvSpPr>
          <p:nvPr>
            <p:ph type="title"/>
          </p:nvPr>
        </p:nvSpPr>
        <p:spPr>
          <a:xfrm>
            <a:off x="330959" y="0"/>
            <a:ext cx="10515600" cy="1325563"/>
          </a:xfrm>
        </p:spPr>
        <p:txBody>
          <a:bodyPr>
            <a:normAutofit/>
          </a:bodyPr>
          <a:lstStyle/>
          <a:p>
            <a:pPr algn="ctr"/>
            <a:r>
              <a:rPr lang="en-CA" sz="2800" b="1" dirty="0"/>
              <a:t>Barriers for adoption in sexual health clinics </a:t>
            </a:r>
            <a:br>
              <a:rPr lang="en-CA" sz="2800" b="1" dirty="0"/>
            </a:br>
            <a:r>
              <a:rPr lang="en-CA" sz="2800" b="1" dirty="0"/>
              <a:t>identified in qualitative interviews </a:t>
            </a:r>
            <a:endParaRPr lang="es-CO" sz="2800" b="1" dirty="0"/>
          </a:p>
        </p:txBody>
      </p:sp>
      <p:graphicFrame>
        <p:nvGraphicFramePr>
          <p:cNvPr id="4" name="Diagram 3">
            <a:extLst>
              <a:ext uri="{FF2B5EF4-FFF2-40B4-BE49-F238E27FC236}">
                <a16:creationId xmlns:a16="http://schemas.microsoft.com/office/drawing/2014/main" id="{CF952FD1-086B-2A3C-47A0-545D7B3DB698}"/>
              </a:ext>
            </a:extLst>
          </p:cNvPr>
          <p:cNvGraphicFramePr/>
          <p:nvPr>
            <p:extLst>
              <p:ext uri="{D42A27DB-BD31-4B8C-83A1-F6EECF244321}">
                <p14:modId xmlns:p14="http://schemas.microsoft.com/office/powerpoint/2010/main" val="3383693753"/>
              </p:ext>
            </p:extLst>
          </p:nvPr>
        </p:nvGraphicFramePr>
        <p:xfrm>
          <a:off x="791571" y="1173706"/>
          <a:ext cx="9594376" cy="5531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00F4E844-8148-E392-A021-EF6C1684F7AD}"/>
              </a:ext>
            </a:extLst>
          </p:cNvPr>
          <p:cNvSpPr>
            <a:spLocks noGrp="1"/>
          </p:cNvSpPr>
          <p:nvPr>
            <p:ph idx="1"/>
          </p:nvPr>
        </p:nvSpPr>
        <p:spPr>
          <a:xfrm>
            <a:off x="791571" y="3569222"/>
            <a:ext cx="3200400" cy="1692442"/>
          </a:xfrm>
        </p:spPr>
        <p:txBody>
          <a:bodyPr>
            <a:normAutofit fontScale="70000" lnSpcReduction="20000"/>
          </a:bodyPr>
          <a:lstStyle/>
          <a:p>
            <a:r>
              <a:rPr lang="en-CA" sz="2000" dirty="0"/>
              <a:t>Gather information through interviews - 12 Sexual Health Clinic</a:t>
            </a:r>
          </a:p>
          <a:p>
            <a:pPr lvl="1"/>
            <a:r>
              <a:rPr lang="en-CA" sz="1600" dirty="0"/>
              <a:t>2 prescribed </a:t>
            </a:r>
            <a:r>
              <a:rPr lang="en-CA" sz="1600" dirty="0" err="1"/>
              <a:t>PrEP</a:t>
            </a:r>
            <a:r>
              <a:rPr lang="en-CA" sz="1600" dirty="0"/>
              <a:t> on site</a:t>
            </a:r>
          </a:p>
          <a:p>
            <a:pPr lvl="1"/>
            <a:r>
              <a:rPr lang="en-CA" sz="1600" dirty="0"/>
              <a:t>6 Referred patients with established path</a:t>
            </a:r>
          </a:p>
          <a:p>
            <a:pPr lvl="1"/>
            <a:r>
              <a:rPr lang="en-CA" sz="1600" dirty="0"/>
              <a:t>2 Referred patients without established path</a:t>
            </a:r>
          </a:p>
          <a:p>
            <a:pPr lvl="1"/>
            <a:r>
              <a:rPr lang="en-CA" sz="1600" dirty="0"/>
              <a:t>2 no familiar with </a:t>
            </a:r>
            <a:r>
              <a:rPr lang="en-CA" sz="1600" dirty="0" err="1"/>
              <a:t>PrEP</a:t>
            </a:r>
            <a:r>
              <a:rPr lang="en-CA" sz="1600" dirty="0"/>
              <a:t> enough to offer or referred appropriately</a:t>
            </a:r>
          </a:p>
          <a:p>
            <a:endParaRPr lang="es-CO" sz="2000" dirty="0"/>
          </a:p>
        </p:txBody>
      </p:sp>
    </p:spTree>
    <p:extLst>
      <p:ext uri="{BB962C8B-B14F-4D97-AF65-F5344CB8AC3E}">
        <p14:creationId xmlns:p14="http://schemas.microsoft.com/office/powerpoint/2010/main" val="3125374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E719F-EACB-B421-3755-0CA92B9EA994}"/>
              </a:ext>
            </a:extLst>
          </p:cNvPr>
          <p:cNvSpPr>
            <a:spLocks noGrp="1"/>
          </p:cNvSpPr>
          <p:nvPr>
            <p:ph type="title"/>
          </p:nvPr>
        </p:nvSpPr>
        <p:spPr>
          <a:xfrm>
            <a:off x="1353403" y="109182"/>
            <a:ext cx="10515600" cy="1325563"/>
          </a:xfrm>
        </p:spPr>
        <p:txBody>
          <a:bodyPr>
            <a:normAutofit/>
          </a:bodyPr>
          <a:lstStyle/>
          <a:p>
            <a:pPr algn="ctr"/>
            <a:r>
              <a:rPr lang="en-CA" sz="3200" b="1" dirty="0"/>
              <a:t>Determinants of familiarity and experience with </a:t>
            </a:r>
            <a:r>
              <a:rPr lang="en-CA" sz="3200" b="1" dirty="0" err="1"/>
              <a:t>PrEP</a:t>
            </a:r>
            <a:r>
              <a:rPr lang="en-CA" sz="3200" b="1" dirty="0"/>
              <a:t> in PCP – Survey- 54 from 900 PCPs invited</a:t>
            </a:r>
            <a:endParaRPr lang="es-CO" sz="3200" b="1" dirty="0"/>
          </a:p>
        </p:txBody>
      </p:sp>
      <p:sp>
        <p:nvSpPr>
          <p:cNvPr id="4" name="Content Placeholder 3">
            <a:extLst>
              <a:ext uri="{FF2B5EF4-FFF2-40B4-BE49-F238E27FC236}">
                <a16:creationId xmlns:a16="http://schemas.microsoft.com/office/drawing/2014/main" id="{9C8E4744-75F2-DA46-293C-1A2026B239ED}"/>
              </a:ext>
            </a:extLst>
          </p:cNvPr>
          <p:cNvSpPr>
            <a:spLocks noGrp="1"/>
          </p:cNvSpPr>
          <p:nvPr>
            <p:ph idx="1"/>
          </p:nvPr>
        </p:nvSpPr>
        <p:spPr>
          <a:xfrm>
            <a:off x="1858370" y="1734997"/>
            <a:ext cx="9294125" cy="5293600"/>
          </a:xfrm>
        </p:spPr>
        <p:txBody>
          <a:bodyPr>
            <a:normAutofit/>
          </a:bodyPr>
          <a:lstStyle/>
          <a:p>
            <a:r>
              <a:rPr lang="en-CA" sz="1800" dirty="0">
                <a:effectLst/>
                <a:ea typeface="DengXian" panose="02010600030101010101" pitchFamily="2" charset="-122"/>
              </a:rPr>
              <a:t>Concerns about </a:t>
            </a:r>
            <a:r>
              <a:rPr lang="en-CA" sz="1800" dirty="0" err="1">
                <a:effectLst/>
                <a:ea typeface="DengXian" panose="02010600030101010101" pitchFamily="2" charset="-122"/>
              </a:rPr>
              <a:t>PrEP</a:t>
            </a:r>
            <a:r>
              <a:rPr lang="en-CA" sz="1800" dirty="0">
                <a:effectLst/>
                <a:ea typeface="DengXian" panose="02010600030101010101" pitchFamily="2" charset="-122"/>
              </a:rPr>
              <a:t> use, stigma and risk compensation were low, contrasting with earlier reports </a:t>
            </a:r>
          </a:p>
          <a:p>
            <a:r>
              <a:rPr lang="en-CA" sz="1800" dirty="0">
                <a:effectLst/>
                <a:ea typeface="DengXian" panose="02010600030101010101" pitchFamily="2" charset="-122"/>
              </a:rPr>
              <a:t>Providers expressed more concern about unequal access, cost, monitoring, and adherence to </a:t>
            </a:r>
            <a:r>
              <a:rPr lang="en-CA" sz="1800" dirty="0" err="1">
                <a:effectLst/>
                <a:ea typeface="DengXian" panose="02010600030101010101" pitchFamily="2" charset="-122"/>
              </a:rPr>
              <a:t>PrEP</a:t>
            </a:r>
            <a:endParaRPr lang="en-CA" sz="1800" dirty="0">
              <a:effectLst/>
              <a:ea typeface="DengXian" panose="02010600030101010101" pitchFamily="2" charset="-122"/>
            </a:endParaRPr>
          </a:p>
          <a:p>
            <a:r>
              <a:rPr lang="en-CA" sz="1800" dirty="0">
                <a:effectLst/>
                <a:ea typeface="DengXian" panose="02010600030101010101" pitchFamily="2" charset="-122"/>
              </a:rPr>
              <a:t>Familiarity with </a:t>
            </a:r>
            <a:r>
              <a:rPr lang="en-CA" sz="1800" dirty="0" err="1">
                <a:effectLst/>
                <a:ea typeface="DengXian" panose="02010600030101010101" pitchFamily="2" charset="-122"/>
              </a:rPr>
              <a:t>PrEP</a:t>
            </a:r>
            <a:r>
              <a:rPr lang="en-CA" sz="1800" dirty="0">
                <a:effectLst/>
                <a:ea typeface="DengXian" panose="02010600030101010101" pitchFamily="2" charset="-122"/>
              </a:rPr>
              <a:t> is a key determinant of adoption  and correlates with positive perceptions of its effectiveness and simplicity in </a:t>
            </a:r>
            <a:r>
              <a:rPr lang="en-CA" sz="1800" dirty="0" err="1">
                <a:effectLst/>
                <a:ea typeface="DengXian" panose="02010600030101010101" pitchFamily="2" charset="-122"/>
              </a:rPr>
              <a:t>PrEP</a:t>
            </a:r>
            <a:r>
              <a:rPr lang="en-CA" sz="1800" dirty="0">
                <a:effectLst/>
                <a:ea typeface="DengXian" panose="02010600030101010101" pitchFamily="2" charset="-122"/>
              </a:rPr>
              <a:t> guidance and policies in Ontario, Canada</a:t>
            </a:r>
          </a:p>
          <a:p>
            <a:r>
              <a:rPr lang="en-CA" sz="1800" dirty="0">
                <a:effectLst/>
                <a:ea typeface="DengXian" panose="02010600030101010101" pitchFamily="2" charset="-122"/>
              </a:rPr>
              <a:t>PCPs with higher familiarity and experience with </a:t>
            </a:r>
            <a:r>
              <a:rPr lang="en-CA" sz="1800" dirty="0" err="1">
                <a:effectLst/>
                <a:ea typeface="DengXian" panose="02010600030101010101" pitchFamily="2" charset="-122"/>
              </a:rPr>
              <a:t>PrEP</a:t>
            </a:r>
            <a:r>
              <a:rPr lang="en-CA" sz="1800" dirty="0">
                <a:effectLst/>
                <a:ea typeface="DengXian" panose="02010600030101010101" pitchFamily="2" charset="-122"/>
              </a:rPr>
              <a:t> are concentrated in specific organizations that served populations likely to seek sexual health services.</a:t>
            </a:r>
            <a:endParaRPr lang="en-CA" sz="1800" dirty="0">
              <a:ea typeface="DengXian" panose="02010600030101010101" pitchFamily="2" charset="-122"/>
            </a:endParaRPr>
          </a:p>
          <a:p>
            <a:r>
              <a:rPr lang="en-CA" sz="1800" dirty="0">
                <a:effectLst/>
                <a:ea typeface="DengXian" panose="02010600030101010101" pitchFamily="2" charset="-122"/>
              </a:rPr>
              <a:t>Positive support from leaders and colleagues who endorse </a:t>
            </a:r>
            <a:r>
              <a:rPr lang="en-CA" sz="1800" dirty="0" err="1">
                <a:effectLst/>
                <a:ea typeface="DengXian" panose="02010600030101010101" pitchFamily="2" charset="-122"/>
              </a:rPr>
              <a:t>PrEP</a:t>
            </a:r>
            <a:r>
              <a:rPr lang="en-CA" sz="1800" dirty="0">
                <a:effectLst/>
                <a:ea typeface="DengXian" panose="02010600030101010101" pitchFamily="2" charset="-122"/>
              </a:rPr>
              <a:t> was associated with higher </a:t>
            </a:r>
            <a:r>
              <a:rPr lang="en-CA" sz="1800" dirty="0" err="1">
                <a:effectLst/>
                <a:ea typeface="DengXian" panose="02010600030101010101" pitchFamily="2" charset="-122"/>
              </a:rPr>
              <a:t>PrEP</a:t>
            </a:r>
            <a:r>
              <a:rPr lang="en-CA" sz="1800" dirty="0">
                <a:effectLst/>
                <a:ea typeface="DengXian" panose="02010600030101010101" pitchFamily="2" charset="-122"/>
              </a:rPr>
              <a:t> familiarity and experience among PCPs</a:t>
            </a:r>
          </a:p>
          <a:p>
            <a:r>
              <a:rPr lang="en-CA" sz="1800" dirty="0">
                <a:ea typeface="DengXian" panose="02010600030101010101" pitchFamily="2" charset="-122"/>
              </a:rPr>
              <a:t>S</a:t>
            </a:r>
            <a:r>
              <a:rPr lang="en-CA" sz="1800" dirty="0">
                <a:effectLst/>
                <a:ea typeface="DengXian" panose="02010600030101010101" pitchFamily="2" charset="-122"/>
              </a:rPr>
              <a:t>kills in testing, counseling, and managing HIV medications are associated with both familiarity and experience with </a:t>
            </a:r>
            <a:r>
              <a:rPr lang="en-CA" sz="1800" dirty="0" err="1">
                <a:effectLst/>
                <a:ea typeface="DengXian" panose="02010600030101010101" pitchFamily="2" charset="-122"/>
              </a:rPr>
              <a:t>PrEP</a:t>
            </a:r>
            <a:r>
              <a:rPr lang="en-CA" sz="1800" dirty="0">
                <a:effectLst/>
                <a:ea typeface="DengXian" panose="02010600030101010101" pitchFamily="2" charset="-122"/>
              </a:rPr>
              <a:t> </a:t>
            </a:r>
          </a:p>
          <a:p>
            <a:r>
              <a:rPr lang="en-CA" sz="1800" dirty="0">
                <a:solidFill>
                  <a:srgbClr val="000000"/>
                </a:solidFill>
                <a:ea typeface="DengXian" panose="02010600030101010101" pitchFamily="2" charset="-122"/>
              </a:rPr>
              <a:t>S</a:t>
            </a:r>
            <a:r>
              <a:rPr lang="en-CA" sz="1800" dirty="0">
                <a:solidFill>
                  <a:srgbClr val="000000"/>
                </a:solidFill>
                <a:effectLst/>
                <a:ea typeface="DengXian" panose="02010600030101010101" pitchFamily="2" charset="-122"/>
              </a:rPr>
              <a:t>exual health clinics and primary care settings as suitable venues for </a:t>
            </a:r>
            <a:r>
              <a:rPr lang="en-CA" sz="1800" dirty="0" err="1">
                <a:solidFill>
                  <a:srgbClr val="000000"/>
                </a:solidFill>
                <a:effectLst/>
                <a:ea typeface="DengXian" panose="02010600030101010101" pitchFamily="2" charset="-122"/>
              </a:rPr>
              <a:t>PrEP</a:t>
            </a:r>
            <a:r>
              <a:rPr lang="en-CA" sz="1800" dirty="0">
                <a:solidFill>
                  <a:srgbClr val="000000"/>
                </a:solidFill>
                <a:effectLst/>
                <a:ea typeface="DengXian" panose="02010600030101010101" pitchFamily="2" charset="-122"/>
              </a:rPr>
              <a:t> services in contrast to earlier beliefs that HIV specialist settings were best </a:t>
            </a:r>
            <a:endParaRPr lang="es-CO" dirty="0"/>
          </a:p>
        </p:txBody>
      </p:sp>
    </p:spTree>
    <p:extLst>
      <p:ext uri="{BB962C8B-B14F-4D97-AF65-F5344CB8AC3E}">
        <p14:creationId xmlns:p14="http://schemas.microsoft.com/office/powerpoint/2010/main" val="1441029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5AA8E-3EED-0B44-AA83-1D71A2F1C0C3}"/>
              </a:ext>
            </a:extLst>
          </p:cNvPr>
          <p:cNvSpPr>
            <a:spLocks noGrp="1"/>
          </p:cNvSpPr>
          <p:nvPr>
            <p:ph type="title"/>
          </p:nvPr>
        </p:nvSpPr>
        <p:spPr/>
        <p:txBody>
          <a:bodyPr/>
          <a:lstStyle/>
          <a:p>
            <a:r>
              <a:rPr lang="en-US" b="1" dirty="0">
                <a:solidFill>
                  <a:schemeClr val="accent1"/>
                </a:solidFill>
              </a:rPr>
              <a:t>Outcomes of AIM 1</a:t>
            </a:r>
          </a:p>
        </p:txBody>
      </p:sp>
      <p:sp>
        <p:nvSpPr>
          <p:cNvPr id="3" name="Content Placeholder 2">
            <a:extLst>
              <a:ext uri="{FF2B5EF4-FFF2-40B4-BE49-F238E27FC236}">
                <a16:creationId xmlns:a16="http://schemas.microsoft.com/office/drawing/2014/main" id="{7593E57A-764F-E44B-8F28-608C33470505}"/>
              </a:ext>
            </a:extLst>
          </p:cNvPr>
          <p:cNvSpPr>
            <a:spLocks noGrp="1"/>
          </p:cNvSpPr>
          <p:nvPr>
            <p:ph idx="1"/>
          </p:nvPr>
        </p:nvSpPr>
        <p:spPr>
          <a:xfrm>
            <a:off x="838200" y="1825625"/>
            <a:ext cx="3750733" cy="4351338"/>
          </a:xfrm>
        </p:spPr>
        <p:txBody>
          <a:bodyPr>
            <a:normAutofit/>
          </a:bodyPr>
          <a:lstStyle/>
          <a:p>
            <a:endParaRPr lang="en-US" sz="2400" dirty="0"/>
          </a:p>
          <a:p>
            <a:r>
              <a:rPr lang="en-US" sz="2400" dirty="0"/>
              <a:t>Determinants of </a:t>
            </a:r>
            <a:r>
              <a:rPr lang="en-US" sz="2400" dirty="0" err="1"/>
              <a:t>PrEP</a:t>
            </a:r>
            <a:r>
              <a:rPr lang="en-US" sz="2400" dirty="0"/>
              <a:t> prescription in PCPs (report No 1)</a:t>
            </a:r>
          </a:p>
          <a:p>
            <a:r>
              <a:rPr lang="en-US" sz="2400" dirty="0"/>
              <a:t>Barriers and facilitators in Sexual health clinics (Report no 2)</a:t>
            </a:r>
          </a:p>
        </p:txBody>
      </p:sp>
      <p:sp>
        <p:nvSpPr>
          <p:cNvPr id="4" name="Content Placeholder 2">
            <a:extLst>
              <a:ext uri="{FF2B5EF4-FFF2-40B4-BE49-F238E27FC236}">
                <a16:creationId xmlns:a16="http://schemas.microsoft.com/office/drawing/2014/main" id="{92AFA689-05CB-8D48-A7DC-C77EB8EB9AB0}"/>
              </a:ext>
            </a:extLst>
          </p:cNvPr>
          <p:cNvSpPr txBox="1">
            <a:spLocks/>
          </p:cNvSpPr>
          <p:nvPr/>
        </p:nvSpPr>
        <p:spPr>
          <a:xfrm>
            <a:off x="7205133" y="1690688"/>
            <a:ext cx="375073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None/>
            </a:pPr>
            <a:endParaRPr lang="en-US" dirty="0"/>
          </a:p>
          <a:p>
            <a:r>
              <a:rPr lang="en-US" dirty="0"/>
              <a:t>Mapping of barriers and facilitators with strategies and interventions</a:t>
            </a:r>
          </a:p>
        </p:txBody>
      </p:sp>
      <p:sp>
        <p:nvSpPr>
          <p:cNvPr id="5" name="Right Arrow 4">
            <a:extLst>
              <a:ext uri="{FF2B5EF4-FFF2-40B4-BE49-F238E27FC236}">
                <a16:creationId xmlns:a16="http://schemas.microsoft.com/office/drawing/2014/main" id="{E9877DC8-F717-D941-BAC9-89F7145B32B7}"/>
              </a:ext>
            </a:extLst>
          </p:cNvPr>
          <p:cNvSpPr/>
          <p:nvPr/>
        </p:nvSpPr>
        <p:spPr>
          <a:xfrm>
            <a:off x="5063066" y="3104357"/>
            <a:ext cx="2065867"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8487377"/>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E1719B-7569-47AE-8D4B-8444B5DD6A5A}"/>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500" b="1" kern="1200" dirty="0">
                <a:solidFill>
                  <a:schemeClr val="tx1"/>
                </a:solidFill>
                <a:effectLst/>
                <a:latin typeface="+mj-lt"/>
                <a:ea typeface="+mj-ea"/>
                <a:cs typeface="+mj-cs"/>
              </a:rPr>
              <a:t>AIM 2a. To use the collective experience in </a:t>
            </a:r>
            <a:r>
              <a:rPr lang="en-US" sz="4500" b="1" kern="1200" dirty="0" err="1">
                <a:solidFill>
                  <a:schemeClr val="tx1"/>
                </a:solidFill>
                <a:effectLst/>
                <a:latin typeface="+mj-lt"/>
                <a:ea typeface="+mj-ea"/>
                <a:cs typeface="+mj-cs"/>
              </a:rPr>
              <a:t>PrEP</a:t>
            </a:r>
            <a:r>
              <a:rPr lang="en-US" sz="4500" b="1" kern="1200" dirty="0">
                <a:solidFill>
                  <a:schemeClr val="tx1"/>
                </a:solidFill>
                <a:effectLst/>
                <a:latin typeface="+mj-lt"/>
                <a:ea typeface="+mj-ea"/>
                <a:cs typeface="+mj-cs"/>
              </a:rPr>
              <a:t> implementation to formulate a training plan for PCPs</a:t>
            </a:r>
            <a:endParaRPr lang="en-US" sz="4500" kern="1200" dirty="0">
              <a:solidFill>
                <a:schemeClr val="tx1"/>
              </a:solidFill>
              <a:latin typeface="+mj-lt"/>
              <a:ea typeface="+mj-ea"/>
              <a:cs typeface="+mj-cs"/>
            </a:endParaRPr>
          </a:p>
        </p:txBody>
      </p:sp>
      <p:sp>
        <p:nvSpPr>
          <p:cNvPr id="23" name="Rectangle 2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2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658D4-6924-0C64-92E8-B6C019EC90E4}"/>
              </a:ext>
            </a:extLst>
          </p:cNvPr>
          <p:cNvSpPr>
            <a:spLocks noGrp="1"/>
          </p:cNvSpPr>
          <p:nvPr>
            <p:ph type="title"/>
          </p:nvPr>
        </p:nvSpPr>
        <p:spPr/>
        <p:txBody>
          <a:bodyPr/>
          <a:lstStyle/>
          <a:p>
            <a:r>
              <a:rPr lang="en-CA" dirty="0"/>
              <a:t>Rationale</a:t>
            </a:r>
            <a:endParaRPr lang="es-CO" dirty="0"/>
          </a:p>
        </p:txBody>
      </p:sp>
      <p:sp>
        <p:nvSpPr>
          <p:cNvPr id="3" name="Text Placeholder 2">
            <a:extLst>
              <a:ext uri="{FF2B5EF4-FFF2-40B4-BE49-F238E27FC236}">
                <a16:creationId xmlns:a16="http://schemas.microsoft.com/office/drawing/2014/main" id="{A828CB2F-7CE1-9746-64AE-AAE8BF2A07FC}"/>
              </a:ext>
            </a:extLst>
          </p:cNvPr>
          <p:cNvSpPr>
            <a:spLocks noGrp="1"/>
          </p:cNvSpPr>
          <p:nvPr>
            <p:ph type="body" idx="1"/>
          </p:nvPr>
        </p:nvSpPr>
        <p:spPr/>
        <p:txBody>
          <a:bodyPr/>
          <a:lstStyle/>
          <a:p>
            <a:endParaRPr lang="es-CO"/>
          </a:p>
        </p:txBody>
      </p:sp>
    </p:spTree>
    <p:extLst>
      <p:ext uri="{BB962C8B-B14F-4D97-AF65-F5344CB8AC3E}">
        <p14:creationId xmlns:p14="http://schemas.microsoft.com/office/powerpoint/2010/main" val="455215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4055F8-1C42-2F89-1A98-A27482A5F18B}"/>
              </a:ext>
            </a:extLst>
          </p:cNvPr>
          <p:cNvGrpSpPr/>
          <p:nvPr/>
        </p:nvGrpSpPr>
        <p:grpSpPr>
          <a:xfrm>
            <a:off x="490299" y="1428522"/>
            <a:ext cx="5187731" cy="5246419"/>
            <a:chOff x="6567544" y="691530"/>
            <a:chExt cx="5187731" cy="5246419"/>
          </a:xfrm>
        </p:grpSpPr>
        <p:sp>
          <p:nvSpPr>
            <p:cNvPr id="13" name="Freeform: Shape 12">
              <a:extLst>
                <a:ext uri="{FF2B5EF4-FFF2-40B4-BE49-F238E27FC236}">
                  <a16:creationId xmlns:a16="http://schemas.microsoft.com/office/drawing/2014/main" id="{03BE2333-0524-F859-43EF-5F0E1C8E59F9}"/>
                </a:ext>
              </a:extLst>
            </p:cNvPr>
            <p:cNvSpPr/>
            <p:nvPr/>
          </p:nvSpPr>
          <p:spPr>
            <a:xfrm>
              <a:off x="6567544" y="691530"/>
              <a:ext cx="2500111" cy="5246419"/>
            </a:xfrm>
            <a:custGeom>
              <a:avLst/>
              <a:gdLst>
                <a:gd name="connsiteX0" fmla="*/ 0 w 2500111"/>
                <a:gd name="connsiteY0" fmla="*/ 250011 h 5246419"/>
                <a:gd name="connsiteX1" fmla="*/ 250011 w 2500111"/>
                <a:gd name="connsiteY1" fmla="*/ 0 h 5246419"/>
                <a:gd name="connsiteX2" fmla="*/ 2250100 w 2500111"/>
                <a:gd name="connsiteY2" fmla="*/ 0 h 5246419"/>
                <a:gd name="connsiteX3" fmla="*/ 2500111 w 2500111"/>
                <a:gd name="connsiteY3" fmla="*/ 250011 h 5246419"/>
                <a:gd name="connsiteX4" fmla="*/ 2500111 w 2500111"/>
                <a:gd name="connsiteY4" fmla="*/ 4996408 h 5246419"/>
                <a:gd name="connsiteX5" fmla="*/ 2250100 w 2500111"/>
                <a:gd name="connsiteY5" fmla="*/ 5246419 h 5246419"/>
                <a:gd name="connsiteX6" fmla="*/ 250011 w 2500111"/>
                <a:gd name="connsiteY6" fmla="*/ 5246419 h 5246419"/>
                <a:gd name="connsiteX7" fmla="*/ 0 w 2500111"/>
                <a:gd name="connsiteY7" fmla="*/ 4996408 h 5246419"/>
                <a:gd name="connsiteX8" fmla="*/ 0 w 2500111"/>
                <a:gd name="connsiteY8" fmla="*/ 250011 h 524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11" h="5246419">
                  <a:moveTo>
                    <a:pt x="0" y="250011"/>
                  </a:moveTo>
                  <a:cubicBezTo>
                    <a:pt x="0" y="111934"/>
                    <a:pt x="111934" y="0"/>
                    <a:pt x="250011" y="0"/>
                  </a:cubicBezTo>
                  <a:lnTo>
                    <a:pt x="2250100" y="0"/>
                  </a:lnTo>
                  <a:cubicBezTo>
                    <a:pt x="2388177" y="0"/>
                    <a:pt x="2500111" y="111934"/>
                    <a:pt x="2500111" y="250011"/>
                  </a:cubicBezTo>
                  <a:lnTo>
                    <a:pt x="2500111" y="4996408"/>
                  </a:lnTo>
                  <a:cubicBezTo>
                    <a:pt x="2500111" y="5134485"/>
                    <a:pt x="2388177" y="5246419"/>
                    <a:pt x="2250100" y="5246419"/>
                  </a:cubicBezTo>
                  <a:lnTo>
                    <a:pt x="250011" y="5246419"/>
                  </a:lnTo>
                  <a:cubicBezTo>
                    <a:pt x="111934" y="5246419"/>
                    <a:pt x="0" y="5134485"/>
                    <a:pt x="0" y="4996408"/>
                  </a:cubicBezTo>
                  <a:lnTo>
                    <a:pt x="0" y="250011"/>
                  </a:lnTo>
                  <a:close/>
                </a:path>
              </a:pathLst>
            </a:cu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72390" tIns="72390" rIns="72390" bIns="3744884" numCol="1" spcCol="1270" anchor="ctr" anchorCtr="0">
              <a:noAutofit/>
            </a:bodyPr>
            <a:lstStyle/>
            <a:p>
              <a:pPr marL="0" lvl="0" indent="0" algn="ctr" defTabSz="844550">
                <a:lnSpc>
                  <a:spcPct val="90000"/>
                </a:lnSpc>
                <a:spcBef>
                  <a:spcPct val="0"/>
                </a:spcBef>
                <a:spcAft>
                  <a:spcPct val="35000"/>
                </a:spcAft>
                <a:buNone/>
              </a:pPr>
              <a:r>
                <a:rPr lang="es-CO" sz="1900" kern="1200" dirty="0" err="1"/>
                <a:t>Litterature</a:t>
              </a:r>
              <a:r>
                <a:rPr lang="es-CO" sz="1900" kern="1200" dirty="0"/>
                <a:t> </a:t>
              </a:r>
              <a:r>
                <a:rPr lang="es-CO" sz="1900" kern="1200" dirty="0" err="1"/>
                <a:t>review</a:t>
              </a:r>
              <a:endParaRPr lang="es-CO" sz="1900" kern="1200" dirty="0"/>
            </a:p>
          </p:txBody>
        </p:sp>
        <p:sp>
          <p:nvSpPr>
            <p:cNvPr id="14" name="Freeform: Shape 13">
              <a:extLst>
                <a:ext uri="{FF2B5EF4-FFF2-40B4-BE49-F238E27FC236}">
                  <a16:creationId xmlns:a16="http://schemas.microsoft.com/office/drawing/2014/main" id="{202FBE4C-3048-1424-3692-5E5A1C5CDF1B}"/>
                </a:ext>
              </a:extLst>
            </p:cNvPr>
            <p:cNvSpPr/>
            <p:nvPr/>
          </p:nvSpPr>
          <p:spPr>
            <a:xfrm>
              <a:off x="6872813" y="1974843"/>
              <a:ext cx="2000089" cy="1581867"/>
            </a:xfrm>
            <a:custGeom>
              <a:avLst/>
              <a:gdLst>
                <a:gd name="connsiteX0" fmla="*/ 0 w 2000089"/>
                <a:gd name="connsiteY0" fmla="*/ 158187 h 1581867"/>
                <a:gd name="connsiteX1" fmla="*/ 158187 w 2000089"/>
                <a:gd name="connsiteY1" fmla="*/ 0 h 1581867"/>
                <a:gd name="connsiteX2" fmla="*/ 1841902 w 2000089"/>
                <a:gd name="connsiteY2" fmla="*/ 0 h 1581867"/>
                <a:gd name="connsiteX3" fmla="*/ 2000089 w 2000089"/>
                <a:gd name="connsiteY3" fmla="*/ 158187 h 1581867"/>
                <a:gd name="connsiteX4" fmla="*/ 2000089 w 2000089"/>
                <a:gd name="connsiteY4" fmla="*/ 1423680 h 1581867"/>
                <a:gd name="connsiteX5" fmla="*/ 1841902 w 2000089"/>
                <a:gd name="connsiteY5" fmla="*/ 1581867 h 1581867"/>
                <a:gd name="connsiteX6" fmla="*/ 158187 w 2000089"/>
                <a:gd name="connsiteY6" fmla="*/ 1581867 h 1581867"/>
                <a:gd name="connsiteX7" fmla="*/ 0 w 2000089"/>
                <a:gd name="connsiteY7" fmla="*/ 1423680 h 1581867"/>
                <a:gd name="connsiteX8" fmla="*/ 0 w 2000089"/>
                <a:gd name="connsiteY8" fmla="*/ 158187 h 158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089" h="1581867">
                  <a:moveTo>
                    <a:pt x="0" y="158187"/>
                  </a:moveTo>
                  <a:cubicBezTo>
                    <a:pt x="0" y="70823"/>
                    <a:pt x="70823" y="0"/>
                    <a:pt x="158187" y="0"/>
                  </a:cubicBezTo>
                  <a:lnTo>
                    <a:pt x="1841902" y="0"/>
                  </a:lnTo>
                  <a:cubicBezTo>
                    <a:pt x="1929266" y="0"/>
                    <a:pt x="2000089" y="70823"/>
                    <a:pt x="2000089" y="158187"/>
                  </a:cubicBezTo>
                  <a:lnTo>
                    <a:pt x="2000089" y="1423680"/>
                  </a:lnTo>
                  <a:cubicBezTo>
                    <a:pt x="2000089" y="1511044"/>
                    <a:pt x="1929266" y="1581867"/>
                    <a:pt x="1841902" y="1581867"/>
                  </a:cubicBezTo>
                  <a:lnTo>
                    <a:pt x="158187" y="1581867"/>
                  </a:lnTo>
                  <a:cubicBezTo>
                    <a:pt x="70823" y="1581867"/>
                    <a:pt x="0" y="1511044"/>
                    <a:pt x="0" y="1423680"/>
                  </a:cubicBezTo>
                  <a:lnTo>
                    <a:pt x="0" y="15818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1891" tIns="73001" rIns="81891" bIns="73001" numCol="1" spcCol="1270" anchor="ctr" anchorCtr="0">
              <a:noAutofit/>
            </a:bodyPr>
            <a:lstStyle/>
            <a:p>
              <a:pPr marL="0" lvl="0" indent="0" algn="ctr" defTabSz="622300">
                <a:lnSpc>
                  <a:spcPct val="90000"/>
                </a:lnSpc>
                <a:spcBef>
                  <a:spcPct val="0"/>
                </a:spcBef>
                <a:spcAft>
                  <a:spcPct val="35000"/>
                </a:spcAft>
                <a:buNone/>
              </a:pPr>
              <a:r>
                <a:rPr lang="es-CO" sz="1400" kern="1200" dirty="0" err="1"/>
                <a:t>All</a:t>
              </a:r>
              <a:r>
                <a:rPr lang="es-CO" sz="1400" kern="1200" dirty="0"/>
                <a:t> </a:t>
              </a:r>
              <a:r>
                <a:rPr lang="es-CO" sz="1400" kern="1200" dirty="0" err="1"/>
                <a:t>studies</a:t>
              </a:r>
              <a:r>
                <a:rPr lang="es-CO" sz="1400" kern="1200" dirty="0"/>
                <a:t> </a:t>
              </a:r>
              <a:r>
                <a:rPr lang="es-CO" sz="1400" kern="1200" dirty="0" err="1"/>
                <a:t>on</a:t>
              </a:r>
              <a:r>
                <a:rPr lang="es-CO" sz="1400" kern="1200" dirty="0"/>
                <a:t> PrEP in USA </a:t>
              </a:r>
              <a:r>
                <a:rPr lang="es-CO" sz="1400" kern="1200" dirty="0" err="1"/>
                <a:t>until</a:t>
              </a:r>
              <a:r>
                <a:rPr lang="es-CO" sz="1400" kern="1200" dirty="0"/>
                <a:t> 2020 </a:t>
              </a:r>
              <a:r>
                <a:rPr lang="es-CO" sz="1400" kern="1200" dirty="0" err="1"/>
                <a:t>categorized</a:t>
              </a:r>
              <a:r>
                <a:rPr lang="es-CO" sz="1400" kern="1200" dirty="0"/>
                <a:t> </a:t>
              </a:r>
              <a:r>
                <a:rPr lang="es-CO" sz="1400" kern="1200" dirty="0" err="1"/>
                <a:t>by</a:t>
              </a:r>
              <a:r>
                <a:rPr lang="es-CO" sz="1400" kern="1200" dirty="0"/>
                <a:t> </a:t>
              </a:r>
              <a:r>
                <a:rPr lang="es-CO" sz="1400" kern="1200" dirty="0" err="1"/>
                <a:t>knowledge</a:t>
              </a:r>
              <a:r>
                <a:rPr lang="es-CO" sz="1400" kern="1200" dirty="0"/>
                <a:t>, </a:t>
              </a:r>
              <a:r>
                <a:rPr lang="es-CO" sz="1400" kern="1200" dirty="0" err="1"/>
                <a:t>motivation</a:t>
              </a:r>
              <a:r>
                <a:rPr lang="es-CO" sz="1400" kern="1200" dirty="0"/>
                <a:t>, </a:t>
              </a:r>
              <a:r>
                <a:rPr lang="es-CO" sz="1400" kern="1200" dirty="0" err="1"/>
                <a:t>skills</a:t>
              </a:r>
              <a:r>
                <a:rPr lang="es-CO" sz="1400" kern="1200" dirty="0"/>
                <a:t> and </a:t>
              </a:r>
              <a:r>
                <a:rPr lang="es-CO" sz="1400" kern="1200" dirty="0" err="1"/>
                <a:t>opportunities</a:t>
              </a:r>
              <a:r>
                <a:rPr lang="es-CO" sz="1400" kern="1200" dirty="0"/>
                <a:t> </a:t>
              </a:r>
            </a:p>
          </p:txBody>
        </p:sp>
        <p:sp>
          <p:nvSpPr>
            <p:cNvPr id="15" name="Freeform: Shape 14">
              <a:extLst>
                <a:ext uri="{FF2B5EF4-FFF2-40B4-BE49-F238E27FC236}">
                  <a16:creationId xmlns:a16="http://schemas.microsoft.com/office/drawing/2014/main" id="{8C0FFE4E-FECB-FF47-C373-B7EB51631B9B}"/>
                </a:ext>
              </a:extLst>
            </p:cNvPr>
            <p:cNvSpPr/>
            <p:nvPr/>
          </p:nvSpPr>
          <p:spPr>
            <a:xfrm>
              <a:off x="6872813" y="3796802"/>
              <a:ext cx="2000089" cy="1581867"/>
            </a:xfrm>
            <a:custGeom>
              <a:avLst/>
              <a:gdLst>
                <a:gd name="connsiteX0" fmla="*/ 0 w 2000089"/>
                <a:gd name="connsiteY0" fmla="*/ 158187 h 1581867"/>
                <a:gd name="connsiteX1" fmla="*/ 158187 w 2000089"/>
                <a:gd name="connsiteY1" fmla="*/ 0 h 1581867"/>
                <a:gd name="connsiteX2" fmla="*/ 1841902 w 2000089"/>
                <a:gd name="connsiteY2" fmla="*/ 0 h 1581867"/>
                <a:gd name="connsiteX3" fmla="*/ 2000089 w 2000089"/>
                <a:gd name="connsiteY3" fmla="*/ 158187 h 1581867"/>
                <a:gd name="connsiteX4" fmla="*/ 2000089 w 2000089"/>
                <a:gd name="connsiteY4" fmla="*/ 1423680 h 1581867"/>
                <a:gd name="connsiteX5" fmla="*/ 1841902 w 2000089"/>
                <a:gd name="connsiteY5" fmla="*/ 1581867 h 1581867"/>
                <a:gd name="connsiteX6" fmla="*/ 158187 w 2000089"/>
                <a:gd name="connsiteY6" fmla="*/ 1581867 h 1581867"/>
                <a:gd name="connsiteX7" fmla="*/ 0 w 2000089"/>
                <a:gd name="connsiteY7" fmla="*/ 1423680 h 1581867"/>
                <a:gd name="connsiteX8" fmla="*/ 0 w 2000089"/>
                <a:gd name="connsiteY8" fmla="*/ 158187 h 158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089" h="1581867">
                  <a:moveTo>
                    <a:pt x="0" y="158187"/>
                  </a:moveTo>
                  <a:cubicBezTo>
                    <a:pt x="0" y="70823"/>
                    <a:pt x="70823" y="0"/>
                    <a:pt x="158187" y="0"/>
                  </a:cubicBezTo>
                  <a:lnTo>
                    <a:pt x="1841902" y="0"/>
                  </a:lnTo>
                  <a:cubicBezTo>
                    <a:pt x="1929266" y="0"/>
                    <a:pt x="2000089" y="70823"/>
                    <a:pt x="2000089" y="158187"/>
                  </a:cubicBezTo>
                  <a:lnTo>
                    <a:pt x="2000089" y="1423680"/>
                  </a:lnTo>
                  <a:cubicBezTo>
                    <a:pt x="2000089" y="1511044"/>
                    <a:pt x="1929266" y="1581867"/>
                    <a:pt x="1841902" y="1581867"/>
                  </a:cubicBezTo>
                  <a:lnTo>
                    <a:pt x="158187" y="1581867"/>
                  </a:lnTo>
                  <a:cubicBezTo>
                    <a:pt x="70823" y="1581867"/>
                    <a:pt x="0" y="1511044"/>
                    <a:pt x="0" y="1423680"/>
                  </a:cubicBezTo>
                  <a:lnTo>
                    <a:pt x="0" y="15818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1891" tIns="73001" rIns="81891" bIns="73001" numCol="1" spcCol="1270" anchor="ctr" anchorCtr="0">
              <a:noAutofit/>
            </a:bodyPr>
            <a:lstStyle/>
            <a:p>
              <a:pPr marL="0" lvl="0" indent="0" algn="ctr" defTabSz="622300">
                <a:lnSpc>
                  <a:spcPct val="90000"/>
                </a:lnSpc>
                <a:spcBef>
                  <a:spcPct val="0"/>
                </a:spcBef>
                <a:spcAft>
                  <a:spcPct val="35000"/>
                </a:spcAft>
                <a:buNone/>
              </a:pPr>
              <a:r>
                <a:rPr lang="es-CO" sz="1400" kern="1200" dirty="0" err="1"/>
                <a:t>Expand</a:t>
              </a:r>
              <a:r>
                <a:rPr lang="es-CO" sz="1400" kern="1200" dirty="0"/>
                <a:t> </a:t>
              </a:r>
              <a:r>
                <a:rPr lang="es-CO" sz="1400" kern="1200" dirty="0" err="1"/>
                <a:t>that</a:t>
              </a:r>
              <a:r>
                <a:rPr lang="es-CO" sz="1400" kern="1200" dirty="0"/>
                <a:t> </a:t>
              </a:r>
              <a:r>
                <a:rPr lang="es-CO" sz="1400" kern="1200" dirty="0" err="1"/>
                <a:t>review</a:t>
              </a:r>
              <a:r>
                <a:rPr lang="es-CO" sz="1400" kern="1200" dirty="0"/>
                <a:t> </a:t>
              </a:r>
              <a:r>
                <a:rPr lang="es-CO" sz="1400" kern="1200" dirty="0" err="1"/>
                <a:t>to</a:t>
              </a:r>
              <a:r>
                <a:rPr lang="es-CO" sz="1400" kern="1200" dirty="0"/>
                <a:t> </a:t>
              </a:r>
              <a:r>
                <a:rPr lang="es-CO" sz="1400" kern="1200" dirty="0" err="1"/>
                <a:t>include</a:t>
              </a:r>
              <a:r>
                <a:rPr lang="es-CO" sz="1400" kern="1200" dirty="0"/>
                <a:t> Canadian </a:t>
              </a:r>
              <a:r>
                <a:rPr lang="es-CO" sz="1400" kern="1200" dirty="0" err="1"/>
                <a:t>studies</a:t>
              </a:r>
              <a:endParaRPr lang="es-CO" sz="1400" kern="1200" dirty="0"/>
            </a:p>
          </p:txBody>
        </p:sp>
        <p:sp>
          <p:nvSpPr>
            <p:cNvPr id="16" name="Freeform: Shape 15">
              <a:extLst>
                <a:ext uri="{FF2B5EF4-FFF2-40B4-BE49-F238E27FC236}">
                  <a16:creationId xmlns:a16="http://schemas.microsoft.com/office/drawing/2014/main" id="{E38E1989-9723-634C-BF1D-6C862156F792}"/>
                </a:ext>
              </a:extLst>
            </p:cNvPr>
            <p:cNvSpPr/>
            <p:nvPr/>
          </p:nvSpPr>
          <p:spPr>
            <a:xfrm>
              <a:off x="9255164" y="691530"/>
              <a:ext cx="2500111" cy="5246419"/>
            </a:xfrm>
            <a:custGeom>
              <a:avLst/>
              <a:gdLst>
                <a:gd name="connsiteX0" fmla="*/ 0 w 2500111"/>
                <a:gd name="connsiteY0" fmla="*/ 250011 h 5246419"/>
                <a:gd name="connsiteX1" fmla="*/ 250011 w 2500111"/>
                <a:gd name="connsiteY1" fmla="*/ 0 h 5246419"/>
                <a:gd name="connsiteX2" fmla="*/ 2250100 w 2500111"/>
                <a:gd name="connsiteY2" fmla="*/ 0 h 5246419"/>
                <a:gd name="connsiteX3" fmla="*/ 2500111 w 2500111"/>
                <a:gd name="connsiteY3" fmla="*/ 250011 h 5246419"/>
                <a:gd name="connsiteX4" fmla="*/ 2500111 w 2500111"/>
                <a:gd name="connsiteY4" fmla="*/ 4996408 h 5246419"/>
                <a:gd name="connsiteX5" fmla="*/ 2250100 w 2500111"/>
                <a:gd name="connsiteY5" fmla="*/ 5246419 h 5246419"/>
                <a:gd name="connsiteX6" fmla="*/ 250011 w 2500111"/>
                <a:gd name="connsiteY6" fmla="*/ 5246419 h 5246419"/>
                <a:gd name="connsiteX7" fmla="*/ 0 w 2500111"/>
                <a:gd name="connsiteY7" fmla="*/ 4996408 h 5246419"/>
                <a:gd name="connsiteX8" fmla="*/ 0 w 2500111"/>
                <a:gd name="connsiteY8" fmla="*/ 250011 h 524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11" h="5246419">
                  <a:moveTo>
                    <a:pt x="0" y="250011"/>
                  </a:moveTo>
                  <a:cubicBezTo>
                    <a:pt x="0" y="111934"/>
                    <a:pt x="111934" y="0"/>
                    <a:pt x="250011" y="0"/>
                  </a:cubicBezTo>
                  <a:lnTo>
                    <a:pt x="2250100" y="0"/>
                  </a:lnTo>
                  <a:cubicBezTo>
                    <a:pt x="2388177" y="0"/>
                    <a:pt x="2500111" y="111934"/>
                    <a:pt x="2500111" y="250011"/>
                  </a:cubicBezTo>
                  <a:lnTo>
                    <a:pt x="2500111" y="4996408"/>
                  </a:lnTo>
                  <a:cubicBezTo>
                    <a:pt x="2500111" y="5134485"/>
                    <a:pt x="2388177" y="5246419"/>
                    <a:pt x="2250100" y="5246419"/>
                  </a:cubicBezTo>
                  <a:lnTo>
                    <a:pt x="250011" y="5246419"/>
                  </a:lnTo>
                  <a:cubicBezTo>
                    <a:pt x="111934" y="5246419"/>
                    <a:pt x="0" y="5134485"/>
                    <a:pt x="0" y="4996408"/>
                  </a:cubicBezTo>
                  <a:lnTo>
                    <a:pt x="0" y="250011"/>
                  </a:lnTo>
                  <a:close/>
                </a:path>
              </a:pathLst>
            </a:cu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72390" tIns="72390" rIns="72390" bIns="3744884" numCol="1" spcCol="1270" anchor="ctr" anchorCtr="0">
              <a:noAutofit/>
            </a:bodyPr>
            <a:lstStyle/>
            <a:p>
              <a:pPr marL="0" lvl="0" indent="0" algn="ctr" defTabSz="844550">
                <a:lnSpc>
                  <a:spcPct val="90000"/>
                </a:lnSpc>
                <a:spcBef>
                  <a:spcPct val="0"/>
                </a:spcBef>
                <a:spcAft>
                  <a:spcPct val="35000"/>
                </a:spcAft>
                <a:buNone/>
              </a:pPr>
              <a:r>
                <a:rPr lang="es-CO" sz="1900" kern="1200" dirty="0" err="1"/>
                <a:t>Current</a:t>
              </a:r>
              <a:r>
                <a:rPr lang="es-CO" sz="1900" kern="1200" dirty="0"/>
                <a:t> </a:t>
              </a:r>
              <a:r>
                <a:rPr lang="es-CO" sz="1900" kern="1200" dirty="0" err="1"/>
                <a:t>study</a:t>
              </a:r>
              <a:endParaRPr lang="es-CO" sz="1900" kern="1200" dirty="0"/>
            </a:p>
          </p:txBody>
        </p:sp>
        <p:sp>
          <p:nvSpPr>
            <p:cNvPr id="17" name="Freeform: Shape 16">
              <a:extLst>
                <a:ext uri="{FF2B5EF4-FFF2-40B4-BE49-F238E27FC236}">
                  <a16:creationId xmlns:a16="http://schemas.microsoft.com/office/drawing/2014/main" id="{F91AEC09-BF89-3DA4-180E-514AE2685007}"/>
                </a:ext>
              </a:extLst>
            </p:cNvPr>
            <p:cNvSpPr/>
            <p:nvPr/>
          </p:nvSpPr>
          <p:spPr>
            <a:xfrm>
              <a:off x="9505175" y="1855964"/>
              <a:ext cx="2000089" cy="1581867"/>
            </a:xfrm>
            <a:custGeom>
              <a:avLst/>
              <a:gdLst>
                <a:gd name="connsiteX0" fmla="*/ 0 w 2000089"/>
                <a:gd name="connsiteY0" fmla="*/ 158187 h 1581867"/>
                <a:gd name="connsiteX1" fmla="*/ 158187 w 2000089"/>
                <a:gd name="connsiteY1" fmla="*/ 0 h 1581867"/>
                <a:gd name="connsiteX2" fmla="*/ 1841902 w 2000089"/>
                <a:gd name="connsiteY2" fmla="*/ 0 h 1581867"/>
                <a:gd name="connsiteX3" fmla="*/ 2000089 w 2000089"/>
                <a:gd name="connsiteY3" fmla="*/ 158187 h 1581867"/>
                <a:gd name="connsiteX4" fmla="*/ 2000089 w 2000089"/>
                <a:gd name="connsiteY4" fmla="*/ 1423680 h 1581867"/>
                <a:gd name="connsiteX5" fmla="*/ 1841902 w 2000089"/>
                <a:gd name="connsiteY5" fmla="*/ 1581867 h 1581867"/>
                <a:gd name="connsiteX6" fmla="*/ 158187 w 2000089"/>
                <a:gd name="connsiteY6" fmla="*/ 1581867 h 1581867"/>
                <a:gd name="connsiteX7" fmla="*/ 0 w 2000089"/>
                <a:gd name="connsiteY7" fmla="*/ 1423680 h 1581867"/>
                <a:gd name="connsiteX8" fmla="*/ 0 w 2000089"/>
                <a:gd name="connsiteY8" fmla="*/ 158187 h 158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089" h="1581867">
                  <a:moveTo>
                    <a:pt x="0" y="158187"/>
                  </a:moveTo>
                  <a:cubicBezTo>
                    <a:pt x="0" y="70823"/>
                    <a:pt x="70823" y="0"/>
                    <a:pt x="158187" y="0"/>
                  </a:cubicBezTo>
                  <a:lnTo>
                    <a:pt x="1841902" y="0"/>
                  </a:lnTo>
                  <a:cubicBezTo>
                    <a:pt x="1929266" y="0"/>
                    <a:pt x="2000089" y="70823"/>
                    <a:pt x="2000089" y="158187"/>
                  </a:cubicBezTo>
                  <a:lnTo>
                    <a:pt x="2000089" y="1423680"/>
                  </a:lnTo>
                  <a:cubicBezTo>
                    <a:pt x="2000089" y="1511044"/>
                    <a:pt x="1929266" y="1581867"/>
                    <a:pt x="1841902" y="1581867"/>
                  </a:cubicBezTo>
                  <a:lnTo>
                    <a:pt x="158187" y="1581867"/>
                  </a:lnTo>
                  <a:cubicBezTo>
                    <a:pt x="70823" y="1581867"/>
                    <a:pt x="0" y="1511044"/>
                    <a:pt x="0" y="1423680"/>
                  </a:cubicBezTo>
                  <a:lnTo>
                    <a:pt x="0" y="15818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1891" tIns="73001" rIns="81891" bIns="73001" numCol="1" spcCol="1270" anchor="ctr" anchorCtr="0">
              <a:noAutofit/>
            </a:bodyPr>
            <a:lstStyle/>
            <a:p>
              <a:pPr marL="0" lvl="0" indent="0" algn="ctr" defTabSz="622300">
                <a:lnSpc>
                  <a:spcPct val="90000"/>
                </a:lnSpc>
                <a:spcBef>
                  <a:spcPct val="0"/>
                </a:spcBef>
                <a:spcAft>
                  <a:spcPct val="35000"/>
                </a:spcAft>
                <a:buNone/>
              </a:pPr>
              <a:r>
                <a:rPr lang="es-CO" sz="1400" dirty="0"/>
                <a:t>29</a:t>
              </a:r>
              <a:r>
                <a:rPr lang="es-CO" sz="1400" kern="1200" dirty="0"/>
                <a:t> interviews </a:t>
              </a:r>
              <a:r>
                <a:rPr lang="es-CO" sz="1400" kern="1200" dirty="0" err="1"/>
                <a:t>with</a:t>
              </a:r>
              <a:r>
                <a:rPr lang="es-CO" sz="1400" kern="1200" dirty="0"/>
                <a:t> </a:t>
              </a:r>
              <a:r>
                <a:rPr lang="es-CO" sz="1400" kern="1200" dirty="0" err="1"/>
                <a:t>some</a:t>
              </a:r>
              <a:r>
                <a:rPr lang="es-CO" sz="1400" kern="1200" dirty="0"/>
                <a:t> </a:t>
              </a:r>
              <a:r>
                <a:rPr lang="es-CO" sz="1400" kern="1200" dirty="0" err="1"/>
                <a:t>information</a:t>
              </a:r>
              <a:r>
                <a:rPr lang="es-CO" sz="1400" kern="1200" dirty="0"/>
                <a:t> </a:t>
              </a:r>
              <a:r>
                <a:rPr lang="es-CO" sz="1400" kern="1200" dirty="0" err="1"/>
                <a:t>on</a:t>
              </a:r>
              <a:r>
                <a:rPr lang="es-CO" sz="1400" kern="1200" dirty="0"/>
                <a:t> </a:t>
              </a:r>
              <a:r>
                <a:rPr lang="es-CO" sz="1400" kern="1200" dirty="0" err="1"/>
                <a:t>educational</a:t>
              </a:r>
              <a:r>
                <a:rPr lang="es-CO" sz="1400" kern="1200" dirty="0"/>
                <a:t> </a:t>
              </a:r>
              <a:r>
                <a:rPr lang="es-CO" sz="1400" kern="1200" dirty="0" err="1"/>
                <a:t>needs</a:t>
              </a:r>
              <a:r>
                <a:rPr lang="es-CO" sz="1400" kern="1200" dirty="0"/>
                <a:t> and </a:t>
              </a:r>
              <a:r>
                <a:rPr lang="es-CO" sz="1400" kern="1200" dirty="0" err="1"/>
                <a:t>reccomendations</a:t>
              </a:r>
              <a:endParaRPr lang="es-CO" sz="1400" kern="1200" dirty="0"/>
            </a:p>
          </p:txBody>
        </p:sp>
        <p:sp>
          <p:nvSpPr>
            <p:cNvPr id="18" name="Freeform: Shape 17">
              <a:extLst>
                <a:ext uri="{FF2B5EF4-FFF2-40B4-BE49-F238E27FC236}">
                  <a16:creationId xmlns:a16="http://schemas.microsoft.com/office/drawing/2014/main" id="{F8725791-AAB8-14F0-F6CC-71B0C8A14A87}"/>
                </a:ext>
              </a:extLst>
            </p:cNvPr>
            <p:cNvSpPr/>
            <p:nvPr/>
          </p:nvSpPr>
          <p:spPr>
            <a:xfrm>
              <a:off x="9505175" y="3795327"/>
              <a:ext cx="2000089" cy="1581867"/>
            </a:xfrm>
            <a:custGeom>
              <a:avLst/>
              <a:gdLst>
                <a:gd name="connsiteX0" fmla="*/ 0 w 2000089"/>
                <a:gd name="connsiteY0" fmla="*/ 158187 h 1581867"/>
                <a:gd name="connsiteX1" fmla="*/ 158187 w 2000089"/>
                <a:gd name="connsiteY1" fmla="*/ 0 h 1581867"/>
                <a:gd name="connsiteX2" fmla="*/ 1841902 w 2000089"/>
                <a:gd name="connsiteY2" fmla="*/ 0 h 1581867"/>
                <a:gd name="connsiteX3" fmla="*/ 2000089 w 2000089"/>
                <a:gd name="connsiteY3" fmla="*/ 158187 h 1581867"/>
                <a:gd name="connsiteX4" fmla="*/ 2000089 w 2000089"/>
                <a:gd name="connsiteY4" fmla="*/ 1423680 h 1581867"/>
                <a:gd name="connsiteX5" fmla="*/ 1841902 w 2000089"/>
                <a:gd name="connsiteY5" fmla="*/ 1581867 h 1581867"/>
                <a:gd name="connsiteX6" fmla="*/ 158187 w 2000089"/>
                <a:gd name="connsiteY6" fmla="*/ 1581867 h 1581867"/>
                <a:gd name="connsiteX7" fmla="*/ 0 w 2000089"/>
                <a:gd name="connsiteY7" fmla="*/ 1423680 h 1581867"/>
                <a:gd name="connsiteX8" fmla="*/ 0 w 2000089"/>
                <a:gd name="connsiteY8" fmla="*/ 158187 h 158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089" h="1581867">
                  <a:moveTo>
                    <a:pt x="0" y="158187"/>
                  </a:moveTo>
                  <a:cubicBezTo>
                    <a:pt x="0" y="70823"/>
                    <a:pt x="70823" y="0"/>
                    <a:pt x="158187" y="0"/>
                  </a:cubicBezTo>
                  <a:lnTo>
                    <a:pt x="1841902" y="0"/>
                  </a:lnTo>
                  <a:cubicBezTo>
                    <a:pt x="1929266" y="0"/>
                    <a:pt x="2000089" y="70823"/>
                    <a:pt x="2000089" y="158187"/>
                  </a:cubicBezTo>
                  <a:lnTo>
                    <a:pt x="2000089" y="1423680"/>
                  </a:lnTo>
                  <a:cubicBezTo>
                    <a:pt x="2000089" y="1511044"/>
                    <a:pt x="1929266" y="1581867"/>
                    <a:pt x="1841902" y="1581867"/>
                  </a:cubicBezTo>
                  <a:lnTo>
                    <a:pt x="158187" y="1581867"/>
                  </a:lnTo>
                  <a:cubicBezTo>
                    <a:pt x="70823" y="1581867"/>
                    <a:pt x="0" y="1511044"/>
                    <a:pt x="0" y="1423680"/>
                  </a:cubicBezTo>
                  <a:lnTo>
                    <a:pt x="0" y="15818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1891" tIns="73001" rIns="81891" bIns="73001" numCol="1" spcCol="1270" anchor="ctr" anchorCtr="0">
              <a:noAutofit/>
            </a:bodyPr>
            <a:lstStyle/>
            <a:p>
              <a:pPr marL="0" lvl="0" indent="0" algn="ctr" defTabSz="622300">
                <a:lnSpc>
                  <a:spcPct val="90000"/>
                </a:lnSpc>
                <a:spcBef>
                  <a:spcPct val="0"/>
                </a:spcBef>
                <a:spcAft>
                  <a:spcPct val="35000"/>
                </a:spcAft>
                <a:buNone/>
              </a:pPr>
              <a:r>
                <a:rPr lang="es-CO" sz="1400" dirty="0"/>
                <a:t>5</a:t>
              </a:r>
              <a:r>
                <a:rPr lang="es-CO" sz="1400" kern="1200" dirty="0"/>
                <a:t>0 </a:t>
              </a:r>
              <a:r>
                <a:rPr lang="es-CO" sz="1400" kern="1200" dirty="0" err="1"/>
                <a:t>surveys</a:t>
              </a:r>
              <a:r>
                <a:rPr lang="es-CO" sz="1400" kern="1200" dirty="0"/>
                <a:t> </a:t>
              </a:r>
              <a:r>
                <a:rPr lang="es-CO" sz="1400" kern="1200" dirty="0" err="1"/>
                <a:t>with</a:t>
              </a:r>
              <a:r>
                <a:rPr lang="es-CO" sz="1400" kern="1200" dirty="0"/>
                <a:t> </a:t>
              </a:r>
              <a:r>
                <a:rPr lang="es-CO" sz="1400" kern="1200" dirty="0" err="1"/>
                <a:t>information</a:t>
              </a:r>
              <a:r>
                <a:rPr lang="es-CO" sz="1400" kern="1200" dirty="0"/>
                <a:t> </a:t>
              </a:r>
              <a:r>
                <a:rPr lang="es-CO" sz="1400" kern="1200" dirty="0" err="1"/>
                <a:t>on</a:t>
              </a:r>
              <a:r>
                <a:rPr lang="es-CO" sz="1400" kern="1200" dirty="0"/>
                <a:t> </a:t>
              </a:r>
              <a:r>
                <a:rPr lang="es-CO" sz="1400" kern="1200" dirty="0" err="1"/>
                <a:t>preferences</a:t>
              </a:r>
              <a:r>
                <a:rPr lang="es-CO" sz="1400" kern="1200" dirty="0"/>
                <a:t> </a:t>
              </a:r>
              <a:r>
                <a:rPr lang="es-CO" sz="1400" kern="1200" dirty="0" err="1"/>
                <a:t>skills</a:t>
              </a:r>
              <a:r>
                <a:rPr lang="es-CO" sz="1400" kern="1200" dirty="0"/>
                <a:t> and </a:t>
              </a:r>
              <a:r>
                <a:rPr lang="es-CO" sz="1400" kern="1200" dirty="0" err="1"/>
                <a:t>motivations</a:t>
              </a:r>
              <a:endParaRPr lang="es-CO" sz="1400" kern="1200" dirty="0"/>
            </a:p>
          </p:txBody>
        </p:sp>
      </p:grpSp>
      <p:sp>
        <p:nvSpPr>
          <p:cNvPr id="19" name="Freeform: Shape 18">
            <a:extLst>
              <a:ext uri="{FF2B5EF4-FFF2-40B4-BE49-F238E27FC236}">
                <a16:creationId xmlns:a16="http://schemas.microsoft.com/office/drawing/2014/main" id="{3E548E55-2249-B090-DC37-20B3B0C935A4}"/>
              </a:ext>
            </a:extLst>
          </p:cNvPr>
          <p:cNvSpPr/>
          <p:nvPr/>
        </p:nvSpPr>
        <p:spPr>
          <a:xfrm>
            <a:off x="6386764" y="1537143"/>
            <a:ext cx="2500111" cy="5246419"/>
          </a:xfrm>
          <a:custGeom>
            <a:avLst/>
            <a:gdLst>
              <a:gd name="connsiteX0" fmla="*/ 0 w 2500111"/>
              <a:gd name="connsiteY0" fmla="*/ 250011 h 5246419"/>
              <a:gd name="connsiteX1" fmla="*/ 250011 w 2500111"/>
              <a:gd name="connsiteY1" fmla="*/ 0 h 5246419"/>
              <a:gd name="connsiteX2" fmla="*/ 2250100 w 2500111"/>
              <a:gd name="connsiteY2" fmla="*/ 0 h 5246419"/>
              <a:gd name="connsiteX3" fmla="*/ 2500111 w 2500111"/>
              <a:gd name="connsiteY3" fmla="*/ 250011 h 5246419"/>
              <a:gd name="connsiteX4" fmla="*/ 2500111 w 2500111"/>
              <a:gd name="connsiteY4" fmla="*/ 4996408 h 5246419"/>
              <a:gd name="connsiteX5" fmla="*/ 2250100 w 2500111"/>
              <a:gd name="connsiteY5" fmla="*/ 5246419 h 5246419"/>
              <a:gd name="connsiteX6" fmla="*/ 250011 w 2500111"/>
              <a:gd name="connsiteY6" fmla="*/ 5246419 h 5246419"/>
              <a:gd name="connsiteX7" fmla="*/ 0 w 2500111"/>
              <a:gd name="connsiteY7" fmla="*/ 4996408 h 5246419"/>
              <a:gd name="connsiteX8" fmla="*/ 0 w 2500111"/>
              <a:gd name="connsiteY8" fmla="*/ 250011 h 524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11" h="5246419">
                <a:moveTo>
                  <a:pt x="0" y="250011"/>
                </a:moveTo>
                <a:cubicBezTo>
                  <a:pt x="0" y="111934"/>
                  <a:pt x="111934" y="0"/>
                  <a:pt x="250011" y="0"/>
                </a:cubicBezTo>
                <a:lnTo>
                  <a:pt x="2250100" y="0"/>
                </a:lnTo>
                <a:cubicBezTo>
                  <a:pt x="2388177" y="0"/>
                  <a:pt x="2500111" y="111934"/>
                  <a:pt x="2500111" y="250011"/>
                </a:cubicBezTo>
                <a:lnTo>
                  <a:pt x="2500111" y="4996408"/>
                </a:lnTo>
                <a:cubicBezTo>
                  <a:pt x="2500111" y="5134485"/>
                  <a:pt x="2388177" y="5246419"/>
                  <a:pt x="2250100" y="5246419"/>
                </a:cubicBezTo>
                <a:lnTo>
                  <a:pt x="250011" y="5246419"/>
                </a:lnTo>
                <a:cubicBezTo>
                  <a:pt x="111934" y="5246419"/>
                  <a:pt x="0" y="5134485"/>
                  <a:pt x="0" y="4996408"/>
                </a:cubicBezTo>
                <a:lnTo>
                  <a:pt x="0" y="250011"/>
                </a:lnTo>
                <a:close/>
              </a:path>
            </a:pathLst>
          </a:cu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72390" tIns="72390" rIns="72390" bIns="3744884" numCol="1" spcCol="1270" anchor="ctr" anchorCtr="0">
            <a:noAutofit/>
          </a:bodyPr>
          <a:lstStyle/>
          <a:p>
            <a:pPr marL="0" lvl="0" indent="0" algn="ctr" defTabSz="844550">
              <a:lnSpc>
                <a:spcPct val="90000"/>
              </a:lnSpc>
              <a:spcBef>
                <a:spcPct val="0"/>
              </a:spcBef>
              <a:spcAft>
                <a:spcPct val="35000"/>
              </a:spcAft>
              <a:buNone/>
            </a:pPr>
            <a:r>
              <a:rPr lang="es-CO" sz="1900" kern="1200" dirty="0" err="1"/>
              <a:t>First</a:t>
            </a:r>
            <a:r>
              <a:rPr lang="es-CO" sz="1900" kern="1200" dirty="0"/>
              <a:t> </a:t>
            </a:r>
            <a:r>
              <a:rPr lang="es-CO" sz="1900" kern="1200" dirty="0" err="1"/>
              <a:t>outcome</a:t>
            </a:r>
            <a:endParaRPr lang="es-CO" sz="1900" kern="1200" dirty="0"/>
          </a:p>
        </p:txBody>
      </p:sp>
      <p:sp>
        <p:nvSpPr>
          <p:cNvPr id="20" name="Arrow: Right 19">
            <a:extLst>
              <a:ext uri="{FF2B5EF4-FFF2-40B4-BE49-F238E27FC236}">
                <a16:creationId xmlns:a16="http://schemas.microsoft.com/office/drawing/2014/main" id="{0BC49C50-21C4-CAB2-9601-E7603F31A3E6}"/>
              </a:ext>
            </a:extLst>
          </p:cNvPr>
          <p:cNvSpPr/>
          <p:nvPr/>
        </p:nvSpPr>
        <p:spPr>
          <a:xfrm>
            <a:off x="5586875" y="4006522"/>
            <a:ext cx="1140172" cy="574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Freeform: Shape 20">
            <a:extLst>
              <a:ext uri="{FF2B5EF4-FFF2-40B4-BE49-F238E27FC236}">
                <a16:creationId xmlns:a16="http://schemas.microsoft.com/office/drawing/2014/main" id="{80149742-83AC-5D06-FA31-25BFE001F099}"/>
              </a:ext>
            </a:extLst>
          </p:cNvPr>
          <p:cNvSpPr/>
          <p:nvPr/>
        </p:nvSpPr>
        <p:spPr>
          <a:xfrm>
            <a:off x="6727047" y="2592956"/>
            <a:ext cx="2000089" cy="1581867"/>
          </a:xfrm>
          <a:custGeom>
            <a:avLst/>
            <a:gdLst>
              <a:gd name="connsiteX0" fmla="*/ 0 w 2000089"/>
              <a:gd name="connsiteY0" fmla="*/ 158187 h 1581867"/>
              <a:gd name="connsiteX1" fmla="*/ 158187 w 2000089"/>
              <a:gd name="connsiteY1" fmla="*/ 0 h 1581867"/>
              <a:gd name="connsiteX2" fmla="*/ 1841902 w 2000089"/>
              <a:gd name="connsiteY2" fmla="*/ 0 h 1581867"/>
              <a:gd name="connsiteX3" fmla="*/ 2000089 w 2000089"/>
              <a:gd name="connsiteY3" fmla="*/ 158187 h 1581867"/>
              <a:gd name="connsiteX4" fmla="*/ 2000089 w 2000089"/>
              <a:gd name="connsiteY4" fmla="*/ 1423680 h 1581867"/>
              <a:gd name="connsiteX5" fmla="*/ 1841902 w 2000089"/>
              <a:gd name="connsiteY5" fmla="*/ 1581867 h 1581867"/>
              <a:gd name="connsiteX6" fmla="*/ 158187 w 2000089"/>
              <a:gd name="connsiteY6" fmla="*/ 1581867 h 1581867"/>
              <a:gd name="connsiteX7" fmla="*/ 0 w 2000089"/>
              <a:gd name="connsiteY7" fmla="*/ 1423680 h 1581867"/>
              <a:gd name="connsiteX8" fmla="*/ 0 w 2000089"/>
              <a:gd name="connsiteY8" fmla="*/ 158187 h 158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089" h="1581867">
                <a:moveTo>
                  <a:pt x="0" y="158187"/>
                </a:moveTo>
                <a:cubicBezTo>
                  <a:pt x="0" y="70823"/>
                  <a:pt x="70823" y="0"/>
                  <a:pt x="158187" y="0"/>
                </a:cubicBezTo>
                <a:lnTo>
                  <a:pt x="1841902" y="0"/>
                </a:lnTo>
                <a:cubicBezTo>
                  <a:pt x="1929266" y="0"/>
                  <a:pt x="2000089" y="70823"/>
                  <a:pt x="2000089" y="158187"/>
                </a:cubicBezTo>
                <a:lnTo>
                  <a:pt x="2000089" y="1423680"/>
                </a:lnTo>
                <a:cubicBezTo>
                  <a:pt x="2000089" y="1511044"/>
                  <a:pt x="1929266" y="1581867"/>
                  <a:pt x="1841902" y="1581867"/>
                </a:cubicBezTo>
                <a:lnTo>
                  <a:pt x="158187" y="1581867"/>
                </a:lnTo>
                <a:cubicBezTo>
                  <a:pt x="70823" y="1581867"/>
                  <a:pt x="0" y="1511044"/>
                  <a:pt x="0" y="1423680"/>
                </a:cubicBezTo>
                <a:lnTo>
                  <a:pt x="0" y="15818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1891" tIns="73001" rIns="81891" bIns="73001" numCol="1" spcCol="1270" anchor="ctr" anchorCtr="0">
            <a:noAutofit/>
          </a:bodyPr>
          <a:lstStyle/>
          <a:p>
            <a:pPr marL="0" lvl="0" indent="0" algn="ctr" defTabSz="622300">
              <a:lnSpc>
                <a:spcPct val="90000"/>
              </a:lnSpc>
              <a:spcBef>
                <a:spcPct val="0"/>
              </a:spcBef>
              <a:spcAft>
                <a:spcPct val="35000"/>
              </a:spcAft>
              <a:buNone/>
            </a:pPr>
            <a:r>
              <a:rPr lang="es-CO" sz="1400" kern="1200" dirty="0" err="1"/>
              <a:t>Identify</a:t>
            </a:r>
            <a:r>
              <a:rPr lang="es-CO" sz="1400" kern="1200" dirty="0"/>
              <a:t> </a:t>
            </a:r>
            <a:r>
              <a:rPr lang="es-CO" sz="1400" kern="1200" dirty="0" err="1"/>
              <a:t>which</a:t>
            </a:r>
            <a:r>
              <a:rPr lang="es-CO" sz="1400" kern="1200" dirty="0"/>
              <a:t> </a:t>
            </a:r>
            <a:r>
              <a:rPr lang="es-CO" sz="1400" kern="1200" dirty="0" err="1"/>
              <a:t>knowledge</a:t>
            </a:r>
            <a:r>
              <a:rPr lang="es-CO" sz="1400" kern="1200" dirty="0"/>
              <a:t>, </a:t>
            </a:r>
            <a:r>
              <a:rPr lang="es-CO" sz="1400" kern="1200" dirty="0" err="1"/>
              <a:t>skills</a:t>
            </a:r>
            <a:r>
              <a:rPr lang="es-CO" sz="1400" kern="1200" dirty="0"/>
              <a:t>, </a:t>
            </a:r>
            <a:r>
              <a:rPr lang="es-CO" sz="1400" kern="1200" dirty="0" err="1"/>
              <a:t>motivations</a:t>
            </a:r>
            <a:r>
              <a:rPr lang="es-CO" sz="1400" kern="1200" dirty="0"/>
              <a:t> and </a:t>
            </a:r>
            <a:r>
              <a:rPr lang="es-CO" sz="1400" kern="1200" dirty="0" err="1"/>
              <a:t>educational</a:t>
            </a:r>
            <a:r>
              <a:rPr lang="es-CO" sz="1400" kern="1200" dirty="0"/>
              <a:t> </a:t>
            </a:r>
            <a:r>
              <a:rPr lang="es-CO" sz="1400" kern="1200" dirty="0" err="1"/>
              <a:t>resources</a:t>
            </a:r>
            <a:r>
              <a:rPr lang="es-CO" sz="1400" kern="1200" dirty="0"/>
              <a:t> are </a:t>
            </a:r>
            <a:r>
              <a:rPr lang="es-CO" sz="1400" kern="1200" dirty="0" err="1"/>
              <a:t>needed</a:t>
            </a:r>
            <a:r>
              <a:rPr lang="es-CO" sz="1400" kern="1200" dirty="0"/>
              <a:t> </a:t>
            </a:r>
            <a:r>
              <a:rPr lang="es-CO" sz="1400" kern="1200" dirty="0" err="1"/>
              <a:t>to</a:t>
            </a:r>
            <a:r>
              <a:rPr lang="es-CO" sz="1400" kern="1200" dirty="0"/>
              <a:t> </a:t>
            </a:r>
            <a:r>
              <a:rPr lang="es-CO" sz="1400" kern="1200" dirty="0" err="1"/>
              <a:t>the</a:t>
            </a:r>
            <a:r>
              <a:rPr lang="es-CO" sz="1400" kern="1200" dirty="0"/>
              <a:t> </a:t>
            </a:r>
            <a:r>
              <a:rPr lang="es-CO" sz="1400" kern="1200" dirty="0" err="1"/>
              <a:t>prescription</a:t>
            </a:r>
            <a:r>
              <a:rPr lang="es-CO" sz="1400" kern="1200" dirty="0"/>
              <a:t> </a:t>
            </a:r>
            <a:r>
              <a:rPr lang="es-CO" sz="1400" kern="1200" dirty="0" err="1"/>
              <a:t>of</a:t>
            </a:r>
            <a:r>
              <a:rPr lang="es-CO" sz="1400" kern="1200" dirty="0"/>
              <a:t> PrEP</a:t>
            </a:r>
          </a:p>
        </p:txBody>
      </p:sp>
      <p:sp>
        <p:nvSpPr>
          <p:cNvPr id="22" name="Freeform: Shape 21">
            <a:extLst>
              <a:ext uri="{FF2B5EF4-FFF2-40B4-BE49-F238E27FC236}">
                <a16:creationId xmlns:a16="http://schemas.microsoft.com/office/drawing/2014/main" id="{2089C5C4-D832-8533-5CDE-FC72100E6CA9}"/>
              </a:ext>
            </a:extLst>
          </p:cNvPr>
          <p:cNvSpPr/>
          <p:nvPr/>
        </p:nvSpPr>
        <p:spPr>
          <a:xfrm>
            <a:off x="6727046" y="4580881"/>
            <a:ext cx="2000089" cy="1581867"/>
          </a:xfrm>
          <a:custGeom>
            <a:avLst/>
            <a:gdLst>
              <a:gd name="connsiteX0" fmla="*/ 0 w 2000089"/>
              <a:gd name="connsiteY0" fmla="*/ 158187 h 1581867"/>
              <a:gd name="connsiteX1" fmla="*/ 158187 w 2000089"/>
              <a:gd name="connsiteY1" fmla="*/ 0 h 1581867"/>
              <a:gd name="connsiteX2" fmla="*/ 1841902 w 2000089"/>
              <a:gd name="connsiteY2" fmla="*/ 0 h 1581867"/>
              <a:gd name="connsiteX3" fmla="*/ 2000089 w 2000089"/>
              <a:gd name="connsiteY3" fmla="*/ 158187 h 1581867"/>
              <a:gd name="connsiteX4" fmla="*/ 2000089 w 2000089"/>
              <a:gd name="connsiteY4" fmla="*/ 1423680 h 1581867"/>
              <a:gd name="connsiteX5" fmla="*/ 1841902 w 2000089"/>
              <a:gd name="connsiteY5" fmla="*/ 1581867 h 1581867"/>
              <a:gd name="connsiteX6" fmla="*/ 158187 w 2000089"/>
              <a:gd name="connsiteY6" fmla="*/ 1581867 h 1581867"/>
              <a:gd name="connsiteX7" fmla="*/ 0 w 2000089"/>
              <a:gd name="connsiteY7" fmla="*/ 1423680 h 1581867"/>
              <a:gd name="connsiteX8" fmla="*/ 0 w 2000089"/>
              <a:gd name="connsiteY8" fmla="*/ 158187 h 158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089" h="1581867">
                <a:moveTo>
                  <a:pt x="0" y="158187"/>
                </a:moveTo>
                <a:cubicBezTo>
                  <a:pt x="0" y="70823"/>
                  <a:pt x="70823" y="0"/>
                  <a:pt x="158187" y="0"/>
                </a:cubicBezTo>
                <a:lnTo>
                  <a:pt x="1841902" y="0"/>
                </a:lnTo>
                <a:cubicBezTo>
                  <a:pt x="1929266" y="0"/>
                  <a:pt x="2000089" y="70823"/>
                  <a:pt x="2000089" y="158187"/>
                </a:cubicBezTo>
                <a:lnTo>
                  <a:pt x="2000089" y="1423680"/>
                </a:lnTo>
                <a:cubicBezTo>
                  <a:pt x="2000089" y="1511044"/>
                  <a:pt x="1929266" y="1581867"/>
                  <a:pt x="1841902" y="1581867"/>
                </a:cubicBezTo>
                <a:lnTo>
                  <a:pt x="158187" y="1581867"/>
                </a:lnTo>
                <a:cubicBezTo>
                  <a:pt x="70823" y="1581867"/>
                  <a:pt x="0" y="1511044"/>
                  <a:pt x="0" y="1423680"/>
                </a:cubicBezTo>
                <a:lnTo>
                  <a:pt x="0" y="15818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1891" tIns="73001" rIns="81891" bIns="73001" numCol="1" spcCol="1270" anchor="ctr" anchorCtr="0">
            <a:noAutofit/>
          </a:bodyPr>
          <a:lstStyle/>
          <a:p>
            <a:pPr marL="0" lvl="0" indent="0" algn="ctr" defTabSz="622300">
              <a:lnSpc>
                <a:spcPct val="90000"/>
              </a:lnSpc>
              <a:spcBef>
                <a:spcPct val="0"/>
              </a:spcBef>
              <a:spcAft>
                <a:spcPct val="35000"/>
              </a:spcAft>
              <a:buNone/>
            </a:pPr>
            <a:r>
              <a:rPr lang="es-CO" sz="1400" kern="1200" dirty="0" err="1"/>
              <a:t>Identify</a:t>
            </a:r>
            <a:r>
              <a:rPr lang="es-CO" sz="1400" kern="1200" dirty="0"/>
              <a:t> </a:t>
            </a:r>
            <a:r>
              <a:rPr lang="es-CO" sz="1400" kern="1200" dirty="0" err="1"/>
              <a:t>best</a:t>
            </a:r>
            <a:r>
              <a:rPr lang="es-CO" sz="1400" kern="1200" dirty="0"/>
              <a:t> </a:t>
            </a:r>
            <a:r>
              <a:rPr lang="es-CO" sz="1400" kern="1200" dirty="0" err="1"/>
              <a:t>practices</a:t>
            </a:r>
            <a:r>
              <a:rPr lang="es-CO" sz="1400" kern="1200" dirty="0"/>
              <a:t> </a:t>
            </a:r>
            <a:r>
              <a:rPr lang="es-CO" sz="1400" kern="1200" dirty="0" err="1"/>
              <a:t>for</a:t>
            </a:r>
            <a:r>
              <a:rPr lang="es-CO" sz="1400" kern="1200" dirty="0"/>
              <a:t> </a:t>
            </a:r>
            <a:r>
              <a:rPr lang="es-CO" sz="1400" kern="1200" dirty="0" err="1"/>
              <a:t>educational</a:t>
            </a:r>
            <a:r>
              <a:rPr lang="es-CO" sz="1400" kern="1200" dirty="0"/>
              <a:t> </a:t>
            </a:r>
            <a:r>
              <a:rPr lang="es-CO" sz="1400" kern="1200" dirty="0" err="1"/>
              <a:t>activities</a:t>
            </a:r>
            <a:r>
              <a:rPr lang="es-CO" sz="1400" kern="1200" dirty="0"/>
              <a:t> </a:t>
            </a:r>
            <a:r>
              <a:rPr lang="es-CO" sz="1400" kern="1200" dirty="0" err="1"/>
              <a:t>that</a:t>
            </a:r>
            <a:r>
              <a:rPr lang="es-CO" sz="1400" kern="1200" dirty="0"/>
              <a:t> </a:t>
            </a:r>
            <a:r>
              <a:rPr lang="es-CO" sz="1400" kern="1200" dirty="0" err="1"/>
              <a:t>may</a:t>
            </a:r>
            <a:r>
              <a:rPr lang="es-CO" sz="1400" kern="1200" dirty="0"/>
              <a:t> </a:t>
            </a:r>
            <a:r>
              <a:rPr lang="es-CO" sz="1400" kern="1200" dirty="0" err="1"/>
              <a:t>increase</a:t>
            </a:r>
            <a:r>
              <a:rPr lang="es-CO" sz="1400" kern="1200" dirty="0"/>
              <a:t> PrEP </a:t>
            </a:r>
            <a:r>
              <a:rPr lang="es-CO" sz="1400" kern="1200" dirty="0" err="1"/>
              <a:t>prescription</a:t>
            </a:r>
            <a:r>
              <a:rPr lang="es-CO" sz="1400" kern="1200" dirty="0"/>
              <a:t> in </a:t>
            </a:r>
            <a:r>
              <a:rPr lang="es-CO" sz="1400" kern="1200" dirty="0" err="1"/>
              <a:t>PCPs</a:t>
            </a:r>
            <a:endParaRPr lang="es-CO" sz="1400" kern="1200" dirty="0"/>
          </a:p>
        </p:txBody>
      </p:sp>
      <p:sp>
        <p:nvSpPr>
          <p:cNvPr id="23" name="Freeform: Shape 22">
            <a:extLst>
              <a:ext uri="{FF2B5EF4-FFF2-40B4-BE49-F238E27FC236}">
                <a16:creationId xmlns:a16="http://schemas.microsoft.com/office/drawing/2014/main" id="{91D38167-ED5C-C64F-B69F-71F6AB91192B}"/>
              </a:ext>
            </a:extLst>
          </p:cNvPr>
          <p:cNvSpPr/>
          <p:nvPr/>
        </p:nvSpPr>
        <p:spPr>
          <a:xfrm>
            <a:off x="9227157" y="1537142"/>
            <a:ext cx="2500111" cy="5246419"/>
          </a:xfrm>
          <a:custGeom>
            <a:avLst/>
            <a:gdLst>
              <a:gd name="connsiteX0" fmla="*/ 0 w 2500111"/>
              <a:gd name="connsiteY0" fmla="*/ 250011 h 5246419"/>
              <a:gd name="connsiteX1" fmla="*/ 250011 w 2500111"/>
              <a:gd name="connsiteY1" fmla="*/ 0 h 5246419"/>
              <a:gd name="connsiteX2" fmla="*/ 2250100 w 2500111"/>
              <a:gd name="connsiteY2" fmla="*/ 0 h 5246419"/>
              <a:gd name="connsiteX3" fmla="*/ 2500111 w 2500111"/>
              <a:gd name="connsiteY3" fmla="*/ 250011 h 5246419"/>
              <a:gd name="connsiteX4" fmla="*/ 2500111 w 2500111"/>
              <a:gd name="connsiteY4" fmla="*/ 4996408 h 5246419"/>
              <a:gd name="connsiteX5" fmla="*/ 2250100 w 2500111"/>
              <a:gd name="connsiteY5" fmla="*/ 5246419 h 5246419"/>
              <a:gd name="connsiteX6" fmla="*/ 250011 w 2500111"/>
              <a:gd name="connsiteY6" fmla="*/ 5246419 h 5246419"/>
              <a:gd name="connsiteX7" fmla="*/ 0 w 2500111"/>
              <a:gd name="connsiteY7" fmla="*/ 4996408 h 5246419"/>
              <a:gd name="connsiteX8" fmla="*/ 0 w 2500111"/>
              <a:gd name="connsiteY8" fmla="*/ 250011 h 524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11" h="5246419">
                <a:moveTo>
                  <a:pt x="0" y="250011"/>
                </a:moveTo>
                <a:cubicBezTo>
                  <a:pt x="0" y="111934"/>
                  <a:pt x="111934" y="0"/>
                  <a:pt x="250011" y="0"/>
                </a:cubicBezTo>
                <a:lnTo>
                  <a:pt x="2250100" y="0"/>
                </a:lnTo>
                <a:cubicBezTo>
                  <a:pt x="2388177" y="0"/>
                  <a:pt x="2500111" y="111934"/>
                  <a:pt x="2500111" y="250011"/>
                </a:cubicBezTo>
                <a:lnTo>
                  <a:pt x="2500111" y="4996408"/>
                </a:lnTo>
                <a:cubicBezTo>
                  <a:pt x="2500111" y="5134485"/>
                  <a:pt x="2388177" y="5246419"/>
                  <a:pt x="2250100" y="5246419"/>
                </a:cubicBezTo>
                <a:lnTo>
                  <a:pt x="250011" y="5246419"/>
                </a:lnTo>
                <a:cubicBezTo>
                  <a:pt x="111934" y="5246419"/>
                  <a:pt x="0" y="5134485"/>
                  <a:pt x="0" y="4996408"/>
                </a:cubicBezTo>
                <a:lnTo>
                  <a:pt x="0" y="250011"/>
                </a:lnTo>
                <a:close/>
              </a:path>
            </a:pathLst>
          </a:cu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72390" tIns="72390" rIns="72390" bIns="3744884" numCol="1" spcCol="1270" anchor="ctr" anchorCtr="0">
            <a:noAutofit/>
          </a:bodyPr>
          <a:lstStyle/>
          <a:p>
            <a:pPr marL="0" lvl="0" indent="0" algn="ctr" defTabSz="844550">
              <a:lnSpc>
                <a:spcPct val="90000"/>
              </a:lnSpc>
              <a:spcBef>
                <a:spcPct val="0"/>
              </a:spcBef>
              <a:spcAft>
                <a:spcPct val="35000"/>
              </a:spcAft>
              <a:buNone/>
            </a:pPr>
            <a:r>
              <a:rPr lang="es-CO" sz="1900" kern="1200" dirty="0" err="1"/>
              <a:t>Second</a:t>
            </a:r>
            <a:r>
              <a:rPr lang="es-CO" sz="1900" kern="1200" dirty="0"/>
              <a:t> </a:t>
            </a:r>
            <a:r>
              <a:rPr lang="es-CO" sz="1900" kern="1200" dirty="0" err="1"/>
              <a:t>outcome</a:t>
            </a:r>
            <a:endParaRPr lang="es-CO" sz="1900" kern="1200" dirty="0"/>
          </a:p>
        </p:txBody>
      </p:sp>
      <p:sp>
        <p:nvSpPr>
          <p:cNvPr id="24" name="Freeform: Shape 23">
            <a:extLst>
              <a:ext uri="{FF2B5EF4-FFF2-40B4-BE49-F238E27FC236}">
                <a16:creationId xmlns:a16="http://schemas.microsoft.com/office/drawing/2014/main" id="{30779DB3-503D-0133-2056-7F2E82A8F2B9}"/>
              </a:ext>
            </a:extLst>
          </p:cNvPr>
          <p:cNvSpPr/>
          <p:nvPr/>
        </p:nvSpPr>
        <p:spPr>
          <a:xfrm>
            <a:off x="9477167" y="2711834"/>
            <a:ext cx="2000089" cy="1581867"/>
          </a:xfrm>
          <a:custGeom>
            <a:avLst/>
            <a:gdLst>
              <a:gd name="connsiteX0" fmla="*/ 0 w 2000089"/>
              <a:gd name="connsiteY0" fmla="*/ 158187 h 1581867"/>
              <a:gd name="connsiteX1" fmla="*/ 158187 w 2000089"/>
              <a:gd name="connsiteY1" fmla="*/ 0 h 1581867"/>
              <a:gd name="connsiteX2" fmla="*/ 1841902 w 2000089"/>
              <a:gd name="connsiteY2" fmla="*/ 0 h 1581867"/>
              <a:gd name="connsiteX3" fmla="*/ 2000089 w 2000089"/>
              <a:gd name="connsiteY3" fmla="*/ 158187 h 1581867"/>
              <a:gd name="connsiteX4" fmla="*/ 2000089 w 2000089"/>
              <a:gd name="connsiteY4" fmla="*/ 1423680 h 1581867"/>
              <a:gd name="connsiteX5" fmla="*/ 1841902 w 2000089"/>
              <a:gd name="connsiteY5" fmla="*/ 1581867 h 1581867"/>
              <a:gd name="connsiteX6" fmla="*/ 158187 w 2000089"/>
              <a:gd name="connsiteY6" fmla="*/ 1581867 h 1581867"/>
              <a:gd name="connsiteX7" fmla="*/ 0 w 2000089"/>
              <a:gd name="connsiteY7" fmla="*/ 1423680 h 1581867"/>
              <a:gd name="connsiteX8" fmla="*/ 0 w 2000089"/>
              <a:gd name="connsiteY8" fmla="*/ 158187 h 158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089" h="1581867">
                <a:moveTo>
                  <a:pt x="0" y="158187"/>
                </a:moveTo>
                <a:cubicBezTo>
                  <a:pt x="0" y="70823"/>
                  <a:pt x="70823" y="0"/>
                  <a:pt x="158187" y="0"/>
                </a:cubicBezTo>
                <a:lnTo>
                  <a:pt x="1841902" y="0"/>
                </a:lnTo>
                <a:cubicBezTo>
                  <a:pt x="1929266" y="0"/>
                  <a:pt x="2000089" y="70823"/>
                  <a:pt x="2000089" y="158187"/>
                </a:cubicBezTo>
                <a:lnTo>
                  <a:pt x="2000089" y="1423680"/>
                </a:lnTo>
                <a:cubicBezTo>
                  <a:pt x="2000089" y="1511044"/>
                  <a:pt x="1929266" y="1581867"/>
                  <a:pt x="1841902" y="1581867"/>
                </a:cubicBezTo>
                <a:lnTo>
                  <a:pt x="158187" y="1581867"/>
                </a:lnTo>
                <a:cubicBezTo>
                  <a:pt x="70823" y="1581867"/>
                  <a:pt x="0" y="1511044"/>
                  <a:pt x="0" y="1423680"/>
                </a:cubicBezTo>
                <a:lnTo>
                  <a:pt x="0" y="15818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1891" tIns="73001" rIns="81891" bIns="73001" numCol="1" spcCol="1270" anchor="ctr" anchorCtr="0">
            <a:noAutofit/>
          </a:bodyPr>
          <a:lstStyle/>
          <a:p>
            <a:pPr marL="0" lvl="0" indent="0" algn="ctr" defTabSz="622300">
              <a:lnSpc>
                <a:spcPct val="90000"/>
              </a:lnSpc>
              <a:spcBef>
                <a:spcPct val="0"/>
              </a:spcBef>
              <a:spcAft>
                <a:spcPct val="35000"/>
              </a:spcAft>
              <a:buNone/>
            </a:pPr>
            <a:r>
              <a:rPr lang="es-CO" sz="1400" kern="1200" dirty="0" err="1"/>
              <a:t>Identify</a:t>
            </a:r>
            <a:r>
              <a:rPr lang="es-CO" sz="1400" kern="1200" dirty="0"/>
              <a:t> </a:t>
            </a:r>
            <a:r>
              <a:rPr lang="es-CO" sz="1400" kern="1200" dirty="0" err="1"/>
              <a:t>educational</a:t>
            </a:r>
            <a:r>
              <a:rPr lang="es-CO" sz="1400" kern="1200" dirty="0"/>
              <a:t> </a:t>
            </a:r>
            <a:r>
              <a:rPr lang="es-CO" sz="1400" kern="1200" dirty="0" err="1"/>
              <a:t>learning</a:t>
            </a:r>
            <a:r>
              <a:rPr lang="es-CO" sz="1400" kern="1200" dirty="0"/>
              <a:t> </a:t>
            </a:r>
            <a:r>
              <a:rPr lang="es-CO" sz="1400" kern="1200" dirty="0" err="1"/>
              <a:t>objectives</a:t>
            </a:r>
            <a:r>
              <a:rPr lang="es-CO" sz="1400" kern="1200" dirty="0"/>
              <a:t> , </a:t>
            </a:r>
            <a:r>
              <a:rPr lang="es-CO" sz="1400" kern="1200" dirty="0" err="1"/>
              <a:t>resources</a:t>
            </a:r>
            <a:r>
              <a:rPr lang="es-CO" sz="1400" kern="1200" dirty="0"/>
              <a:t> and </a:t>
            </a:r>
            <a:r>
              <a:rPr lang="es-CO" sz="1400" kern="1200" dirty="0" err="1"/>
              <a:t>tools</a:t>
            </a:r>
            <a:endParaRPr lang="es-CO" sz="1400" kern="1200" dirty="0"/>
          </a:p>
        </p:txBody>
      </p:sp>
      <p:sp>
        <p:nvSpPr>
          <p:cNvPr id="25" name="Freeform: Shape 24">
            <a:extLst>
              <a:ext uri="{FF2B5EF4-FFF2-40B4-BE49-F238E27FC236}">
                <a16:creationId xmlns:a16="http://schemas.microsoft.com/office/drawing/2014/main" id="{05DE5B2A-2F0C-3CE1-AF9F-8848C1354CB6}"/>
              </a:ext>
            </a:extLst>
          </p:cNvPr>
          <p:cNvSpPr/>
          <p:nvPr/>
        </p:nvSpPr>
        <p:spPr>
          <a:xfrm>
            <a:off x="9517961" y="4580880"/>
            <a:ext cx="2000089" cy="1581867"/>
          </a:xfrm>
          <a:custGeom>
            <a:avLst/>
            <a:gdLst>
              <a:gd name="connsiteX0" fmla="*/ 0 w 2000089"/>
              <a:gd name="connsiteY0" fmla="*/ 158187 h 1581867"/>
              <a:gd name="connsiteX1" fmla="*/ 158187 w 2000089"/>
              <a:gd name="connsiteY1" fmla="*/ 0 h 1581867"/>
              <a:gd name="connsiteX2" fmla="*/ 1841902 w 2000089"/>
              <a:gd name="connsiteY2" fmla="*/ 0 h 1581867"/>
              <a:gd name="connsiteX3" fmla="*/ 2000089 w 2000089"/>
              <a:gd name="connsiteY3" fmla="*/ 158187 h 1581867"/>
              <a:gd name="connsiteX4" fmla="*/ 2000089 w 2000089"/>
              <a:gd name="connsiteY4" fmla="*/ 1423680 h 1581867"/>
              <a:gd name="connsiteX5" fmla="*/ 1841902 w 2000089"/>
              <a:gd name="connsiteY5" fmla="*/ 1581867 h 1581867"/>
              <a:gd name="connsiteX6" fmla="*/ 158187 w 2000089"/>
              <a:gd name="connsiteY6" fmla="*/ 1581867 h 1581867"/>
              <a:gd name="connsiteX7" fmla="*/ 0 w 2000089"/>
              <a:gd name="connsiteY7" fmla="*/ 1423680 h 1581867"/>
              <a:gd name="connsiteX8" fmla="*/ 0 w 2000089"/>
              <a:gd name="connsiteY8" fmla="*/ 158187 h 158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089" h="1581867">
                <a:moveTo>
                  <a:pt x="0" y="158187"/>
                </a:moveTo>
                <a:cubicBezTo>
                  <a:pt x="0" y="70823"/>
                  <a:pt x="70823" y="0"/>
                  <a:pt x="158187" y="0"/>
                </a:cubicBezTo>
                <a:lnTo>
                  <a:pt x="1841902" y="0"/>
                </a:lnTo>
                <a:cubicBezTo>
                  <a:pt x="1929266" y="0"/>
                  <a:pt x="2000089" y="70823"/>
                  <a:pt x="2000089" y="158187"/>
                </a:cubicBezTo>
                <a:lnTo>
                  <a:pt x="2000089" y="1423680"/>
                </a:lnTo>
                <a:cubicBezTo>
                  <a:pt x="2000089" y="1511044"/>
                  <a:pt x="1929266" y="1581867"/>
                  <a:pt x="1841902" y="1581867"/>
                </a:cubicBezTo>
                <a:lnTo>
                  <a:pt x="158187" y="1581867"/>
                </a:lnTo>
                <a:cubicBezTo>
                  <a:pt x="70823" y="1581867"/>
                  <a:pt x="0" y="1511044"/>
                  <a:pt x="0" y="1423680"/>
                </a:cubicBezTo>
                <a:lnTo>
                  <a:pt x="0" y="15818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1891" tIns="73001" rIns="81891" bIns="73001" numCol="1" spcCol="1270" anchor="ctr" anchorCtr="0">
            <a:noAutofit/>
          </a:bodyPr>
          <a:lstStyle/>
          <a:p>
            <a:pPr marL="0" lvl="0" indent="0" algn="ctr" defTabSz="622300">
              <a:lnSpc>
                <a:spcPct val="90000"/>
              </a:lnSpc>
              <a:spcBef>
                <a:spcPct val="0"/>
              </a:spcBef>
              <a:spcAft>
                <a:spcPct val="35000"/>
              </a:spcAft>
              <a:buNone/>
            </a:pPr>
            <a:r>
              <a:rPr lang="es-CO" sz="1400" dirty="0" err="1"/>
              <a:t>Manuscripts</a:t>
            </a:r>
            <a:r>
              <a:rPr lang="es-CO" sz="1400" dirty="0"/>
              <a:t>, </a:t>
            </a:r>
            <a:r>
              <a:rPr lang="es-CO" sz="1400" dirty="0" err="1"/>
              <a:t>abstracts</a:t>
            </a:r>
            <a:r>
              <a:rPr lang="es-CO" sz="1400" dirty="0"/>
              <a:t> </a:t>
            </a:r>
            <a:r>
              <a:rPr lang="es-CO" sz="1400" dirty="0" err="1"/>
              <a:t>for</a:t>
            </a:r>
            <a:r>
              <a:rPr lang="es-CO" sz="1400" dirty="0"/>
              <a:t> </a:t>
            </a:r>
            <a:r>
              <a:rPr lang="es-CO" sz="1400" dirty="0" err="1"/>
              <a:t>conferences</a:t>
            </a:r>
            <a:endParaRPr lang="es-CO" sz="1400" kern="1200" dirty="0"/>
          </a:p>
        </p:txBody>
      </p:sp>
      <p:sp>
        <p:nvSpPr>
          <p:cNvPr id="3" name="Title 2">
            <a:extLst>
              <a:ext uri="{FF2B5EF4-FFF2-40B4-BE49-F238E27FC236}">
                <a16:creationId xmlns:a16="http://schemas.microsoft.com/office/drawing/2014/main" id="{4551B8C2-76B7-BAE0-3878-59391E4CBE75}"/>
              </a:ext>
            </a:extLst>
          </p:cNvPr>
          <p:cNvSpPr>
            <a:spLocks noGrp="1"/>
          </p:cNvSpPr>
          <p:nvPr>
            <p:ph type="title"/>
          </p:nvPr>
        </p:nvSpPr>
        <p:spPr>
          <a:xfrm>
            <a:off x="795568" y="136144"/>
            <a:ext cx="10515600" cy="1325563"/>
          </a:xfrm>
        </p:spPr>
        <p:txBody>
          <a:bodyPr/>
          <a:lstStyle/>
          <a:p>
            <a:r>
              <a:rPr lang="en-CA" b="1" dirty="0"/>
              <a:t>Methods </a:t>
            </a:r>
            <a:endParaRPr lang="es-CO" b="1" dirty="0"/>
          </a:p>
        </p:txBody>
      </p:sp>
    </p:spTree>
    <p:extLst>
      <p:ext uri="{BB962C8B-B14F-4D97-AF65-F5344CB8AC3E}">
        <p14:creationId xmlns:p14="http://schemas.microsoft.com/office/powerpoint/2010/main" val="2506967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996AB83A-DEF8-4FA2-973B-99ED1E3E8B3B}"/>
              </a:ext>
            </a:extLst>
          </p:cNvPr>
          <p:cNvCxnSpPr>
            <a:cxnSpLocks/>
            <a:stCxn id="58" idx="6"/>
          </p:cNvCxnSpPr>
          <p:nvPr/>
        </p:nvCxnSpPr>
        <p:spPr>
          <a:xfrm>
            <a:off x="852257" y="2755256"/>
            <a:ext cx="10121295" cy="0"/>
          </a:xfrm>
          <a:prstGeom prst="line">
            <a:avLst/>
          </a:prstGeom>
          <a:ln w="31750" cap="rnd">
            <a:solidFill>
              <a:srgbClr val="48F1C9"/>
            </a:solidFill>
            <a:prstDash val="sysDot"/>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7131A9D-DCB9-437E-B20E-24E96A41CCF8}"/>
              </a:ext>
            </a:extLst>
          </p:cNvPr>
          <p:cNvSpPr/>
          <p:nvPr/>
        </p:nvSpPr>
        <p:spPr>
          <a:xfrm>
            <a:off x="0" y="2"/>
            <a:ext cx="12192000" cy="27939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object 7">
            <a:extLst>
              <a:ext uri="{FF2B5EF4-FFF2-40B4-BE49-F238E27FC236}">
                <a16:creationId xmlns:a16="http://schemas.microsoft.com/office/drawing/2014/main" id="{F9821C28-EDA6-43A8-9702-F3954C5C81E4}"/>
              </a:ext>
            </a:extLst>
          </p:cNvPr>
          <p:cNvSpPr txBox="1"/>
          <p:nvPr/>
        </p:nvSpPr>
        <p:spPr>
          <a:xfrm>
            <a:off x="539270" y="539270"/>
            <a:ext cx="11113461" cy="508687"/>
          </a:xfrm>
          <a:prstGeom prst="rect">
            <a:avLst/>
          </a:prstGeom>
        </p:spPr>
        <p:txBody>
          <a:bodyPr vert="horz" wrap="square" lIns="0" tIns="16087" rIns="0" bIns="0" rtlCol="0">
            <a:spAutoFit/>
          </a:bodyPr>
          <a:lstStyle/>
          <a:p>
            <a:pPr>
              <a:spcBef>
                <a:spcPts val="127"/>
              </a:spcBef>
            </a:pPr>
            <a:r>
              <a:rPr lang="en-US" sz="3200" b="1" spc="-87" dirty="0">
                <a:latin typeface="Open Sans" panose="020B0606030504020204" pitchFamily="34" charset="0"/>
                <a:ea typeface="Open Sans" panose="020B0606030504020204" pitchFamily="34" charset="0"/>
                <a:cs typeface="Open Sans" panose="020B0606030504020204" pitchFamily="34" charset="0"/>
              </a:rPr>
              <a:t>Course Development Process</a:t>
            </a:r>
            <a:endParaRPr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8" name="Oval 57">
            <a:extLst>
              <a:ext uri="{FF2B5EF4-FFF2-40B4-BE49-F238E27FC236}">
                <a16:creationId xmlns:a16="http://schemas.microsoft.com/office/drawing/2014/main" id="{8D850252-5D52-4A46-9C44-4D8F62CB19B7}"/>
              </a:ext>
            </a:extLst>
          </p:cNvPr>
          <p:cNvSpPr/>
          <p:nvPr/>
        </p:nvSpPr>
        <p:spPr>
          <a:xfrm>
            <a:off x="537931" y="2598094"/>
            <a:ext cx="314325" cy="314325"/>
          </a:xfrm>
          <a:prstGeom prst="ellipse">
            <a:avLst/>
          </a:prstGeom>
          <a:solidFill>
            <a:srgbClr val="48F1C9"/>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16B74E-12B2-416B-932E-B841E2D3FDEE}"/>
              </a:ext>
            </a:extLst>
          </p:cNvPr>
          <p:cNvGrpSpPr/>
          <p:nvPr/>
        </p:nvGrpSpPr>
        <p:grpSpPr>
          <a:xfrm>
            <a:off x="1308234" y="2339428"/>
            <a:ext cx="862111" cy="831656"/>
            <a:chOff x="971521" y="1766429"/>
            <a:chExt cx="762455" cy="735521"/>
          </a:xfrm>
        </p:grpSpPr>
        <p:sp>
          <p:nvSpPr>
            <p:cNvPr id="60" name="Oval 59">
              <a:extLst>
                <a:ext uri="{FF2B5EF4-FFF2-40B4-BE49-F238E27FC236}">
                  <a16:creationId xmlns:a16="http://schemas.microsoft.com/office/drawing/2014/main" id="{FB586C79-98B2-4DBD-A2A2-24104FCE1D05}"/>
                </a:ext>
              </a:extLst>
            </p:cNvPr>
            <p:cNvSpPr/>
            <p:nvPr/>
          </p:nvSpPr>
          <p:spPr>
            <a:xfrm>
              <a:off x="971521" y="1766429"/>
              <a:ext cx="762455" cy="735521"/>
            </a:xfrm>
            <a:prstGeom prst="ellipse">
              <a:avLst/>
            </a:prstGeom>
            <a:solidFill>
              <a:schemeClr val="tx1">
                <a:lumMod val="75000"/>
                <a:lumOff val="25000"/>
              </a:schemeClr>
            </a:solidFill>
            <a:ln w="19050">
              <a:solidFill>
                <a:srgbClr val="1AE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Picture 61" descr="A picture containing icon&#10;&#10;Description automatically generated">
              <a:extLst>
                <a:ext uri="{FF2B5EF4-FFF2-40B4-BE49-F238E27FC236}">
                  <a16:creationId xmlns:a16="http://schemas.microsoft.com/office/drawing/2014/main" id="{C4E696F6-E5C0-4F20-8DC9-88EDC995A6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056" y="1882283"/>
              <a:ext cx="503812" cy="503812"/>
            </a:xfrm>
            <a:prstGeom prst="rect">
              <a:avLst/>
            </a:prstGeom>
          </p:spPr>
        </p:pic>
      </p:grpSp>
      <p:grpSp>
        <p:nvGrpSpPr>
          <p:cNvPr id="10" name="Group 9">
            <a:extLst>
              <a:ext uri="{FF2B5EF4-FFF2-40B4-BE49-F238E27FC236}">
                <a16:creationId xmlns:a16="http://schemas.microsoft.com/office/drawing/2014/main" id="{AC0D04C4-A386-4F8F-86F0-AEB7299430D8}"/>
              </a:ext>
            </a:extLst>
          </p:cNvPr>
          <p:cNvGrpSpPr/>
          <p:nvPr/>
        </p:nvGrpSpPr>
        <p:grpSpPr>
          <a:xfrm>
            <a:off x="2670607" y="2339428"/>
            <a:ext cx="862111" cy="831656"/>
            <a:chOff x="2075973" y="1768886"/>
            <a:chExt cx="762455" cy="735521"/>
          </a:xfrm>
        </p:grpSpPr>
        <p:sp>
          <p:nvSpPr>
            <p:cNvPr id="64" name="Oval 63">
              <a:extLst>
                <a:ext uri="{FF2B5EF4-FFF2-40B4-BE49-F238E27FC236}">
                  <a16:creationId xmlns:a16="http://schemas.microsoft.com/office/drawing/2014/main" id="{694F37DA-F934-4921-9E22-57A9F8C02FD5}"/>
                </a:ext>
              </a:extLst>
            </p:cNvPr>
            <p:cNvSpPr/>
            <p:nvPr/>
          </p:nvSpPr>
          <p:spPr>
            <a:xfrm>
              <a:off x="2075973" y="1768886"/>
              <a:ext cx="762455" cy="735521"/>
            </a:xfrm>
            <a:prstGeom prst="ellipse">
              <a:avLst/>
            </a:prstGeom>
            <a:solidFill>
              <a:schemeClr val="tx1">
                <a:lumMod val="75000"/>
                <a:lumOff val="25000"/>
              </a:schemeClr>
            </a:solidFill>
            <a:ln w="19050">
              <a:solidFill>
                <a:srgbClr val="1AE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descr="Icon&#10;&#10;Description automatically generated">
              <a:extLst>
                <a:ext uri="{FF2B5EF4-FFF2-40B4-BE49-F238E27FC236}">
                  <a16:creationId xmlns:a16="http://schemas.microsoft.com/office/drawing/2014/main" id="{892AA93A-0138-4EEA-AD95-A114DB8D93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6763" y="1882283"/>
              <a:ext cx="512127" cy="512127"/>
            </a:xfrm>
            <a:prstGeom prst="rect">
              <a:avLst/>
            </a:prstGeom>
          </p:spPr>
        </p:pic>
      </p:grpSp>
      <p:grpSp>
        <p:nvGrpSpPr>
          <p:cNvPr id="22" name="Group 21">
            <a:extLst>
              <a:ext uri="{FF2B5EF4-FFF2-40B4-BE49-F238E27FC236}">
                <a16:creationId xmlns:a16="http://schemas.microsoft.com/office/drawing/2014/main" id="{00198919-7A72-4251-8B73-B7001E4E0B8C}"/>
              </a:ext>
            </a:extLst>
          </p:cNvPr>
          <p:cNvGrpSpPr/>
          <p:nvPr/>
        </p:nvGrpSpPr>
        <p:grpSpPr>
          <a:xfrm>
            <a:off x="4032981" y="2339428"/>
            <a:ext cx="862111" cy="831656"/>
            <a:chOff x="3162609" y="1792346"/>
            <a:chExt cx="762455" cy="735521"/>
          </a:xfrm>
        </p:grpSpPr>
        <p:sp>
          <p:nvSpPr>
            <p:cNvPr id="66" name="Oval 65">
              <a:extLst>
                <a:ext uri="{FF2B5EF4-FFF2-40B4-BE49-F238E27FC236}">
                  <a16:creationId xmlns:a16="http://schemas.microsoft.com/office/drawing/2014/main" id="{20BD1A8B-89E0-4280-A53A-4459BF270D57}"/>
                </a:ext>
              </a:extLst>
            </p:cNvPr>
            <p:cNvSpPr/>
            <p:nvPr/>
          </p:nvSpPr>
          <p:spPr>
            <a:xfrm>
              <a:off x="3162609" y="1792346"/>
              <a:ext cx="762455" cy="735521"/>
            </a:xfrm>
            <a:prstGeom prst="ellipse">
              <a:avLst/>
            </a:prstGeom>
            <a:solidFill>
              <a:schemeClr val="tx1">
                <a:lumMod val="75000"/>
                <a:lumOff val="25000"/>
              </a:schemeClr>
            </a:solidFill>
            <a:ln w="19050">
              <a:solidFill>
                <a:srgbClr val="1AE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descr="A picture containing text&#10;&#10;Description automatically generated">
              <a:extLst>
                <a:ext uri="{FF2B5EF4-FFF2-40B4-BE49-F238E27FC236}">
                  <a16:creationId xmlns:a16="http://schemas.microsoft.com/office/drawing/2014/main" id="{7705769C-2825-45B2-A1E0-09C3A1AB50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5996" y="1928301"/>
              <a:ext cx="457794" cy="457794"/>
            </a:xfrm>
            <a:prstGeom prst="rect">
              <a:avLst/>
            </a:prstGeom>
          </p:spPr>
        </p:pic>
      </p:grpSp>
      <p:grpSp>
        <p:nvGrpSpPr>
          <p:cNvPr id="24" name="Group 23">
            <a:extLst>
              <a:ext uri="{FF2B5EF4-FFF2-40B4-BE49-F238E27FC236}">
                <a16:creationId xmlns:a16="http://schemas.microsoft.com/office/drawing/2014/main" id="{EA84927D-A94B-4D0A-8714-587C4E3F75F8}"/>
              </a:ext>
            </a:extLst>
          </p:cNvPr>
          <p:cNvGrpSpPr/>
          <p:nvPr/>
        </p:nvGrpSpPr>
        <p:grpSpPr>
          <a:xfrm>
            <a:off x="5397787" y="2339428"/>
            <a:ext cx="862111" cy="831656"/>
            <a:chOff x="4219565" y="1812912"/>
            <a:chExt cx="762455" cy="735521"/>
          </a:xfrm>
        </p:grpSpPr>
        <p:sp>
          <p:nvSpPr>
            <p:cNvPr id="68" name="Oval 67">
              <a:extLst>
                <a:ext uri="{FF2B5EF4-FFF2-40B4-BE49-F238E27FC236}">
                  <a16:creationId xmlns:a16="http://schemas.microsoft.com/office/drawing/2014/main" id="{1F31AF87-E6B0-496B-9B34-52ABCF7C4220}"/>
                </a:ext>
              </a:extLst>
            </p:cNvPr>
            <p:cNvSpPr/>
            <p:nvPr/>
          </p:nvSpPr>
          <p:spPr>
            <a:xfrm>
              <a:off x="4219565" y="1812912"/>
              <a:ext cx="762455" cy="735521"/>
            </a:xfrm>
            <a:prstGeom prst="ellipse">
              <a:avLst/>
            </a:prstGeom>
            <a:solidFill>
              <a:schemeClr val="tx1">
                <a:lumMod val="75000"/>
                <a:lumOff val="25000"/>
              </a:schemeClr>
            </a:solidFill>
            <a:ln w="19050">
              <a:solidFill>
                <a:srgbClr val="1AE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descr="Icon&#10;&#10;Description automatically generated">
              <a:extLst>
                <a:ext uri="{FF2B5EF4-FFF2-40B4-BE49-F238E27FC236}">
                  <a16:creationId xmlns:a16="http://schemas.microsoft.com/office/drawing/2014/main" id="{73E8937D-1CF3-4616-A945-BDE645B366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80001" y="1959881"/>
              <a:ext cx="441583" cy="441583"/>
            </a:xfrm>
            <a:prstGeom prst="rect">
              <a:avLst/>
            </a:prstGeom>
          </p:spPr>
        </p:pic>
      </p:grpSp>
      <p:grpSp>
        <p:nvGrpSpPr>
          <p:cNvPr id="25" name="Group 24">
            <a:extLst>
              <a:ext uri="{FF2B5EF4-FFF2-40B4-BE49-F238E27FC236}">
                <a16:creationId xmlns:a16="http://schemas.microsoft.com/office/drawing/2014/main" id="{CB944FCC-8A18-4E8F-AA7A-4C6003AE567B}"/>
              </a:ext>
            </a:extLst>
          </p:cNvPr>
          <p:cNvGrpSpPr/>
          <p:nvPr/>
        </p:nvGrpSpPr>
        <p:grpSpPr>
          <a:xfrm>
            <a:off x="6757727" y="2339428"/>
            <a:ext cx="862111" cy="831656"/>
            <a:chOff x="5241061" y="1835753"/>
            <a:chExt cx="762455" cy="735521"/>
          </a:xfrm>
        </p:grpSpPr>
        <p:sp>
          <p:nvSpPr>
            <p:cNvPr id="70" name="Oval 69">
              <a:extLst>
                <a:ext uri="{FF2B5EF4-FFF2-40B4-BE49-F238E27FC236}">
                  <a16:creationId xmlns:a16="http://schemas.microsoft.com/office/drawing/2014/main" id="{130A5023-B5AA-4585-86D4-8CD07CF6E28A}"/>
                </a:ext>
              </a:extLst>
            </p:cNvPr>
            <p:cNvSpPr/>
            <p:nvPr/>
          </p:nvSpPr>
          <p:spPr>
            <a:xfrm>
              <a:off x="5241061" y="1835753"/>
              <a:ext cx="762455" cy="735521"/>
            </a:xfrm>
            <a:prstGeom prst="ellipse">
              <a:avLst/>
            </a:prstGeom>
            <a:solidFill>
              <a:schemeClr val="tx1">
                <a:lumMod val="75000"/>
                <a:lumOff val="25000"/>
              </a:schemeClr>
            </a:solidFill>
            <a:ln w="19050">
              <a:solidFill>
                <a:srgbClr val="1AE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descr="Icon&#10;&#10;Description automatically generated">
              <a:extLst>
                <a:ext uri="{FF2B5EF4-FFF2-40B4-BE49-F238E27FC236}">
                  <a16:creationId xmlns:a16="http://schemas.microsoft.com/office/drawing/2014/main" id="{61ECBCED-360B-4449-8B79-BBB1546CB0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59171" y="1940396"/>
              <a:ext cx="526235" cy="526235"/>
            </a:xfrm>
            <a:prstGeom prst="rect">
              <a:avLst/>
            </a:prstGeom>
          </p:spPr>
        </p:pic>
      </p:grpSp>
      <p:grpSp>
        <p:nvGrpSpPr>
          <p:cNvPr id="26" name="Group 25">
            <a:extLst>
              <a:ext uri="{FF2B5EF4-FFF2-40B4-BE49-F238E27FC236}">
                <a16:creationId xmlns:a16="http://schemas.microsoft.com/office/drawing/2014/main" id="{E0241ABC-F4FD-4AAB-8FB7-C6398A8F95DD}"/>
              </a:ext>
            </a:extLst>
          </p:cNvPr>
          <p:cNvGrpSpPr/>
          <p:nvPr/>
        </p:nvGrpSpPr>
        <p:grpSpPr>
          <a:xfrm>
            <a:off x="8120100" y="2339428"/>
            <a:ext cx="829649" cy="831656"/>
            <a:chOff x="6379389" y="1818993"/>
            <a:chExt cx="733746" cy="735521"/>
          </a:xfrm>
        </p:grpSpPr>
        <p:sp>
          <p:nvSpPr>
            <p:cNvPr id="72" name="Oval 71">
              <a:extLst>
                <a:ext uri="{FF2B5EF4-FFF2-40B4-BE49-F238E27FC236}">
                  <a16:creationId xmlns:a16="http://schemas.microsoft.com/office/drawing/2014/main" id="{52FEFBB5-454A-484D-92B9-295041A982CC}"/>
                </a:ext>
              </a:extLst>
            </p:cNvPr>
            <p:cNvSpPr/>
            <p:nvPr/>
          </p:nvSpPr>
          <p:spPr>
            <a:xfrm>
              <a:off x="6379389" y="1818993"/>
              <a:ext cx="733746" cy="735521"/>
            </a:xfrm>
            <a:prstGeom prst="ellipse">
              <a:avLst/>
            </a:prstGeom>
            <a:solidFill>
              <a:schemeClr val="tx1">
                <a:lumMod val="75000"/>
                <a:lumOff val="25000"/>
              </a:schemeClr>
            </a:solidFill>
            <a:ln w="19050">
              <a:solidFill>
                <a:srgbClr val="1AE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descr="Logo, icon&#10;&#10;Description automatically generated">
              <a:extLst>
                <a:ext uri="{FF2B5EF4-FFF2-40B4-BE49-F238E27FC236}">
                  <a16:creationId xmlns:a16="http://schemas.microsoft.com/office/drawing/2014/main" id="{9E674AAA-AE24-4706-A89F-5C539AAEE9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59931" y="1959881"/>
              <a:ext cx="543953" cy="543953"/>
            </a:xfrm>
            <a:prstGeom prst="rect">
              <a:avLst/>
            </a:prstGeom>
          </p:spPr>
        </p:pic>
      </p:grpSp>
      <p:sp>
        <p:nvSpPr>
          <p:cNvPr id="75" name="Oval 74">
            <a:extLst>
              <a:ext uri="{FF2B5EF4-FFF2-40B4-BE49-F238E27FC236}">
                <a16:creationId xmlns:a16="http://schemas.microsoft.com/office/drawing/2014/main" id="{6DBB1148-FF49-4C42-B43A-E6AE51ABA826}"/>
              </a:ext>
            </a:extLst>
          </p:cNvPr>
          <p:cNvSpPr/>
          <p:nvPr/>
        </p:nvSpPr>
        <p:spPr>
          <a:xfrm>
            <a:off x="10242838" y="2060581"/>
            <a:ext cx="1409893" cy="1388099"/>
          </a:xfrm>
          <a:prstGeom prst="ellipse">
            <a:avLst/>
          </a:prstGeom>
          <a:solidFill>
            <a:schemeClr val="tx1">
              <a:lumMod val="75000"/>
              <a:lumOff val="25000"/>
            </a:schemeClr>
          </a:solidFill>
          <a:ln w="19050">
            <a:solidFill>
              <a:srgbClr val="1AE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latin typeface="Open Sans" panose="020B0606030504020204" pitchFamily="34" charset="0"/>
                <a:ea typeface="Open Sans" panose="020B0606030504020204" pitchFamily="34" charset="0"/>
                <a:cs typeface="Open Sans" panose="020B0606030504020204" pitchFamily="34" charset="0"/>
              </a:rPr>
              <a:t>Module Launch!</a:t>
            </a:r>
          </a:p>
        </p:txBody>
      </p:sp>
      <p:sp>
        <p:nvSpPr>
          <p:cNvPr id="77" name="Rectangle 76">
            <a:extLst>
              <a:ext uri="{FF2B5EF4-FFF2-40B4-BE49-F238E27FC236}">
                <a16:creationId xmlns:a16="http://schemas.microsoft.com/office/drawing/2014/main" id="{7681B930-85CF-4665-8D86-5D188D6FD4CC}"/>
              </a:ext>
            </a:extLst>
          </p:cNvPr>
          <p:cNvSpPr/>
          <p:nvPr/>
        </p:nvSpPr>
        <p:spPr>
          <a:xfrm>
            <a:off x="1727189" y="5196005"/>
            <a:ext cx="6807201" cy="608076"/>
          </a:xfrm>
          <a:prstGeom prst="rect">
            <a:avLst/>
          </a:prstGeom>
          <a:solidFill>
            <a:schemeClr val="tx1">
              <a:lumMod val="75000"/>
              <a:lumOff val="25000"/>
            </a:schemeClr>
          </a:solidFill>
          <a:ln w="19050">
            <a:solidFill>
              <a:srgbClr val="1AE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latin typeface="Open Sans" panose="020B0606030504020204" pitchFamily="34" charset="0"/>
                <a:ea typeface="Open Sans" panose="020B0606030504020204" pitchFamily="34" charset="0"/>
                <a:cs typeface="Open Sans" panose="020B0606030504020204" pitchFamily="34" charset="0"/>
              </a:rPr>
              <a:t>Stakeholder Collaboration &amp; Feedback</a:t>
            </a:r>
          </a:p>
        </p:txBody>
      </p:sp>
      <p:sp>
        <p:nvSpPr>
          <p:cNvPr id="78" name="TextBox 77">
            <a:extLst>
              <a:ext uri="{FF2B5EF4-FFF2-40B4-BE49-F238E27FC236}">
                <a16:creationId xmlns:a16="http://schemas.microsoft.com/office/drawing/2014/main" id="{C7755282-2DA9-4B35-B7EA-1BC92EDEE136}"/>
              </a:ext>
            </a:extLst>
          </p:cNvPr>
          <p:cNvSpPr txBox="1"/>
          <p:nvPr/>
        </p:nvSpPr>
        <p:spPr>
          <a:xfrm>
            <a:off x="317588" y="3011840"/>
            <a:ext cx="755011" cy="256545"/>
          </a:xfrm>
          <a:prstGeom prst="rect">
            <a:avLst/>
          </a:prstGeom>
          <a:noFill/>
        </p:spPr>
        <p:txBody>
          <a:bodyPr wrap="square" lIns="91440" tIns="45720" rIns="91440" bIns="45720" rtlCol="0" anchor="t">
            <a:spAutoFit/>
          </a:bodyPr>
          <a:lstStyle/>
          <a:p>
            <a:pPr algn="ctr"/>
            <a:r>
              <a:rPr lang="en-US" sz="1067" b="1" dirty="0">
                <a:latin typeface="Open Sans" panose="020B0606030504020204" pitchFamily="34" charset="0"/>
                <a:ea typeface="Open Sans" panose="020B0606030504020204" pitchFamily="34" charset="0"/>
                <a:cs typeface="Open Sans" panose="020B0606030504020204" pitchFamily="34" charset="0"/>
              </a:rPr>
              <a:t>START</a:t>
            </a:r>
          </a:p>
        </p:txBody>
      </p:sp>
      <p:sp>
        <p:nvSpPr>
          <p:cNvPr id="80" name="Text Placeholder 15">
            <a:extLst>
              <a:ext uri="{FF2B5EF4-FFF2-40B4-BE49-F238E27FC236}">
                <a16:creationId xmlns:a16="http://schemas.microsoft.com/office/drawing/2014/main" id="{ACBB126F-456F-4A2C-B707-5DAA2A49C75F}"/>
              </a:ext>
            </a:extLst>
          </p:cNvPr>
          <p:cNvSpPr txBox="1">
            <a:spLocks/>
          </p:cNvSpPr>
          <p:nvPr/>
        </p:nvSpPr>
        <p:spPr>
          <a:xfrm>
            <a:off x="1121004" y="3778720"/>
            <a:ext cx="1220905" cy="424945"/>
          </a:xfrm>
          <a:prstGeom prst="rect">
            <a:avLst/>
          </a:prstGeom>
        </p:spPr>
        <p:txBody>
          <a:bodyPr wrap="square" lIns="0" tIns="0" rIns="0" bIns="0">
            <a:noAutofit/>
          </a:bodyPr>
          <a:lstStyle>
            <a:lvl1pPr marL="0" marR="0" indent="0" algn="l" defTabSz="685800" rtl="0" eaLnBrk="1" fontAlgn="auto" latinLnBrk="0" hangingPunct="1">
              <a:lnSpc>
                <a:spcPct val="100000"/>
              </a:lnSpc>
              <a:spcBef>
                <a:spcPts val="0"/>
              </a:spcBef>
              <a:spcAft>
                <a:spcPts val="0"/>
              </a:spcAft>
              <a:buClrTx/>
              <a:buSzTx/>
              <a:buFontTx/>
              <a:buNone/>
              <a:tabLst/>
              <a:defRPr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067" b="1" kern="0" dirty="0"/>
              <a:t>Establish Content Outline</a:t>
            </a:r>
          </a:p>
        </p:txBody>
      </p:sp>
      <p:sp>
        <p:nvSpPr>
          <p:cNvPr id="81" name="Oval 80">
            <a:extLst>
              <a:ext uri="{FF2B5EF4-FFF2-40B4-BE49-F238E27FC236}">
                <a16:creationId xmlns:a16="http://schemas.microsoft.com/office/drawing/2014/main" id="{B121B71C-9D23-4FFC-8E6F-10645D2B9E90}"/>
              </a:ext>
            </a:extLst>
          </p:cNvPr>
          <p:cNvSpPr/>
          <p:nvPr/>
        </p:nvSpPr>
        <p:spPr>
          <a:xfrm>
            <a:off x="1574292" y="3336963"/>
            <a:ext cx="314325" cy="314325"/>
          </a:xfrm>
          <a:prstGeom prst="ellipse">
            <a:avLst/>
          </a:prstGeom>
          <a:solidFill>
            <a:srgbClr val="48F1C9"/>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82" name="Text Placeholder 15">
            <a:extLst>
              <a:ext uri="{FF2B5EF4-FFF2-40B4-BE49-F238E27FC236}">
                <a16:creationId xmlns:a16="http://schemas.microsoft.com/office/drawing/2014/main" id="{C5C1D8DD-4BD3-44E0-BBDE-8860F6DEFA1E}"/>
              </a:ext>
            </a:extLst>
          </p:cNvPr>
          <p:cNvSpPr txBox="1">
            <a:spLocks/>
          </p:cNvSpPr>
          <p:nvPr/>
        </p:nvSpPr>
        <p:spPr>
          <a:xfrm>
            <a:off x="2556833" y="3782426"/>
            <a:ext cx="1089660" cy="424945"/>
          </a:xfrm>
          <a:prstGeom prst="rect">
            <a:avLst/>
          </a:prstGeom>
        </p:spPr>
        <p:txBody>
          <a:bodyPr wrap="square" lIns="0" tIns="0" rIns="0" bIns="0">
            <a:noAutofit/>
          </a:bodyPr>
          <a:lstStyle>
            <a:lvl1pPr marL="0" marR="0" indent="0" algn="l" defTabSz="685800" rtl="0" eaLnBrk="1" fontAlgn="auto" latinLnBrk="0" hangingPunct="1">
              <a:lnSpc>
                <a:spcPct val="100000"/>
              </a:lnSpc>
              <a:spcBef>
                <a:spcPts val="0"/>
              </a:spcBef>
              <a:spcAft>
                <a:spcPts val="0"/>
              </a:spcAft>
              <a:buClrTx/>
              <a:buSzTx/>
              <a:buFontTx/>
              <a:buNone/>
              <a:tabLst/>
              <a:defRPr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067" b="1" kern="0" dirty="0"/>
              <a:t>Review and Finalize Outline</a:t>
            </a:r>
          </a:p>
        </p:txBody>
      </p:sp>
      <p:sp>
        <p:nvSpPr>
          <p:cNvPr id="83" name="Oval 82">
            <a:extLst>
              <a:ext uri="{FF2B5EF4-FFF2-40B4-BE49-F238E27FC236}">
                <a16:creationId xmlns:a16="http://schemas.microsoft.com/office/drawing/2014/main" id="{A785EB1D-5561-4BAD-B4D5-E3B5A7C0D226}"/>
              </a:ext>
            </a:extLst>
          </p:cNvPr>
          <p:cNvSpPr/>
          <p:nvPr/>
        </p:nvSpPr>
        <p:spPr>
          <a:xfrm>
            <a:off x="2944499" y="3340136"/>
            <a:ext cx="314325" cy="314325"/>
          </a:xfrm>
          <a:prstGeom prst="ellipse">
            <a:avLst/>
          </a:prstGeom>
          <a:solidFill>
            <a:srgbClr val="48F1C9"/>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86" name="Text Placeholder 15">
            <a:extLst>
              <a:ext uri="{FF2B5EF4-FFF2-40B4-BE49-F238E27FC236}">
                <a16:creationId xmlns:a16="http://schemas.microsoft.com/office/drawing/2014/main" id="{902C1365-27E6-4027-987D-9B73FFC834F0}"/>
              </a:ext>
            </a:extLst>
          </p:cNvPr>
          <p:cNvSpPr txBox="1">
            <a:spLocks/>
          </p:cNvSpPr>
          <p:nvPr/>
        </p:nvSpPr>
        <p:spPr>
          <a:xfrm>
            <a:off x="3843237" y="3782425"/>
            <a:ext cx="1232791" cy="526675"/>
          </a:xfrm>
          <a:prstGeom prst="rect">
            <a:avLst/>
          </a:prstGeom>
        </p:spPr>
        <p:txBody>
          <a:bodyPr wrap="square" lIns="0" tIns="0" rIns="0" bIns="0">
            <a:noAutofit/>
          </a:bodyPr>
          <a:lstStyle>
            <a:lvl1pPr marL="0" marR="0" indent="0" algn="l" defTabSz="685800" rtl="0" eaLnBrk="1" fontAlgn="auto" latinLnBrk="0" hangingPunct="1">
              <a:lnSpc>
                <a:spcPct val="100000"/>
              </a:lnSpc>
              <a:spcBef>
                <a:spcPts val="0"/>
              </a:spcBef>
              <a:spcAft>
                <a:spcPts val="0"/>
              </a:spcAft>
              <a:buClrTx/>
              <a:buSzTx/>
              <a:buFontTx/>
              <a:buNone/>
              <a:tabLst/>
              <a:defRPr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067" b="1" kern="0" dirty="0"/>
              <a:t>Curate Content &amp; Develop Learning Interactions</a:t>
            </a:r>
          </a:p>
        </p:txBody>
      </p:sp>
      <p:sp>
        <p:nvSpPr>
          <p:cNvPr id="87" name="Oval 86">
            <a:extLst>
              <a:ext uri="{FF2B5EF4-FFF2-40B4-BE49-F238E27FC236}">
                <a16:creationId xmlns:a16="http://schemas.microsoft.com/office/drawing/2014/main" id="{A69E7839-55E9-4D89-B19E-87D1D1DE5836}"/>
              </a:ext>
            </a:extLst>
          </p:cNvPr>
          <p:cNvSpPr/>
          <p:nvPr/>
        </p:nvSpPr>
        <p:spPr>
          <a:xfrm>
            <a:off x="4299723" y="3347175"/>
            <a:ext cx="314325" cy="314325"/>
          </a:xfrm>
          <a:prstGeom prst="ellipse">
            <a:avLst/>
          </a:prstGeom>
          <a:solidFill>
            <a:srgbClr val="48F1C9"/>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tx1"/>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88" name="Text Placeholder 15">
            <a:extLst>
              <a:ext uri="{FF2B5EF4-FFF2-40B4-BE49-F238E27FC236}">
                <a16:creationId xmlns:a16="http://schemas.microsoft.com/office/drawing/2014/main" id="{37434FAE-08F3-440D-8B17-E0EDEA4BFC7C}"/>
              </a:ext>
            </a:extLst>
          </p:cNvPr>
          <p:cNvSpPr txBox="1">
            <a:spLocks/>
          </p:cNvSpPr>
          <p:nvPr/>
        </p:nvSpPr>
        <p:spPr>
          <a:xfrm>
            <a:off x="5472041" y="3782425"/>
            <a:ext cx="709531" cy="526675"/>
          </a:xfrm>
          <a:prstGeom prst="rect">
            <a:avLst/>
          </a:prstGeom>
        </p:spPr>
        <p:txBody>
          <a:bodyPr wrap="square" lIns="0" tIns="0" rIns="0" bIns="0">
            <a:noAutofit/>
          </a:bodyPr>
          <a:lstStyle>
            <a:lvl1pPr marL="0" marR="0" indent="0" algn="l" defTabSz="685800" rtl="0" eaLnBrk="1" fontAlgn="auto" latinLnBrk="0" hangingPunct="1">
              <a:lnSpc>
                <a:spcPct val="100000"/>
              </a:lnSpc>
              <a:spcBef>
                <a:spcPts val="0"/>
              </a:spcBef>
              <a:spcAft>
                <a:spcPts val="0"/>
              </a:spcAft>
              <a:buClrTx/>
              <a:buSzTx/>
              <a:buFontTx/>
              <a:buNone/>
              <a:tabLst/>
              <a:defRPr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067" b="1" kern="0" dirty="0"/>
              <a:t>Review, Feedback, Revise</a:t>
            </a:r>
          </a:p>
        </p:txBody>
      </p:sp>
      <p:sp>
        <p:nvSpPr>
          <p:cNvPr id="89" name="Oval 88">
            <a:extLst>
              <a:ext uri="{FF2B5EF4-FFF2-40B4-BE49-F238E27FC236}">
                <a16:creationId xmlns:a16="http://schemas.microsoft.com/office/drawing/2014/main" id="{0925820C-D357-4D34-81DF-F4606D63C492}"/>
              </a:ext>
            </a:extLst>
          </p:cNvPr>
          <p:cNvSpPr/>
          <p:nvPr/>
        </p:nvSpPr>
        <p:spPr>
          <a:xfrm>
            <a:off x="5671679" y="3347175"/>
            <a:ext cx="314325" cy="314325"/>
          </a:xfrm>
          <a:prstGeom prst="ellipse">
            <a:avLst/>
          </a:prstGeom>
          <a:solidFill>
            <a:srgbClr val="48F1C9"/>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tx1"/>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90" name="Text Placeholder 15">
            <a:extLst>
              <a:ext uri="{FF2B5EF4-FFF2-40B4-BE49-F238E27FC236}">
                <a16:creationId xmlns:a16="http://schemas.microsoft.com/office/drawing/2014/main" id="{B053DBDE-F145-4B49-BFBF-2F857CC4A058}"/>
              </a:ext>
            </a:extLst>
          </p:cNvPr>
          <p:cNvSpPr txBox="1">
            <a:spLocks/>
          </p:cNvSpPr>
          <p:nvPr/>
        </p:nvSpPr>
        <p:spPr>
          <a:xfrm>
            <a:off x="6685976" y="3787123"/>
            <a:ext cx="1016605" cy="526675"/>
          </a:xfrm>
          <a:prstGeom prst="rect">
            <a:avLst/>
          </a:prstGeom>
        </p:spPr>
        <p:txBody>
          <a:bodyPr wrap="square" lIns="0" tIns="0" rIns="0" bIns="0">
            <a:noAutofit/>
          </a:bodyPr>
          <a:lstStyle>
            <a:lvl1pPr marL="0" marR="0" indent="0" algn="l" defTabSz="685800" rtl="0" eaLnBrk="1" fontAlgn="auto" latinLnBrk="0" hangingPunct="1">
              <a:lnSpc>
                <a:spcPct val="100000"/>
              </a:lnSpc>
              <a:spcBef>
                <a:spcPts val="0"/>
              </a:spcBef>
              <a:spcAft>
                <a:spcPts val="0"/>
              </a:spcAft>
              <a:buClrTx/>
              <a:buSzTx/>
              <a:buFontTx/>
              <a:buNone/>
              <a:tabLst/>
              <a:defRPr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067" b="1" kern="0" dirty="0"/>
              <a:t>Creation of Online Module</a:t>
            </a:r>
          </a:p>
        </p:txBody>
      </p:sp>
      <p:sp>
        <p:nvSpPr>
          <p:cNvPr id="91" name="Oval 90">
            <a:extLst>
              <a:ext uri="{FF2B5EF4-FFF2-40B4-BE49-F238E27FC236}">
                <a16:creationId xmlns:a16="http://schemas.microsoft.com/office/drawing/2014/main" id="{584FEBC2-AD41-492F-B4DC-A935DF452D78}"/>
              </a:ext>
            </a:extLst>
          </p:cNvPr>
          <p:cNvSpPr/>
          <p:nvPr/>
        </p:nvSpPr>
        <p:spPr>
          <a:xfrm>
            <a:off x="7025154" y="3347175"/>
            <a:ext cx="314325" cy="314325"/>
          </a:xfrm>
          <a:prstGeom prst="ellipse">
            <a:avLst/>
          </a:prstGeom>
          <a:solidFill>
            <a:srgbClr val="48F1C9"/>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tx1"/>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92" name="Text Placeholder 15">
            <a:extLst>
              <a:ext uri="{FF2B5EF4-FFF2-40B4-BE49-F238E27FC236}">
                <a16:creationId xmlns:a16="http://schemas.microsoft.com/office/drawing/2014/main" id="{826EA5B6-B270-47B2-B03D-50C9B0A68C21}"/>
              </a:ext>
            </a:extLst>
          </p:cNvPr>
          <p:cNvSpPr txBox="1">
            <a:spLocks/>
          </p:cNvSpPr>
          <p:nvPr/>
        </p:nvSpPr>
        <p:spPr>
          <a:xfrm>
            <a:off x="8098073" y="3787123"/>
            <a:ext cx="879683" cy="459519"/>
          </a:xfrm>
          <a:prstGeom prst="rect">
            <a:avLst/>
          </a:prstGeom>
        </p:spPr>
        <p:txBody>
          <a:bodyPr wrap="square" lIns="0" tIns="0" rIns="0" bIns="0">
            <a:noAutofit/>
          </a:bodyPr>
          <a:lstStyle>
            <a:lvl1pPr marL="0" marR="0" indent="0" algn="l" defTabSz="685800" rtl="0" eaLnBrk="1" fontAlgn="auto" latinLnBrk="0" hangingPunct="1">
              <a:lnSpc>
                <a:spcPct val="100000"/>
              </a:lnSpc>
              <a:spcBef>
                <a:spcPts val="0"/>
              </a:spcBef>
              <a:spcAft>
                <a:spcPts val="0"/>
              </a:spcAft>
              <a:buClrTx/>
              <a:buSzTx/>
              <a:buFontTx/>
              <a:buNone/>
              <a:tabLst/>
              <a:defRPr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067" b="1" kern="0" dirty="0"/>
              <a:t>Final Testing</a:t>
            </a:r>
          </a:p>
        </p:txBody>
      </p:sp>
      <p:sp>
        <p:nvSpPr>
          <p:cNvPr id="93" name="Oval 92">
            <a:extLst>
              <a:ext uri="{FF2B5EF4-FFF2-40B4-BE49-F238E27FC236}">
                <a16:creationId xmlns:a16="http://schemas.microsoft.com/office/drawing/2014/main" id="{75652AA7-E66C-4AAC-AF3B-DAE48A3F4B5F}"/>
              </a:ext>
            </a:extLst>
          </p:cNvPr>
          <p:cNvSpPr/>
          <p:nvPr/>
        </p:nvSpPr>
        <p:spPr>
          <a:xfrm>
            <a:off x="8373084" y="3347175"/>
            <a:ext cx="314325" cy="314325"/>
          </a:xfrm>
          <a:prstGeom prst="ellipse">
            <a:avLst/>
          </a:prstGeom>
          <a:solidFill>
            <a:srgbClr val="48F1C9"/>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tx1"/>
                </a:solidFill>
                <a:latin typeface="Open Sans" panose="020B0606030504020204" pitchFamily="34" charset="0"/>
                <a:ea typeface="Open Sans" panose="020B0606030504020204" pitchFamily="34" charset="0"/>
                <a:cs typeface="Open Sans" panose="020B0606030504020204" pitchFamily="34" charset="0"/>
              </a:rPr>
              <a:t>6</a:t>
            </a:r>
          </a:p>
        </p:txBody>
      </p:sp>
      <p:sp>
        <p:nvSpPr>
          <p:cNvPr id="94" name="Text Placeholder 15">
            <a:extLst>
              <a:ext uri="{FF2B5EF4-FFF2-40B4-BE49-F238E27FC236}">
                <a16:creationId xmlns:a16="http://schemas.microsoft.com/office/drawing/2014/main" id="{60BA031E-5112-482C-9412-DAB1E498B2FB}"/>
              </a:ext>
            </a:extLst>
          </p:cNvPr>
          <p:cNvSpPr txBox="1">
            <a:spLocks/>
          </p:cNvSpPr>
          <p:nvPr/>
        </p:nvSpPr>
        <p:spPr>
          <a:xfrm>
            <a:off x="9132851" y="3011840"/>
            <a:ext cx="972159" cy="384576"/>
          </a:xfrm>
          <a:prstGeom prst="rect">
            <a:avLst/>
          </a:prstGeom>
        </p:spPr>
        <p:txBody>
          <a:bodyPr wrap="square" lIns="0" tIns="0" rIns="0" bIns="0">
            <a:noAutofit/>
          </a:bodyPr>
          <a:lstStyle>
            <a:lvl1pPr marL="0" marR="0" indent="0" algn="l" defTabSz="685800" rtl="0" eaLnBrk="1" fontAlgn="auto" latinLnBrk="0" hangingPunct="1">
              <a:lnSpc>
                <a:spcPct val="100000"/>
              </a:lnSpc>
              <a:spcBef>
                <a:spcPts val="0"/>
              </a:spcBef>
              <a:spcAft>
                <a:spcPts val="0"/>
              </a:spcAft>
              <a:buClrTx/>
              <a:buSzTx/>
              <a:buFontTx/>
              <a:buNone/>
              <a:tabLst/>
              <a:defRPr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067" b="1" kern="0" dirty="0"/>
              <a:t>MODULE FINALIZATION and FRENCH TRANSLATION</a:t>
            </a:r>
          </a:p>
        </p:txBody>
      </p:sp>
      <p:sp>
        <p:nvSpPr>
          <p:cNvPr id="96" name="Oval 95">
            <a:extLst>
              <a:ext uri="{FF2B5EF4-FFF2-40B4-BE49-F238E27FC236}">
                <a16:creationId xmlns:a16="http://schemas.microsoft.com/office/drawing/2014/main" id="{DD525EB8-3489-4C6F-B676-13B3AAAC4BAF}"/>
              </a:ext>
            </a:extLst>
          </p:cNvPr>
          <p:cNvSpPr/>
          <p:nvPr/>
        </p:nvSpPr>
        <p:spPr>
          <a:xfrm>
            <a:off x="9451072" y="2598094"/>
            <a:ext cx="314325" cy="314325"/>
          </a:xfrm>
          <a:prstGeom prst="ellipse">
            <a:avLst/>
          </a:prstGeom>
          <a:solidFill>
            <a:srgbClr val="48F1C9"/>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4CEEDDA5-A535-442D-9204-D001E82A9EC2}"/>
              </a:ext>
            </a:extLst>
          </p:cNvPr>
          <p:cNvCxnSpPr>
            <a:cxnSpLocks/>
          </p:cNvCxnSpPr>
          <p:nvPr/>
        </p:nvCxnSpPr>
        <p:spPr>
          <a:xfrm>
            <a:off x="1727200" y="4309100"/>
            <a:ext cx="0" cy="465408"/>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93536BF-3257-4FF3-AA64-FA718A642A99}"/>
              </a:ext>
            </a:extLst>
          </p:cNvPr>
          <p:cNvCxnSpPr>
            <a:cxnSpLocks/>
          </p:cNvCxnSpPr>
          <p:nvPr/>
        </p:nvCxnSpPr>
        <p:spPr>
          <a:xfrm>
            <a:off x="8534400" y="4309100"/>
            <a:ext cx="0" cy="465408"/>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7C72C0-BDBF-4CBE-9DD6-E96F3E9D2748}"/>
              </a:ext>
            </a:extLst>
          </p:cNvPr>
          <p:cNvCxnSpPr/>
          <p:nvPr/>
        </p:nvCxnSpPr>
        <p:spPr>
          <a:xfrm>
            <a:off x="1727200" y="4774508"/>
            <a:ext cx="68072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4700E92-FDF4-4B48-ABB4-D90BBA982762}"/>
              </a:ext>
            </a:extLst>
          </p:cNvPr>
          <p:cNvCxnSpPr>
            <a:cxnSpLocks/>
          </p:cNvCxnSpPr>
          <p:nvPr/>
        </p:nvCxnSpPr>
        <p:spPr>
          <a:xfrm>
            <a:off x="5130788" y="4774508"/>
            <a:ext cx="0" cy="421496"/>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5" name="object 7">
            <a:extLst>
              <a:ext uri="{FF2B5EF4-FFF2-40B4-BE49-F238E27FC236}">
                <a16:creationId xmlns:a16="http://schemas.microsoft.com/office/drawing/2014/main" id="{8B85B0BB-BACF-48B1-B77C-CD71E7417875}"/>
              </a:ext>
            </a:extLst>
          </p:cNvPr>
          <p:cNvSpPr txBox="1"/>
          <p:nvPr/>
        </p:nvSpPr>
        <p:spPr>
          <a:xfrm>
            <a:off x="539269" y="6318731"/>
            <a:ext cx="5556731" cy="221365"/>
          </a:xfrm>
          <a:prstGeom prst="rect">
            <a:avLst/>
          </a:prstGeom>
        </p:spPr>
        <p:txBody>
          <a:bodyPr vert="horz" wrap="square" lIns="0" tIns="16087" rIns="0" bIns="0" rtlCol="0">
            <a:spAutoFit/>
          </a:bodyPr>
          <a:lstStyle/>
          <a:p>
            <a:pPr>
              <a:spcBef>
                <a:spcPts val="127"/>
              </a:spcBef>
            </a:pPr>
            <a:r>
              <a:rPr lang="en-US" sz="1333" b="1"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PROJECT KICKOFF</a:t>
            </a:r>
          </a:p>
        </p:txBody>
      </p:sp>
      <p:sp>
        <p:nvSpPr>
          <p:cNvPr id="116" name="object 7">
            <a:extLst>
              <a:ext uri="{FF2B5EF4-FFF2-40B4-BE49-F238E27FC236}">
                <a16:creationId xmlns:a16="http://schemas.microsoft.com/office/drawing/2014/main" id="{6597D4A7-750E-45D3-8C31-4704EC84F98D}"/>
              </a:ext>
            </a:extLst>
          </p:cNvPr>
          <p:cNvSpPr txBox="1"/>
          <p:nvPr/>
        </p:nvSpPr>
        <p:spPr>
          <a:xfrm>
            <a:off x="6635270" y="6318731"/>
            <a:ext cx="5017461" cy="221365"/>
          </a:xfrm>
          <a:prstGeom prst="rect">
            <a:avLst/>
          </a:prstGeom>
        </p:spPr>
        <p:txBody>
          <a:bodyPr vert="horz" wrap="square" lIns="0" tIns="16087" rIns="0" bIns="0" rtlCol="0">
            <a:spAutoFit/>
          </a:bodyPr>
          <a:lstStyle/>
          <a:p>
            <a:pPr algn="r">
              <a:spcBef>
                <a:spcPts val="127"/>
              </a:spcBef>
            </a:pPr>
            <a:r>
              <a:rPr lang="en-US" sz="1333" b="1"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OPDES COURSE DEVELOPMENT</a:t>
            </a:r>
          </a:p>
        </p:txBody>
      </p:sp>
    </p:spTree>
    <p:custDataLst>
      <p:tags r:id="rId1"/>
    </p:custDataLst>
    <p:extLst>
      <p:ext uri="{BB962C8B-B14F-4D97-AF65-F5344CB8AC3E}">
        <p14:creationId xmlns:p14="http://schemas.microsoft.com/office/powerpoint/2010/main" val="3354233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076989-925A-0273-32B7-32A53555EA29}"/>
              </a:ext>
            </a:extLst>
          </p:cNvPr>
          <p:cNvSpPr>
            <a:spLocks noGrp="1"/>
          </p:cNvSpPr>
          <p:nvPr>
            <p:ph type="title"/>
          </p:nvPr>
        </p:nvSpPr>
        <p:spPr>
          <a:xfrm>
            <a:off x="1066800" y="634360"/>
            <a:ext cx="100584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rtlCol="0">
            <a:noAutofit/>
          </a:bodyPr>
          <a:lstStyle/>
          <a:p>
            <a:pPr algn="ctr" fontAlgn="auto">
              <a:spcAft>
                <a:spcPts val="0"/>
              </a:spcAft>
              <a:defRPr/>
            </a:pPr>
            <a:r>
              <a:rPr lang="en-CA" sz="3200" dirty="0"/>
              <a:t>Needs, preferences and recommendations for </a:t>
            </a:r>
            <a:r>
              <a:rPr lang="en-CA" sz="3200" dirty="0" err="1"/>
              <a:t>PrEP</a:t>
            </a:r>
            <a:r>
              <a:rPr lang="en-CA" sz="3200" dirty="0"/>
              <a:t> training</a:t>
            </a:r>
            <a:br>
              <a:rPr lang="en-CA" sz="3200" dirty="0"/>
            </a:br>
            <a:r>
              <a:rPr lang="en-CA" sz="3200" dirty="0"/>
              <a:t>Report No 1</a:t>
            </a:r>
            <a:endParaRPr lang="es-CO" sz="3200" dirty="0"/>
          </a:p>
        </p:txBody>
      </p:sp>
      <p:sp>
        <p:nvSpPr>
          <p:cNvPr id="6" name="Rectangle 5">
            <a:extLst>
              <a:ext uri="{FF2B5EF4-FFF2-40B4-BE49-F238E27FC236}">
                <a16:creationId xmlns:a16="http://schemas.microsoft.com/office/drawing/2014/main" id="{F4CD302F-C8CC-96A9-3D41-026C6A28363F}"/>
              </a:ext>
            </a:extLst>
          </p:cNvPr>
          <p:cNvSpPr/>
          <p:nvPr/>
        </p:nvSpPr>
        <p:spPr>
          <a:xfrm>
            <a:off x="7253715" y="2234776"/>
            <a:ext cx="3260725" cy="6619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en-CA" dirty="0"/>
              <a:t>Formalizing Training in institutions </a:t>
            </a:r>
            <a:endParaRPr lang="es-CO" dirty="0"/>
          </a:p>
        </p:txBody>
      </p:sp>
      <p:sp>
        <p:nvSpPr>
          <p:cNvPr id="7" name="Rectangle 6">
            <a:extLst>
              <a:ext uri="{FF2B5EF4-FFF2-40B4-BE49-F238E27FC236}">
                <a16:creationId xmlns:a16="http://schemas.microsoft.com/office/drawing/2014/main" id="{32BC812B-5B19-DD69-56D4-D9EBDF5E4181}"/>
              </a:ext>
            </a:extLst>
          </p:cNvPr>
          <p:cNvSpPr/>
          <p:nvPr/>
        </p:nvSpPr>
        <p:spPr>
          <a:xfrm>
            <a:off x="7253715" y="3411114"/>
            <a:ext cx="3260725" cy="6635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en-CA" dirty="0"/>
              <a:t>Knowledge and skills on medication and counseling</a:t>
            </a:r>
            <a:endParaRPr lang="es-CO" dirty="0"/>
          </a:p>
        </p:txBody>
      </p:sp>
      <p:sp>
        <p:nvSpPr>
          <p:cNvPr id="8" name="Rectangle 7">
            <a:extLst>
              <a:ext uri="{FF2B5EF4-FFF2-40B4-BE49-F238E27FC236}">
                <a16:creationId xmlns:a16="http://schemas.microsoft.com/office/drawing/2014/main" id="{3A894131-65C7-7BF4-AB7B-D72A86BFEE32}"/>
              </a:ext>
            </a:extLst>
          </p:cNvPr>
          <p:cNvSpPr/>
          <p:nvPr/>
        </p:nvSpPr>
        <p:spPr>
          <a:xfrm>
            <a:off x="1346977" y="3280939"/>
            <a:ext cx="3260725" cy="1014412"/>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en-CA" dirty="0"/>
              <a:t>Incentives, time, resources, budget and clinical support</a:t>
            </a:r>
            <a:endParaRPr lang="es-CO" dirty="0"/>
          </a:p>
        </p:txBody>
      </p:sp>
      <p:sp>
        <p:nvSpPr>
          <p:cNvPr id="9" name="Rectangle 8">
            <a:extLst>
              <a:ext uri="{FF2B5EF4-FFF2-40B4-BE49-F238E27FC236}">
                <a16:creationId xmlns:a16="http://schemas.microsoft.com/office/drawing/2014/main" id="{63D6AF06-D707-7A39-41CF-DFE6BE14ECE8}"/>
              </a:ext>
            </a:extLst>
          </p:cNvPr>
          <p:cNvSpPr/>
          <p:nvPr/>
        </p:nvSpPr>
        <p:spPr>
          <a:xfrm>
            <a:off x="7253715" y="4589039"/>
            <a:ext cx="3260725" cy="1046162"/>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en-CA" dirty="0"/>
              <a:t>Mixed strategies, shadow, clinical cases, expert discussions</a:t>
            </a:r>
            <a:endParaRPr lang="es-CO" dirty="0"/>
          </a:p>
        </p:txBody>
      </p:sp>
      <p:sp>
        <p:nvSpPr>
          <p:cNvPr id="11" name="Rectangle 10">
            <a:extLst>
              <a:ext uri="{FF2B5EF4-FFF2-40B4-BE49-F238E27FC236}">
                <a16:creationId xmlns:a16="http://schemas.microsoft.com/office/drawing/2014/main" id="{869106D6-F15F-A24E-879D-F4AACD60EF07}"/>
              </a:ext>
            </a:extLst>
          </p:cNvPr>
          <p:cNvSpPr/>
          <p:nvPr/>
        </p:nvSpPr>
        <p:spPr>
          <a:xfrm>
            <a:off x="1346977" y="2234776"/>
            <a:ext cx="3260725" cy="6619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en-CA" dirty="0"/>
              <a:t>Expert support, shadow, and </a:t>
            </a:r>
            <a:r>
              <a:rPr lang="en-CA" dirty="0" err="1"/>
              <a:t>continous</a:t>
            </a:r>
            <a:r>
              <a:rPr lang="en-CA" dirty="0"/>
              <a:t> mentorship</a:t>
            </a:r>
            <a:endParaRPr lang="es-CO" dirty="0"/>
          </a:p>
        </p:txBody>
      </p:sp>
      <p:sp>
        <p:nvSpPr>
          <p:cNvPr id="12" name="Rectangle 11">
            <a:extLst>
              <a:ext uri="{FF2B5EF4-FFF2-40B4-BE49-F238E27FC236}">
                <a16:creationId xmlns:a16="http://schemas.microsoft.com/office/drawing/2014/main" id="{28DC9FFD-56EE-5E21-5A9A-BEBF8274938D}"/>
              </a:ext>
            </a:extLst>
          </p:cNvPr>
          <p:cNvSpPr/>
          <p:nvPr/>
        </p:nvSpPr>
        <p:spPr>
          <a:xfrm>
            <a:off x="1346977" y="4681114"/>
            <a:ext cx="3260725" cy="1046162"/>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en-CA" dirty="0"/>
              <a:t>Policies and medical directives</a:t>
            </a:r>
            <a:endParaRPr lang="es-CO"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D03F6E-9D56-EF64-5592-CA216945534F}"/>
              </a:ext>
            </a:extLst>
          </p:cNvPr>
          <p:cNvSpPr>
            <a:spLocks noGrp="1"/>
          </p:cNvSpPr>
          <p:nvPr>
            <p:ph type="ctrTitle"/>
          </p:nvPr>
        </p:nvSpPr>
        <p:spPr>
          <a:xfrm>
            <a:off x="638882" y="639193"/>
            <a:ext cx="3571810" cy="3573516"/>
          </a:xfrm>
        </p:spPr>
        <p:txBody>
          <a:bodyPr>
            <a:noAutofit/>
          </a:bodyPr>
          <a:lstStyle/>
          <a:p>
            <a:pPr algn="l"/>
            <a:r>
              <a:rPr lang="en-CA" sz="4400" dirty="0"/>
              <a:t>Overview of course content (see more in report No 3)</a:t>
            </a:r>
            <a:endParaRPr lang="es-CO" sz="4400" dirty="0"/>
          </a:p>
        </p:txBody>
      </p:sp>
      <p:sp>
        <p:nvSpPr>
          <p:cNvPr id="2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a:extLst>
              <a:ext uri="{FF2B5EF4-FFF2-40B4-BE49-F238E27FC236}">
                <a16:creationId xmlns:a16="http://schemas.microsoft.com/office/drawing/2014/main" id="{8FDF795E-8B3D-B0FA-8B25-307B0D6CC504}"/>
              </a:ext>
            </a:extLst>
          </p:cNvPr>
          <p:cNvGraphicFramePr>
            <a:graphicFrameLocks noGrp="1"/>
          </p:cNvGraphicFramePr>
          <p:nvPr>
            <p:extLst>
              <p:ext uri="{D42A27DB-BD31-4B8C-83A1-F6EECF244321}">
                <p14:modId xmlns:p14="http://schemas.microsoft.com/office/powerpoint/2010/main" val="3110922425"/>
              </p:ext>
            </p:extLst>
          </p:nvPr>
        </p:nvGraphicFramePr>
        <p:xfrm>
          <a:off x="4853464" y="640080"/>
          <a:ext cx="6816280" cy="5699966"/>
        </p:xfrm>
        <a:graphic>
          <a:graphicData uri="http://schemas.openxmlformats.org/drawingml/2006/table">
            <a:tbl>
              <a:tblPr firstRow="1" firstCol="1" bandRow="1">
                <a:solidFill>
                  <a:schemeClr val="bg1">
                    <a:lumMod val="95000"/>
                  </a:schemeClr>
                </a:solidFill>
                <a:tableStyleId>{073A0DAA-6AF3-43AB-8588-CEC1D06C72B9}</a:tableStyleId>
              </a:tblPr>
              <a:tblGrid>
                <a:gridCol w="1386752">
                  <a:extLst>
                    <a:ext uri="{9D8B030D-6E8A-4147-A177-3AD203B41FA5}">
                      <a16:colId xmlns:a16="http://schemas.microsoft.com/office/drawing/2014/main" val="2512815144"/>
                    </a:ext>
                  </a:extLst>
                </a:gridCol>
                <a:gridCol w="2961012">
                  <a:extLst>
                    <a:ext uri="{9D8B030D-6E8A-4147-A177-3AD203B41FA5}">
                      <a16:colId xmlns:a16="http://schemas.microsoft.com/office/drawing/2014/main" val="3942795487"/>
                    </a:ext>
                  </a:extLst>
                </a:gridCol>
                <a:gridCol w="2468516">
                  <a:extLst>
                    <a:ext uri="{9D8B030D-6E8A-4147-A177-3AD203B41FA5}">
                      <a16:colId xmlns:a16="http://schemas.microsoft.com/office/drawing/2014/main" val="3214744776"/>
                    </a:ext>
                  </a:extLst>
                </a:gridCol>
              </a:tblGrid>
              <a:tr h="300268">
                <a:tc>
                  <a:txBody>
                    <a:bodyPr/>
                    <a:lstStyle/>
                    <a:p>
                      <a:pPr algn="ctr">
                        <a:lnSpc>
                          <a:spcPct val="107000"/>
                        </a:lnSpc>
                        <a:spcAft>
                          <a:spcPts val="800"/>
                        </a:spcAft>
                      </a:pPr>
                      <a:r>
                        <a:rPr lang="es-CO" sz="1300" b="0" kern="100" cap="none" spc="0">
                          <a:solidFill>
                            <a:schemeClr val="bg1"/>
                          </a:solidFill>
                          <a:effectLst/>
                        </a:rPr>
                        <a:t>SECTION</a:t>
                      </a:r>
                      <a:endParaRPr lang="es-CO" sz="1300" b="0" kern="10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4102" marR="34102" marT="73075" marB="0" anchor="ctr">
                    <a:lnL w="12700" cmpd="sng">
                      <a:noFill/>
                    </a:lnL>
                    <a:lnR w="12700" cmpd="sng">
                      <a:noFill/>
                    </a:lnR>
                    <a:lnT w="19050" cap="flat" cmpd="sng" algn="ctr">
                      <a:noFill/>
                      <a:prstDash val="solid"/>
                    </a:lnT>
                    <a:lnB w="38100" cmpd="sng">
                      <a:noFill/>
                    </a:lnB>
                    <a:solidFill>
                      <a:schemeClr val="accent2"/>
                    </a:solidFill>
                  </a:tcPr>
                </a:tc>
                <a:tc>
                  <a:txBody>
                    <a:bodyPr/>
                    <a:lstStyle/>
                    <a:p>
                      <a:pPr marL="457200" algn="ctr" fontAlgn="base">
                        <a:lnSpc>
                          <a:spcPct val="107000"/>
                        </a:lnSpc>
                        <a:spcAft>
                          <a:spcPts val="800"/>
                        </a:spcAft>
                      </a:pPr>
                      <a:r>
                        <a:rPr lang="en-CA" sz="1300" b="0" kern="100" cap="none" spc="0">
                          <a:solidFill>
                            <a:schemeClr val="bg1"/>
                          </a:solidFill>
                          <a:effectLst/>
                        </a:rPr>
                        <a:t>OBJECTIVES</a:t>
                      </a:r>
                      <a:endParaRPr lang="es-CO" sz="1300" b="0" kern="10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4102" marR="34102" marT="73075"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a:lnSpc>
                          <a:spcPct val="107000"/>
                        </a:lnSpc>
                        <a:spcAft>
                          <a:spcPts val="800"/>
                        </a:spcAft>
                      </a:pPr>
                      <a:r>
                        <a:rPr lang="es-CO" sz="1300" b="0" kern="100" cap="none" spc="0">
                          <a:solidFill>
                            <a:schemeClr val="bg1"/>
                          </a:solidFill>
                          <a:effectLst/>
                        </a:rPr>
                        <a:t>CONTENT</a:t>
                      </a:r>
                      <a:endParaRPr lang="es-CO" sz="1300" b="0" kern="10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4102" marR="34102" marT="73075"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2487311788"/>
                  </a:ext>
                </a:extLst>
              </a:tr>
              <a:tr h="1270441">
                <a:tc>
                  <a:txBody>
                    <a:bodyPr/>
                    <a:lstStyle/>
                    <a:p>
                      <a:pPr>
                        <a:lnSpc>
                          <a:spcPct val="107000"/>
                        </a:lnSpc>
                        <a:spcAft>
                          <a:spcPts val="800"/>
                        </a:spcAft>
                      </a:pPr>
                      <a:r>
                        <a:rPr lang="es-CO" sz="1000" b="1" kern="100" cap="none" spc="0">
                          <a:solidFill>
                            <a:schemeClr val="tx1"/>
                          </a:solidFill>
                          <a:effectLst/>
                        </a:rPr>
                        <a:t>SECTION 1 PREP BASICS</a:t>
                      </a:r>
                      <a:endParaRPr lang="es-CO" sz="1000" b="1" kern="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4102" marR="34102" marT="73075"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marL="342900" lvl="0" indent="-342900" algn="just" fontAlgn="base">
                        <a:lnSpc>
                          <a:spcPct val="107000"/>
                        </a:lnSpc>
                        <a:buFont typeface="+mj-lt"/>
                        <a:buAutoNum type="arabicPeriod"/>
                      </a:pPr>
                      <a:r>
                        <a:rPr lang="en-CA" sz="1000" kern="100" cap="none" spc="0">
                          <a:solidFill>
                            <a:schemeClr val="tx1"/>
                          </a:solidFill>
                          <a:effectLst/>
                        </a:rPr>
                        <a:t>Describe What PrEP is, how it works, and what it is for.</a:t>
                      </a:r>
                      <a:endParaRPr lang="es-CO" sz="1000" kern="100" cap="none" spc="0">
                        <a:solidFill>
                          <a:schemeClr val="tx1"/>
                        </a:solidFill>
                        <a:effectLst/>
                      </a:endParaRPr>
                    </a:p>
                    <a:p>
                      <a:pPr marL="342900" lvl="0" indent="-342900" algn="just" fontAlgn="base">
                        <a:lnSpc>
                          <a:spcPct val="107000"/>
                        </a:lnSpc>
                        <a:buFont typeface="+mj-lt"/>
                        <a:buAutoNum type="arabicPeriod"/>
                      </a:pPr>
                      <a:r>
                        <a:rPr lang="en-CA" sz="1000" kern="100" cap="none" spc="0">
                          <a:solidFill>
                            <a:schemeClr val="tx1"/>
                          </a:solidFill>
                          <a:effectLst/>
                        </a:rPr>
                        <a:t>Identify the medications used in oral PrEP and its efficacy/effectiveness</a:t>
                      </a:r>
                      <a:endParaRPr lang="es-CO" sz="1000" kern="100" cap="none" spc="0">
                        <a:solidFill>
                          <a:schemeClr val="tx1"/>
                        </a:solidFill>
                        <a:effectLst/>
                      </a:endParaRPr>
                    </a:p>
                    <a:p>
                      <a:pPr marL="342900" lvl="0" indent="-342900" algn="just" fontAlgn="base">
                        <a:lnSpc>
                          <a:spcPct val="107000"/>
                        </a:lnSpc>
                        <a:spcAft>
                          <a:spcPts val="800"/>
                        </a:spcAft>
                        <a:buFont typeface="+mj-lt"/>
                        <a:buAutoNum type="arabicPeriod"/>
                      </a:pPr>
                      <a:r>
                        <a:rPr lang="en-CA" sz="1000" kern="100" cap="none" spc="0">
                          <a:solidFill>
                            <a:schemeClr val="tx1"/>
                          </a:solidFill>
                          <a:effectLst/>
                        </a:rPr>
                        <a:t>Knowledge Recognize PrEP overall safety and specific side effects</a:t>
                      </a:r>
                      <a:endParaRPr lang="es-CO" sz="1000" kern="100" cap="none" spc="0">
                        <a:solidFill>
                          <a:schemeClr val="tx1"/>
                        </a:solidFill>
                        <a:effectLst/>
                      </a:endParaRPr>
                    </a:p>
                    <a:p>
                      <a:pPr>
                        <a:lnSpc>
                          <a:spcPct val="107000"/>
                        </a:lnSpc>
                        <a:spcAft>
                          <a:spcPts val="800"/>
                        </a:spcAft>
                      </a:pPr>
                      <a:r>
                        <a:rPr lang="en-CA" sz="1000" kern="100" cap="none" spc="0">
                          <a:solidFill>
                            <a:schemeClr val="tx1"/>
                          </a:solidFill>
                          <a:effectLst/>
                        </a:rPr>
                        <a:t> </a:t>
                      </a:r>
                      <a:endParaRPr lang="es-CO" sz="1000" kern="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4102" marR="34102" marT="73075" marB="0" anchor="ctr">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nSpc>
                          <a:spcPct val="107000"/>
                        </a:lnSpc>
                        <a:spcAft>
                          <a:spcPts val="800"/>
                        </a:spcAft>
                      </a:pPr>
                      <a:r>
                        <a:rPr lang="en-CA" sz="1000" kern="100" cap="none" spc="0">
                          <a:solidFill>
                            <a:schemeClr val="tx1"/>
                          </a:solidFill>
                          <a:effectLst/>
                        </a:rPr>
                        <a:t>Video, key messages developed by researchers</a:t>
                      </a:r>
                      <a:endParaRPr lang="es-CO" sz="1000" kern="100" cap="none" spc="0">
                        <a:solidFill>
                          <a:schemeClr val="tx1"/>
                        </a:solidFill>
                        <a:effectLst/>
                      </a:endParaRPr>
                    </a:p>
                    <a:p>
                      <a:pPr>
                        <a:lnSpc>
                          <a:spcPct val="107000"/>
                        </a:lnSpc>
                        <a:spcAft>
                          <a:spcPts val="800"/>
                        </a:spcAft>
                      </a:pPr>
                      <a:r>
                        <a:rPr lang="en-CA" sz="1000" kern="100" cap="none" spc="0">
                          <a:solidFill>
                            <a:schemeClr val="tx1"/>
                          </a:solidFill>
                          <a:effectLst/>
                        </a:rPr>
                        <a:t> </a:t>
                      </a:r>
                      <a:endParaRPr lang="es-CO" sz="1000" kern="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4102" marR="34102" marT="73075"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322769832"/>
                  </a:ext>
                </a:extLst>
              </a:tr>
              <a:tr h="1745632">
                <a:tc>
                  <a:txBody>
                    <a:bodyPr/>
                    <a:lstStyle/>
                    <a:p>
                      <a:pPr fontAlgn="base"/>
                      <a:r>
                        <a:rPr lang="en-CA" sz="1000" b="1" kern="100" cap="none" spc="0">
                          <a:solidFill>
                            <a:schemeClr val="tx1"/>
                          </a:solidFill>
                          <a:effectLst/>
                        </a:rPr>
                        <a:t>Section 2. PrEP basic skills</a:t>
                      </a:r>
                      <a:endParaRPr lang="es-CO" sz="1000" b="1" kern="100" cap="none" spc="0">
                        <a:solidFill>
                          <a:schemeClr val="tx1"/>
                        </a:solidFill>
                        <a:effectLst/>
                      </a:endParaRPr>
                    </a:p>
                    <a:p>
                      <a:pPr fontAlgn="base"/>
                      <a:r>
                        <a:rPr lang="en-CA" sz="1000" b="1" kern="100" cap="none" spc="0">
                          <a:solidFill>
                            <a:schemeClr val="tx1"/>
                          </a:solidFill>
                          <a:effectLst/>
                        </a:rPr>
                        <a:t> </a:t>
                      </a:r>
                      <a:endParaRPr lang="es-CO" sz="1000" b="1" kern="1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34102" marR="34102" marT="73075"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342900" lvl="0" indent="-342900" fontAlgn="base">
                        <a:lnSpc>
                          <a:spcPct val="107000"/>
                        </a:lnSpc>
                        <a:spcAft>
                          <a:spcPts val="800"/>
                        </a:spcAft>
                        <a:buFont typeface="+mj-lt"/>
                        <a:buAutoNum type="arabicPeriod"/>
                        <a:tabLst>
                          <a:tab pos="457200" algn="l"/>
                        </a:tabLst>
                      </a:pPr>
                      <a:r>
                        <a:rPr lang="en-CA" sz="1000" kern="100" cap="none" spc="0">
                          <a:solidFill>
                            <a:schemeClr val="tx1"/>
                          </a:solidFill>
                          <a:effectLst/>
                        </a:rPr>
                        <a:t>Learn how to obtain a sexual history and feel comfortable doing it</a:t>
                      </a:r>
                      <a:endParaRPr lang="es-CO" sz="1000" kern="100" cap="none" spc="0">
                        <a:solidFill>
                          <a:schemeClr val="tx1"/>
                        </a:solidFill>
                        <a:effectLst/>
                      </a:endParaRPr>
                    </a:p>
                    <a:p>
                      <a:pPr marL="342900" lvl="0" indent="-342900" fontAlgn="base">
                        <a:lnSpc>
                          <a:spcPct val="107000"/>
                        </a:lnSpc>
                        <a:spcAft>
                          <a:spcPts val="800"/>
                        </a:spcAft>
                        <a:buFont typeface="+mj-lt"/>
                        <a:buAutoNum type="arabicPeriod"/>
                        <a:tabLst>
                          <a:tab pos="457200" algn="l"/>
                        </a:tabLst>
                      </a:pPr>
                      <a:r>
                        <a:rPr lang="en-CA" sz="1000" kern="100" cap="none" spc="0">
                          <a:solidFill>
                            <a:schemeClr val="tx1"/>
                          </a:solidFill>
                          <a:effectLst/>
                        </a:rPr>
                        <a:t>Learn how to help patients assess their risk of HIV acquisition.</a:t>
                      </a:r>
                      <a:endParaRPr lang="es-CO" sz="1000" kern="100" cap="none" spc="0">
                        <a:solidFill>
                          <a:schemeClr val="tx1"/>
                        </a:solidFill>
                        <a:effectLst/>
                      </a:endParaRPr>
                    </a:p>
                    <a:p>
                      <a:pPr marL="342900" lvl="0" indent="-342900" fontAlgn="base">
                        <a:lnSpc>
                          <a:spcPct val="107000"/>
                        </a:lnSpc>
                        <a:spcAft>
                          <a:spcPts val="800"/>
                        </a:spcAft>
                        <a:buFont typeface="+mj-lt"/>
                        <a:buAutoNum type="arabicPeriod"/>
                        <a:tabLst>
                          <a:tab pos="457200" algn="l"/>
                        </a:tabLst>
                      </a:pPr>
                      <a:r>
                        <a:rPr lang="en-CA" sz="1000" kern="100" cap="none" spc="0">
                          <a:solidFill>
                            <a:schemeClr val="tx1"/>
                          </a:solidFill>
                          <a:effectLst/>
                        </a:rPr>
                        <a:t>Learn what needs to be included in PrEP counseling and effectively deliver PrEP counseling with your patients</a:t>
                      </a:r>
                      <a:endParaRPr lang="es-CO" sz="1000" kern="100" cap="none" spc="0">
                        <a:solidFill>
                          <a:schemeClr val="tx1"/>
                        </a:solidFill>
                        <a:effectLst/>
                      </a:endParaRPr>
                    </a:p>
                    <a:p>
                      <a:pPr marL="342900" lvl="0" indent="-342900" fontAlgn="base">
                        <a:lnSpc>
                          <a:spcPct val="107000"/>
                        </a:lnSpc>
                        <a:spcAft>
                          <a:spcPts val="800"/>
                        </a:spcAft>
                        <a:buFont typeface="+mj-lt"/>
                        <a:buAutoNum type="arabicPeriod"/>
                        <a:tabLst>
                          <a:tab pos="457200" algn="l"/>
                        </a:tabLst>
                      </a:pPr>
                      <a:r>
                        <a:rPr lang="en-CA" sz="1000" kern="100" cap="none" spc="0">
                          <a:solidFill>
                            <a:schemeClr val="tx1"/>
                          </a:solidFill>
                          <a:effectLst/>
                        </a:rPr>
                        <a:t>Learn how to identify individuals at high risk of HIV acquisition</a:t>
                      </a:r>
                      <a:endParaRPr lang="es-CO" sz="1000" kern="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4102" marR="34102" marT="73075"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nSpc>
                          <a:spcPct val="107000"/>
                        </a:lnSpc>
                        <a:spcAft>
                          <a:spcPts val="800"/>
                        </a:spcAft>
                      </a:pPr>
                      <a:r>
                        <a:rPr lang="en-CA" sz="1000" kern="100" cap="none" spc="0">
                          <a:solidFill>
                            <a:schemeClr val="tx1"/>
                          </a:solidFill>
                          <a:effectLst/>
                        </a:rPr>
                        <a:t>Summary of key points, </a:t>
                      </a:r>
                      <a:endParaRPr lang="es-CO" sz="1000" kern="100" cap="none" spc="0">
                        <a:solidFill>
                          <a:schemeClr val="tx1"/>
                        </a:solidFill>
                        <a:effectLst/>
                      </a:endParaRPr>
                    </a:p>
                    <a:p>
                      <a:pPr>
                        <a:lnSpc>
                          <a:spcPct val="107000"/>
                        </a:lnSpc>
                        <a:spcAft>
                          <a:spcPts val="800"/>
                        </a:spcAft>
                      </a:pPr>
                      <a:r>
                        <a:rPr lang="en-CA" sz="1000" kern="100" cap="none" spc="0">
                          <a:solidFill>
                            <a:schemeClr val="tx1"/>
                          </a:solidFill>
                          <a:effectLst/>
                        </a:rPr>
                        <a:t>link to card from </a:t>
                      </a:r>
                      <a:r>
                        <a:rPr lang="en-CA" sz="1000" kern="100" cap="none" spc="0" err="1">
                          <a:solidFill>
                            <a:schemeClr val="tx1"/>
                          </a:solidFill>
                          <a:effectLst/>
                        </a:rPr>
                        <a:t>PreP</a:t>
                      </a:r>
                      <a:r>
                        <a:rPr lang="en-CA" sz="1000" kern="100" cap="none" spc="0">
                          <a:solidFill>
                            <a:schemeClr val="tx1"/>
                          </a:solidFill>
                          <a:effectLst/>
                        </a:rPr>
                        <a:t> Ontario</a:t>
                      </a:r>
                      <a:endParaRPr lang="es-CO" sz="1000" kern="100" cap="none" spc="0">
                        <a:solidFill>
                          <a:schemeClr val="tx1"/>
                        </a:solidFill>
                        <a:effectLst/>
                      </a:endParaRPr>
                    </a:p>
                    <a:p>
                      <a:pPr>
                        <a:lnSpc>
                          <a:spcPct val="107000"/>
                        </a:lnSpc>
                        <a:spcAft>
                          <a:spcPts val="800"/>
                        </a:spcAft>
                      </a:pPr>
                      <a:r>
                        <a:rPr lang="en-CA" sz="1000" kern="100" cap="none" spc="0">
                          <a:solidFill>
                            <a:schemeClr val="tx1"/>
                          </a:solidFill>
                          <a:effectLst/>
                        </a:rPr>
                        <a:t>Video on counseling for </a:t>
                      </a:r>
                      <a:r>
                        <a:rPr lang="en-CA" sz="1000" kern="100" cap="none" spc="0" err="1">
                          <a:solidFill>
                            <a:schemeClr val="tx1"/>
                          </a:solidFill>
                          <a:effectLst/>
                        </a:rPr>
                        <a:t>PrEP</a:t>
                      </a:r>
                      <a:endParaRPr lang="es-CO" sz="1000" kern="100" cap="none" spc="0">
                        <a:solidFill>
                          <a:schemeClr val="tx1"/>
                        </a:solidFill>
                        <a:effectLst/>
                      </a:endParaRPr>
                    </a:p>
                    <a:p>
                      <a:pPr>
                        <a:lnSpc>
                          <a:spcPct val="107000"/>
                        </a:lnSpc>
                        <a:spcAft>
                          <a:spcPts val="800"/>
                        </a:spcAft>
                      </a:pPr>
                      <a:r>
                        <a:rPr lang="en-CA" sz="1000" kern="100" cap="none" spc="0">
                          <a:solidFill>
                            <a:schemeClr val="tx1"/>
                          </a:solidFill>
                          <a:effectLst/>
                        </a:rPr>
                        <a:t>Link to </a:t>
                      </a:r>
                      <a:r>
                        <a:rPr lang="en-CA" sz="1000" kern="100" cap="none" spc="0" err="1">
                          <a:solidFill>
                            <a:schemeClr val="tx1"/>
                          </a:solidFill>
                          <a:effectLst/>
                        </a:rPr>
                        <a:t>cdc</a:t>
                      </a:r>
                      <a:r>
                        <a:rPr lang="en-CA" sz="1000" kern="100" cap="none" spc="0">
                          <a:solidFill>
                            <a:schemeClr val="tx1"/>
                          </a:solidFill>
                          <a:effectLst/>
                        </a:rPr>
                        <a:t> acquisition tool risk</a:t>
                      </a:r>
                      <a:endParaRPr lang="es-CO" sz="1000" kern="100" cap="none" spc="0">
                        <a:solidFill>
                          <a:schemeClr val="tx1"/>
                        </a:solidFill>
                        <a:effectLst/>
                      </a:endParaRPr>
                    </a:p>
                    <a:p>
                      <a:pPr>
                        <a:lnSpc>
                          <a:spcPct val="107000"/>
                        </a:lnSpc>
                        <a:spcAft>
                          <a:spcPts val="800"/>
                        </a:spcAft>
                      </a:pPr>
                      <a:r>
                        <a:rPr lang="en-CA" sz="1000" kern="100" cap="none" spc="0">
                          <a:solidFill>
                            <a:schemeClr val="tx1"/>
                          </a:solidFill>
                          <a:effectLst/>
                        </a:rPr>
                        <a:t>Summary of guidelines for indication of </a:t>
                      </a:r>
                      <a:r>
                        <a:rPr lang="en-CA" sz="1000" kern="100" cap="none" spc="0" err="1">
                          <a:solidFill>
                            <a:schemeClr val="tx1"/>
                          </a:solidFill>
                          <a:effectLst/>
                        </a:rPr>
                        <a:t>PrEP</a:t>
                      </a:r>
                      <a:r>
                        <a:rPr lang="en-CA" sz="1000" kern="100" cap="none" spc="0">
                          <a:solidFill>
                            <a:schemeClr val="tx1"/>
                          </a:solidFill>
                          <a:effectLst/>
                        </a:rPr>
                        <a:t> in different populations</a:t>
                      </a:r>
                      <a:endParaRPr lang="es-CO" sz="1000" kern="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4102" marR="34102" marT="73075"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294924051"/>
                  </a:ext>
                </a:extLst>
              </a:tr>
              <a:tr h="1432830">
                <a:tc>
                  <a:txBody>
                    <a:bodyPr/>
                    <a:lstStyle/>
                    <a:p>
                      <a:pPr fontAlgn="base"/>
                      <a:r>
                        <a:rPr lang="en-CA" sz="1000" b="1" kern="100" cap="none" spc="0">
                          <a:solidFill>
                            <a:schemeClr val="tx1"/>
                          </a:solidFill>
                          <a:effectLst/>
                        </a:rPr>
                        <a:t>Section 3. Building additional knowledge and skills</a:t>
                      </a:r>
                      <a:endParaRPr lang="es-CO" sz="1000" b="1" kern="1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34102" marR="34102" marT="73075"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342900" lvl="0" indent="-342900" fontAlgn="base">
                        <a:lnSpc>
                          <a:spcPct val="107000"/>
                        </a:lnSpc>
                        <a:spcAft>
                          <a:spcPts val="800"/>
                        </a:spcAft>
                        <a:buFont typeface="+mj-lt"/>
                        <a:buAutoNum type="arabicPeriod"/>
                        <a:tabLst>
                          <a:tab pos="457200" algn="l"/>
                        </a:tabLst>
                      </a:pPr>
                      <a:r>
                        <a:rPr lang="en-CA" sz="1000" kern="100" cap="none" spc="0">
                          <a:solidFill>
                            <a:schemeClr val="tx1"/>
                          </a:solidFill>
                          <a:effectLst/>
                        </a:rPr>
                        <a:t>Learn how to assess the risk of HIV and identify an acute HIV infection.</a:t>
                      </a:r>
                      <a:endParaRPr lang="es-CO" sz="1000" kern="100" cap="none" spc="0">
                        <a:solidFill>
                          <a:schemeClr val="tx1"/>
                        </a:solidFill>
                        <a:effectLst/>
                      </a:endParaRPr>
                    </a:p>
                    <a:p>
                      <a:pPr marL="342900" lvl="0" indent="-342900" fontAlgn="base">
                        <a:lnSpc>
                          <a:spcPct val="107000"/>
                        </a:lnSpc>
                        <a:spcAft>
                          <a:spcPts val="800"/>
                        </a:spcAft>
                        <a:buFont typeface="+mj-lt"/>
                        <a:buAutoNum type="arabicPeriod"/>
                        <a:tabLst>
                          <a:tab pos="457200" algn="l"/>
                        </a:tabLst>
                      </a:pPr>
                      <a:r>
                        <a:rPr lang="en-CA" sz="1000" kern="100" cap="none" spc="0">
                          <a:solidFill>
                            <a:schemeClr val="tx1"/>
                          </a:solidFill>
                          <a:effectLst/>
                        </a:rPr>
                        <a:t>Learn how to start an individual in </a:t>
                      </a:r>
                      <a:r>
                        <a:rPr lang="en-CA" sz="1000" kern="100" cap="none" spc="0" err="1">
                          <a:solidFill>
                            <a:schemeClr val="tx1"/>
                          </a:solidFill>
                          <a:effectLst/>
                        </a:rPr>
                        <a:t>PrEP.</a:t>
                      </a:r>
                      <a:endParaRPr lang="es-CO" sz="1000" kern="100" cap="none" spc="0">
                        <a:solidFill>
                          <a:schemeClr val="tx1"/>
                        </a:solidFill>
                        <a:effectLst/>
                      </a:endParaRPr>
                    </a:p>
                    <a:p>
                      <a:pPr marL="342900" lvl="0" indent="-342900" fontAlgn="base">
                        <a:lnSpc>
                          <a:spcPct val="107000"/>
                        </a:lnSpc>
                        <a:spcAft>
                          <a:spcPts val="800"/>
                        </a:spcAft>
                        <a:buFont typeface="+mj-lt"/>
                        <a:buAutoNum type="arabicPeriod"/>
                        <a:tabLst>
                          <a:tab pos="457200" algn="l"/>
                        </a:tabLst>
                      </a:pPr>
                      <a:r>
                        <a:rPr lang="en-CA" sz="1000" kern="100" cap="none" spc="0">
                          <a:solidFill>
                            <a:schemeClr val="tx1"/>
                          </a:solidFill>
                          <a:effectLst/>
                        </a:rPr>
                        <a:t>Learn how effectively do an adherence counseling.</a:t>
                      </a:r>
                      <a:endParaRPr lang="es-CO" sz="1000" kern="100" cap="none" spc="0">
                        <a:solidFill>
                          <a:schemeClr val="tx1"/>
                        </a:solidFill>
                        <a:effectLst/>
                      </a:endParaRPr>
                    </a:p>
                    <a:p>
                      <a:pPr marL="342900" lvl="0" indent="-342900" fontAlgn="base">
                        <a:lnSpc>
                          <a:spcPct val="107000"/>
                        </a:lnSpc>
                        <a:spcAft>
                          <a:spcPts val="800"/>
                        </a:spcAft>
                        <a:buFont typeface="+mj-lt"/>
                        <a:buAutoNum type="arabicPeriod"/>
                        <a:tabLst>
                          <a:tab pos="457200" algn="l"/>
                        </a:tabLst>
                      </a:pPr>
                      <a:r>
                        <a:rPr lang="en-CA" sz="1000" kern="100" cap="none" spc="0">
                          <a:solidFill>
                            <a:schemeClr val="tx1"/>
                          </a:solidFill>
                          <a:effectLst/>
                        </a:rPr>
                        <a:t>Learn how to monitor adverse effects</a:t>
                      </a:r>
                      <a:endParaRPr lang="es-CO" sz="1000" kern="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4102" marR="34102" marT="73075"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nSpc>
                          <a:spcPct val="107000"/>
                        </a:lnSpc>
                        <a:spcAft>
                          <a:spcPts val="800"/>
                        </a:spcAft>
                      </a:pPr>
                      <a:r>
                        <a:rPr lang="en-CA" sz="1000" kern="100" cap="none" spc="0">
                          <a:solidFill>
                            <a:schemeClr val="tx1"/>
                          </a:solidFill>
                          <a:effectLst/>
                        </a:rPr>
                        <a:t>Video on starting patients on </a:t>
                      </a:r>
                      <a:r>
                        <a:rPr lang="en-CA" sz="1000" kern="100" cap="none" spc="0" err="1">
                          <a:solidFill>
                            <a:schemeClr val="tx1"/>
                          </a:solidFill>
                          <a:effectLst/>
                        </a:rPr>
                        <a:t>PrEP</a:t>
                      </a:r>
                      <a:r>
                        <a:rPr lang="en-CA" sz="1000" kern="100" cap="none" spc="0">
                          <a:solidFill>
                            <a:schemeClr val="tx1"/>
                          </a:solidFill>
                          <a:effectLst/>
                        </a:rPr>
                        <a:t> by </a:t>
                      </a:r>
                      <a:r>
                        <a:rPr lang="en-CA" sz="1000" kern="100" cap="none" spc="0" err="1">
                          <a:solidFill>
                            <a:schemeClr val="tx1"/>
                          </a:solidFill>
                          <a:effectLst/>
                        </a:rPr>
                        <a:t>prepontario</a:t>
                      </a:r>
                      <a:endParaRPr lang="es-CO" sz="1000" kern="100" cap="none" spc="0">
                        <a:solidFill>
                          <a:schemeClr val="tx1"/>
                        </a:solidFill>
                        <a:effectLst/>
                      </a:endParaRPr>
                    </a:p>
                    <a:p>
                      <a:pPr>
                        <a:lnSpc>
                          <a:spcPct val="107000"/>
                        </a:lnSpc>
                        <a:spcAft>
                          <a:spcPts val="800"/>
                        </a:spcAft>
                      </a:pPr>
                      <a:r>
                        <a:rPr lang="en-CA" sz="1000" kern="100" cap="none" spc="0">
                          <a:solidFill>
                            <a:schemeClr val="tx1"/>
                          </a:solidFill>
                          <a:effectLst/>
                        </a:rPr>
                        <a:t> Summary of </a:t>
                      </a:r>
                      <a:r>
                        <a:rPr lang="en-CA" sz="1000" kern="100" cap="none" spc="0" err="1">
                          <a:solidFill>
                            <a:schemeClr val="tx1"/>
                          </a:solidFill>
                          <a:effectLst/>
                        </a:rPr>
                        <a:t>PrEP</a:t>
                      </a:r>
                      <a:r>
                        <a:rPr lang="en-CA" sz="1000" kern="100" cap="none" spc="0">
                          <a:solidFill>
                            <a:schemeClr val="tx1"/>
                          </a:solidFill>
                          <a:effectLst/>
                        </a:rPr>
                        <a:t> options</a:t>
                      </a:r>
                      <a:endParaRPr lang="es-CO" sz="1000" kern="100" cap="none" spc="0">
                        <a:solidFill>
                          <a:schemeClr val="tx1"/>
                        </a:solidFill>
                        <a:effectLst/>
                      </a:endParaRPr>
                    </a:p>
                    <a:p>
                      <a:pPr>
                        <a:lnSpc>
                          <a:spcPct val="107000"/>
                        </a:lnSpc>
                        <a:spcAft>
                          <a:spcPts val="800"/>
                        </a:spcAft>
                      </a:pPr>
                      <a:r>
                        <a:rPr lang="en-CA" sz="1000" kern="100" cap="none" spc="0">
                          <a:solidFill>
                            <a:schemeClr val="tx1"/>
                          </a:solidFill>
                          <a:effectLst/>
                        </a:rPr>
                        <a:t> Resource and link for support </a:t>
                      </a:r>
                      <a:r>
                        <a:rPr lang="en-CA" sz="1000" kern="100" cap="none" spc="0" err="1">
                          <a:solidFill>
                            <a:schemeClr val="tx1"/>
                          </a:solidFill>
                          <a:effectLst/>
                        </a:rPr>
                        <a:t>PrEP</a:t>
                      </a:r>
                      <a:r>
                        <a:rPr lang="en-CA" sz="1000" kern="100" cap="none" spc="0">
                          <a:solidFill>
                            <a:schemeClr val="tx1"/>
                          </a:solidFill>
                          <a:effectLst/>
                        </a:rPr>
                        <a:t> adherence</a:t>
                      </a:r>
                      <a:endParaRPr lang="es-CO" sz="1000" kern="100" cap="none" spc="0">
                        <a:solidFill>
                          <a:schemeClr val="tx1"/>
                        </a:solidFill>
                        <a:effectLst/>
                      </a:endParaRPr>
                    </a:p>
                    <a:p>
                      <a:pPr>
                        <a:lnSpc>
                          <a:spcPct val="107000"/>
                        </a:lnSpc>
                        <a:spcAft>
                          <a:spcPts val="800"/>
                        </a:spcAft>
                      </a:pPr>
                      <a:r>
                        <a:rPr lang="en-CA" sz="1000" kern="100" cap="none" spc="0">
                          <a:solidFill>
                            <a:schemeClr val="tx1"/>
                          </a:solidFill>
                          <a:effectLst/>
                        </a:rPr>
                        <a:t> Summary of side effects and links to drug interaction sites and additional documents</a:t>
                      </a:r>
                      <a:endParaRPr lang="es-CO" sz="1000" kern="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4102" marR="34102" marT="73075"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353312630"/>
                  </a:ext>
                </a:extLst>
              </a:tr>
              <a:tr h="801238">
                <a:tc>
                  <a:txBody>
                    <a:bodyPr/>
                    <a:lstStyle/>
                    <a:p>
                      <a:pPr fontAlgn="base"/>
                      <a:r>
                        <a:rPr lang="en-CA" sz="1000" b="1" kern="100" cap="none" spc="0">
                          <a:solidFill>
                            <a:schemeClr val="tx1"/>
                          </a:solidFill>
                          <a:effectLst/>
                        </a:rPr>
                        <a:t>Section 4. Prep coverage and expert support</a:t>
                      </a:r>
                      <a:endParaRPr lang="es-CO" sz="1000" b="1" kern="1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34102" marR="34102" marT="73075" marB="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marL="342900" lvl="0" indent="-342900" fontAlgn="base">
                        <a:lnSpc>
                          <a:spcPct val="107000"/>
                        </a:lnSpc>
                        <a:spcAft>
                          <a:spcPts val="800"/>
                        </a:spcAft>
                        <a:buFont typeface="+mj-lt"/>
                        <a:buAutoNum type="arabicPeriod" startAt="5"/>
                        <a:tabLst>
                          <a:tab pos="457200" algn="l"/>
                        </a:tabLst>
                      </a:pPr>
                      <a:r>
                        <a:rPr lang="en-CA" sz="1000" kern="100" cap="none" spc="0">
                          <a:solidFill>
                            <a:schemeClr val="tx1"/>
                          </a:solidFill>
                          <a:effectLst/>
                        </a:rPr>
                        <a:t>Gain understanding of how </a:t>
                      </a:r>
                      <a:r>
                        <a:rPr lang="en-CA" sz="1000" kern="100" cap="none" spc="0" err="1">
                          <a:solidFill>
                            <a:schemeClr val="tx1"/>
                          </a:solidFill>
                          <a:effectLst/>
                        </a:rPr>
                        <a:t>PrEP</a:t>
                      </a:r>
                      <a:r>
                        <a:rPr lang="en-CA" sz="1000" kern="100" cap="none" spc="0">
                          <a:solidFill>
                            <a:schemeClr val="tx1"/>
                          </a:solidFill>
                          <a:effectLst/>
                        </a:rPr>
                        <a:t> can be covered in Ontario</a:t>
                      </a:r>
                      <a:endParaRPr lang="es-CO" sz="1000" kern="100" cap="none" spc="0">
                        <a:solidFill>
                          <a:schemeClr val="tx1"/>
                        </a:solidFill>
                        <a:effectLst/>
                      </a:endParaRPr>
                    </a:p>
                    <a:p>
                      <a:pPr marL="342900" lvl="0" indent="-342900" fontAlgn="base">
                        <a:lnSpc>
                          <a:spcPct val="107000"/>
                        </a:lnSpc>
                        <a:spcAft>
                          <a:spcPts val="800"/>
                        </a:spcAft>
                        <a:buFont typeface="+mj-lt"/>
                        <a:buAutoNum type="arabicPeriod" startAt="5"/>
                        <a:tabLst>
                          <a:tab pos="457200" algn="l"/>
                        </a:tabLst>
                      </a:pPr>
                      <a:r>
                        <a:rPr lang="en-CA" sz="1000" kern="100" cap="none" spc="0">
                          <a:solidFill>
                            <a:schemeClr val="tx1"/>
                          </a:solidFill>
                          <a:effectLst/>
                        </a:rPr>
                        <a:t>How to contact </a:t>
                      </a:r>
                      <a:r>
                        <a:rPr lang="en-CA" sz="1000" kern="100" cap="none" spc="0" err="1">
                          <a:solidFill>
                            <a:schemeClr val="tx1"/>
                          </a:solidFill>
                          <a:effectLst/>
                        </a:rPr>
                        <a:t>PrEP</a:t>
                      </a:r>
                      <a:r>
                        <a:rPr lang="en-CA" sz="1000" kern="100" cap="none" spc="0">
                          <a:solidFill>
                            <a:schemeClr val="tx1"/>
                          </a:solidFill>
                          <a:effectLst/>
                        </a:rPr>
                        <a:t> expert support when needed.</a:t>
                      </a:r>
                      <a:endParaRPr lang="es-CO" sz="1000" kern="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4102" marR="34102" marT="73075" marB="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a:lnSpc>
                          <a:spcPct val="107000"/>
                        </a:lnSpc>
                        <a:spcAft>
                          <a:spcPts val="800"/>
                        </a:spcAft>
                      </a:pPr>
                      <a:r>
                        <a:rPr lang="en-CA" sz="1000" kern="100" cap="none" spc="0">
                          <a:solidFill>
                            <a:schemeClr val="tx1"/>
                          </a:solidFill>
                          <a:effectLst/>
                        </a:rPr>
                        <a:t>Link to resources</a:t>
                      </a:r>
                      <a:endParaRPr lang="es-CO" sz="1000" kern="100" cap="none" spc="0">
                        <a:solidFill>
                          <a:schemeClr val="tx1"/>
                        </a:solidFill>
                        <a:effectLst/>
                      </a:endParaRPr>
                    </a:p>
                    <a:p>
                      <a:pPr>
                        <a:lnSpc>
                          <a:spcPct val="107000"/>
                        </a:lnSpc>
                        <a:spcAft>
                          <a:spcPts val="800"/>
                        </a:spcAft>
                      </a:pPr>
                      <a:r>
                        <a:rPr lang="en-CA" sz="1000" kern="100" cap="none" spc="0">
                          <a:solidFill>
                            <a:schemeClr val="tx1"/>
                          </a:solidFill>
                          <a:effectLst/>
                        </a:rPr>
                        <a:t> </a:t>
                      </a:r>
                      <a:endParaRPr lang="es-CO" sz="1000" kern="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4102" marR="34102" marT="73075" marB="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620132070"/>
                  </a:ext>
                </a:extLst>
              </a:tr>
            </a:tbl>
          </a:graphicData>
        </a:graphic>
      </p:graphicFrame>
    </p:spTree>
    <p:extLst>
      <p:ext uri="{BB962C8B-B14F-4D97-AF65-F5344CB8AC3E}">
        <p14:creationId xmlns:p14="http://schemas.microsoft.com/office/powerpoint/2010/main" val="3358340348"/>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E1719B-7569-47AE-8D4B-8444B5DD6A5A}"/>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000" b="1" kern="1200">
                <a:solidFill>
                  <a:schemeClr val="tx1"/>
                </a:solidFill>
                <a:effectLst/>
                <a:latin typeface="+mj-lt"/>
                <a:ea typeface="+mj-ea"/>
                <a:cs typeface="+mj-cs"/>
              </a:rPr>
              <a:t>AIM 2b. To use the collective experience in PrEP implementation to formulate </a:t>
            </a:r>
            <a:r>
              <a:rPr lang="en-US" sz="4000" b="1" kern="1200">
                <a:solidFill>
                  <a:schemeClr val="tx1"/>
                </a:solidFill>
                <a:latin typeface="+mj-lt"/>
                <a:ea typeface="+mj-ea"/>
                <a:cs typeface="+mj-cs"/>
              </a:rPr>
              <a:t> a </a:t>
            </a:r>
            <a:r>
              <a:rPr lang="en-US" sz="4000" b="1" kern="1200">
                <a:solidFill>
                  <a:schemeClr val="tx1"/>
                </a:solidFill>
                <a:effectLst/>
                <a:latin typeface="+mj-lt"/>
                <a:ea typeface="+mj-ea"/>
                <a:cs typeface="+mj-cs"/>
              </a:rPr>
              <a:t>rapid PrEP implementation strategies/protocols that adjust to different clinic settings</a:t>
            </a:r>
            <a:endParaRPr lang="en-US" sz="4000" kern="1200">
              <a:solidFill>
                <a:schemeClr val="tx1"/>
              </a:solidFill>
              <a:latin typeface="+mj-lt"/>
              <a:ea typeface="+mj-ea"/>
              <a:cs typeface="+mj-cs"/>
            </a:endParaRP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286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9E475-D46B-144D-CFA7-23C9A776E110}"/>
              </a:ext>
            </a:extLst>
          </p:cNvPr>
          <p:cNvSpPr>
            <a:spLocks noGrp="1"/>
          </p:cNvSpPr>
          <p:nvPr>
            <p:ph sz="half" idx="1"/>
          </p:nvPr>
        </p:nvSpPr>
        <p:spPr>
          <a:xfrm>
            <a:off x="838200" y="1866199"/>
            <a:ext cx="7809339" cy="4351338"/>
          </a:xfrm>
        </p:spPr>
        <p:txBody>
          <a:bodyPr/>
          <a:lstStyle/>
          <a:p>
            <a:r>
              <a:rPr lang="en-CA" dirty="0"/>
              <a:t>Identify strategies using Eric tools- see excel file – Report No 2) </a:t>
            </a:r>
          </a:p>
          <a:p>
            <a:r>
              <a:rPr lang="en-CA" dirty="0">
                <a:solidFill>
                  <a:srgbClr val="FF0000"/>
                </a:solidFill>
              </a:rPr>
              <a:t>Literature review of best practices </a:t>
            </a:r>
          </a:p>
          <a:p>
            <a:r>
              <a:rPr lang="en-CA" dirty="0"/>
              <a:t>Description of Implementation process using qualitative interviews (Report No 2)</a:t>
            </a:r>
          </a:p>
          <a:p>
            <a:r>
              <a:rPr lang="en-CA" dirty="0"/>
              <a:t>Description of actors and needs (Report No 4)</a:t>
            </a:r>
          </a:p>
          <a:p>
            <a:endParaRPr lang="en-CA" dirty="0"/>
          </a:p>
        </p:txBody>
      </p:sp>
      <p:sp>
        <p:nvSpPr>
          <p:cNvPr id="13" name="Title 12">
            <a:extLst>
              <a:ext uri="{FF2B5EF4-FFF2-40B4-BE49-F238E27FC236}">
                <a16:creationId xmlns:a16="http://schemas.microsoft.com/office/drawing/2014/main" id="{93177E05-9B81-F89A-A27A-9ADE2A2176A5}"/>
              </a:ext>
            </a:extLst>
          </p:cNvPr>
          <p:cNvSpPr>
            <a:spLocks noGrp="1"/>
          </p:cNvSpPr>
          <p:nvPr>
            <p:ph type="title"/>
          </p:nvPr>
        </p:nvSpPr>
        <p:spPr/>
        <p:txBody>
          <a:bodyPr/>
          <a:lstStyle/>
          <a:p>
            <a:r>
              <a:rPr lang="en-CA" dirty="0"/>
              <a:t>Methods</a:t>
            </a:r>
            <a:endParaRPr lang="es-CO" dirty="0"/>
          </a:p>
        </p:txBody>
      </p:sp>
    </p:spTree>
    <p:extLst>
      <p:ext uri="{BB962C8B-B14F-4D97-AF65-F5344CB8AC3E}">
        <p14:creationId xmlns:p14="http://schemas.microsoft.com/office/powerpoint/2010/main" val="849886223"/>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2BBC0246-C90A-9827-B2BB-67B18DDA5B91}"/>
              </a:ext>
            </a:extLst>
          </p:cNvPr>
          <p:cNvGraphicFramePr/>
          <p:nvPr>
            <p:extLst>
              <p:ext uri="{D42A27DB-BD31-4B8C-83A1-F6EECF244321}">
                <p14:modId xmlns:p14="http://schemas.microsoft.com/office/powerpoint/2010/main" val="1174862922"/>
              </p:ext>
            </p:extLst>
          </p:nvPr>
        </p:nvGraphicFramePr>
        <p:xfrm>
          <a:off x="1146412" y="1371600"/>
          <a:ext cx="9212239" cy="4879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Title 29">
            <a:extLst>
              <a:ext uri="{FF2B5EF4-FFF2-40B4-BE49-F238E27FC236}">
                <a16:creationId xmlns:a16="http://schemas.microsoft.com/office/drawing/2014/main" id="{34C9617F-7FBA-70F4-0EB9-94A0D0F44AD4}"/>
              </a:ext>
            </a:extLst>
          </p:cNvPr>
          <p:cNvSpPr>
            <a:spLocks noGrp="1"/>
          </p:cNvSpPr>
          <p:nvPr>
            <p:ph type="title"/>
          </p:nvPr>
        </p:nvSpPr>
        <p:spPr>
          <a:xfrm>
            <a:off x="1371600" y="202308"/>
            <a:ext cx="10515600" cy="1325563"/>
          </a:xfrm>
        </p:spPr>
        <p:txBody>
          <a:bodyPr/>
          <a:lstStyle/>
          <a:p>
            <a:r>
              <a:rPr lang="en-CA" b="1" dirty="0"/>
              <a:t>Strategies identified to address barriers</a:t>
            </a:r>
            <a:endParaRPr lang="es-CO" b="1" dirty="0"/>
          </a:p>
        </p:txBody>
      </p:sp>
    </p:spTree>
    <p:extLst>
      <p:ext uri="{BB962C8B-B14F-4D97-AF65-F5344CB8AC3E}">
        <p14:creationId xmlns:p14="http://schemas.microsoft.com/office/powerpoint/2010/main" val="3553740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E588AC-E503-118A-003D-161EFA45FB1D}"/>
              </a:ext>
            </a:extLst>
          </p:cNvPr>
          <p:cNvSpPr/>
          <p:nvPr/>
        </p:nvSpPr>
        <p:spPr>
          <a:xfrm>
            <a:off x="393700" y="276225"/>
            <a:ext cx="1803400" cy="66198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t>DETERMINANTS</a:t>
            </a:r>
            <a:endParaRPr lang="es-CO" dirty="0"/>
          </a:p>
        </p:txBody>
      </p:sp>
      <p:sp>
        <p:nvSpPr>
          <p:cNvPr id="8" name="Rectangle 7">
            <a:extLst>
              <a:ext uri="{FF2B5EF4-FFF2-40B4-BE49-F238E27FC236}">
                <a16:creationId xmlns:a16="http://schemas.microsoft.com/office/drawing/2014/main" id="{9598F78F-C6C8-B2D0-7B62-5A36A52CE598}"/>
              </a:ext>
            </a:extLst>
          </p:cNvPr>
          <p:cNvSpPr/>
          <p:nvPr/>
        </p:nvSpPr>
        <p:spPr>
          <a:xfrm>
            <a:off x="3013075" y="276225"/>
            <a:ext cx="1801813" cy="66198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t>Interventions and strategies</a:t>
            </a:r>
            <a:endParaRPr lang="es-CO" dirty="0"/>
          </a:p>
        </p:txBody>
      </p:sp>
      <p:sp>
        <p:nvSpPr>
          <p:cNvPr id="9" name="Rectangle 8">
            <a:extLst>
              <a:ext uri="{FF2B5EF4-FFF2-40B4-BE49-F238E27FC236}">
                <a16:creationId xmlns:a16="http://schemas.microsoft.com/office/drawing/2014/main" id="{B3BF8026-26AA-E131-8CF7-F9D769B20F56}"/>
              </a:ext>
            </a:extLst>
          </p:cNvPr>
          <p:cNvSpPr/>
          <p:nvPr/>
        </p:nvSpPr>
        <p:spPr>
          <a:xfrm>
            <a:off x="2995613" y="1092200"/>
            <a:ext cx="1801812" cy="5715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400" dirty="0"/>
              <a:t>Education and training</a:t>
            </a:r>
            <a:endParaRPr lang="es-CO" sz="1400" dirty="0"/>
          </a:p>
        </p:txBody>
      </p:sp>
      <p:sp>
        <p:nvSpPr>
          <p:cNvPr id="10" name="Rectangle 9">
            <a:extLst>
              <a:ext uri="{FF2B5EF4-FFF2-40B4-BE49-F238E27FC236}">
                <a16:creationId xmlns:a16="http://schemas.microsoft.com/office/drawing/2014/main" id="{DAF67CF7-C06B-54DD-DDD5-87A07A06DAB2}"/>
              </a:ext>
            </a:extLst>
          </p:cNvPr>
          <p:cNvSpPr/>
          <p:nvPr/>
        </p:nvSpPr>
        <p:spPr>
          <a:xfrm>
            <a:off x="3044825" y="2433638"/>
            <a:ext cx="1781175" cy="5588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400" dirty="0"/>
              <a:t>alter funding  incentives</a:t>
            </a:r>
            <a:endParaRPr lang="es-CO" sz="1400" dirty="0"/>
          </a:p>
        </p:txBody>
      </p:sp>
      <p:sp>
        <p:nvSpPr>
          <p:cNvPr id="11" name="Rectangle 10">
            <a:extLst>
              <a:ext uri="{FF2B5EF4-FFF2-40B4-BE49-F238E27FC236}">
                <a16:creationId xmlns:a16="http://schemas.microsoft.com/office/drawing/2014/main" id="{33FDBB9E-F647-9103-F85C-612CBA8A9134}"/>
              </a:ext>
            </a:extLst>
          </p:cNvPr>
          <p:cNvSpPr/>
          <p:nvPr/>
        </p:nvSpPr>
        <p:spPr>
          <a:xfrm>
            <a:off x="2990850" y="1746250"/>
            <a:ext cx="1781175" cy="498475"/>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400" dirty="0"/>
              <a:t>Prepare leaders</a:t>
            </a:r>
            <a:endParaRPr lang="es-CO" sz="1400" dirty="0"/>
          </a:p>
        </p:txBody>
      </p:sp>
      <p:sp>
        <p:nvSpPr>
          <p:cNvPr id="12" name="Rectangle 11">
            <a:extLst>
              <a:ext uri="{FF2B5EF4-FFF2-40B4-BE49-F238E27FC236}">
                <a16:creationId xmlns:a16="http://schemas.microsoft.com/office/drawing/2014/main" id="{B3A14985-4AE6-20C1-A864-A845A8C7D62B}"/>
              </a:ext>
            </a:extLst>
          </p:cNvPr>
          <p:cNvSpPr/>
          <p:nvPr/>
        </p:nvSpPr>
        <p:spPr>
          <a:xfrm>
            <a:off x="3044825" y="3271838"/>
            <a:ext cx="1781175" cy="506412"/>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400" dirty="0"/>
              <a:t>Promote adaptability</a:t>
            </a:r>
            <a:endParaRPr lang="es-CO" sz="1400" dirty="0"/>
          </a:p>
        </p:txBody>
      </p:sp>
      <p:sp>
        <p:nvSpPr>
          <p:cNvPr id="13" name="Rectangle 12">
            <a:extLst>
              <a:ext uri="{FF2B5EF4-FFF2-40B4-BE49-F238E27FC236}">
                <a16:creationId xmlns:a16="http://schemas.microsoft.com/office/drawing/2014/main" id="{6316A0A6-42B3-DCA9-309A-F9F81AE011CA}"/>
              </a:ext>
            </a:extLst>
          </p:cNvPr>
          <p:cNvSpPr/>
          <p:nvPr/>
        </p:nvSpPr>
        <p:spPr>
          <a:xfrm>
            <a:off x="3016250" y="3935413"/>
            <a:ext cx="1781175" cy="67945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400" dirty="0"/>
              <a:t>Conduct local assessments</a:t>
            </a:r>
            <a:endParaRPr lang="es-CO" sz="1400" dirty="0"/>
          </a:p>
        </p:txBody>
      </p:sp>
      <p:sp>
        <p:nvSpPr>
          <p:cNvPr id="14" name="Rectangle 13">
            <a:extLst>
              <a:ext uri="{FF2B5EF4-FFF2-40B4-BE49-F238E27FC236}">
                <a16:creationId xmlns:a16="http://schemas.microsoft.com/office/drawing/2014/main" id="{F2C82CC8-92E1-6BD8-EDDA-1E36AC9C7AA4}"/>
              </a:ext>
            </a:extLst>
          </p:cNvPr>
          <p:cNvSpPr/>
          <p:nvPr/>
        </p:nvSpPr>
        <p:spPr>
          <a:xfrm>
            <a:off x="3005138" y="4770438"/>
            <a:ext cx="1782762" cy="677862"/>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400" dirty="0"/>
              <a:t>Build new coalitions</a:t>
            </a:r>
            <a:endParaRPr lang="es-CO" sz="1400" dirty="0"/>
          </a:p>
        </p:txBody>
      </p:sp>
      <p:sp>
        <p:nvSpPr>
          <p:cNvPr id="15" name="Rectangle 14">
            <a:extLst>
              <a:ext uri="{FF2B5EF4-FFF2-40B4-BE49-F238E27FC236}">
                <a16:creationId xmlns:a16="http://schemas.microsoft.com/office/drawing/2014/main" id="{0CFF864E-E6A0-4B7A-A9F8-EF4A31FDF348}"/>
              </a:ext>
            </a:extLst>
          </p:cNvPr>
          <p:cNvSpPr/>
          <p:nvPr/>
        </p:nvSpPr>
        <p:spPr>
          <a:xfrm>
            <a:off x="3033713" y="5540375"/>
            <a:ext cx="1781175" cy="67945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400" dirty="0"/>
              <a:t>Involvement of community</a:t>
            </a:r>
            <a:endParaRPr lang="es-CO" sz="1400" dirty="0"/>
          </a:p>
        </p:txBody>
      </p:sp>
      <p:sp>
        <p:nvSpPr>
          <p:cNvPr id="40" name="Rectangle 39">
            <a:extLst>
              <a:ext uri="{FF2B5EF4-FFF2-40B4-BE49-F238E27FC236}">
                <a16:creationId xmlns:a16="http://schemas.microsoft.com/office/drawing/2014/main" id="{0902A11A-CB64-E295-9061-46163ED5CEF5}"/>
              </a:ext>
            </a:extLst>
          </p:cNvPr>
          <p:cNvSpPr/>
          <p:nvPr/>
        </p:nvSpPr>
        <p:spPr>
          <a:xfrm>
            <a:off x="5516563" y="246063"/>
            <a:ext cx="1936750" cy="661987"/>
          </a:xfrm>
          <a:prstGeom prst="rect">
            <a:avLst/>
          </a:prstGeom>
          <a:solidFill>
            <a:schemeClr val="accent3"/>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CA" dirty="0"/>
              <a:t>Our program</a:t>
            </a:r>
            <a:endParaRPr lang="es-CO" dirty="0"/>
          </a:p>
        </p:txBody>
      </p:sp>
      <p:sp>
        <p:nvSpPr>
          <p:cNvPr id="70" name="Rectangle 69">
            <a:extLst>
              <a:ext uri="{FF2B5EF4-FFF2-40B4-BE49-F238E27FC236}">
                <a16:creationId xmlns:a16="http://schemas.microsoft.com/office/drawing/2014/main" id="{F5F1AEE8-D69E-CD05-A2FA-9EF4CB8F9576}"/>
              </a:ext>
            </a:extLst>
          </p:cNvPr>
          <p:cNvSpPr/>
          <p:nvPr/>
        </p:nvSpPr>
        <p:spPr>
          <a:xfrm>
            <a:off x="9845675" y="300038"/>
            <a:ext cx="1803400" cy="663575"/>
          </a:xfrm>
          <a:prstGeom prst="rect">
            <a:avLst/>
          </a:prstGeom>
          <a:solidFill>
            <a:schemeClr val="accent6"/>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CA" dirty="0"/>
              <a:t>Outcomes</a:t>
            </a:r>
            <a:endParaRPr lang="es-CO" dirty="0"/>
          </a:p>
        </p:txBody>
      </p:sp>
      <p:sp>
        <p:nvSpPr>
          <p:cNvPr id="72" name="Rectangle 71">
            <a:extLst>
              <a:ext uri="{FF2B5EF4-FFF2-40B4-BE49-F238E27FC236}">
                <a16:creationId xmlns:a16="http://schemas.microsoft.com/office/drawing/2014/main" id="{BFF3CAB1-693A-B1F5-35AA-F49F12A1C3A8}"/>
              </a:ext>
            </a:extLst>
          </p:cNvPr>
          <p:cNvSpPr/>
          <p:nvPr/>
        </p:nvSpPr>
        <p:spPr>
          <a:xfrm>
            <a:off x="9885363" y="1533525"/>
            <a:ext cx="1803400" cy="1136650"/>
          </a:xfrm>
          <a:prstGeom prst="rect">
            <a:avLst/>
          </a:prstGeom>
          <a:solidFill>
            <a:schemeClr val="accent6"/>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CA" sz="1400" dirty="0"/>
              <a:t>Service: efficiency, safety, effectiveness, equity, patient centered, timeliness</a:t>
            </a:r>
            <a:endParaRPr lang="es-CO" sz="1400" dirty="0"/>
          </a:p>
        </p:txBody>
      </p:sp>
      <p:sp>
        <p:nvSpPr>
          <p:cNvPr id="73" name="Rectangle 72">
            <a:extLst>
              <a:ext uri="{FF2B5EF4-FFF2-40B4-BE49-F238E27FC236}">
                <a16:creationId xmlns:a16="http://schemas.microsoft.com/office/drawing/2014/main" id="{250C089C-348F-DBD4-8636-4EEF18C6F6B5}"/>
              </a:ext>
            </a:extLst>
          </p:cNvPr>
          <p:cNvSpPr/>
          <p:nvPr/>
        </p:nvSpPr>
        <p:spPr>
          <a:xfrm>
            <a:off x="9863138" y="3009900"/>
            <a:ext cx="1803400" cy="1136650"/>
          </a:xfrm>
          <a:prstGeom prst="rect">
            <a:avLst/>
          </a:prstGeom>
          <a:solidFill>
            <a:schemeClr val="accent6"/>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CA" sz="1400" dirty="0"/>
              <a:t>Client: reduction of HIV risk, satisfaction, better sexual health</a:t>
            </a:r>
            <a:endParaRPr lang="es-CO" sz="1400" dirty="0"/>
          </a:p>
        </p:txBody>
      </p:sp>
      <p:sp>
        <p:nvSpPr>
          <p:cNvPr id="85" name="Rectangle 84">
            <a:extLst>
              <a:ext uri="{FF2B5EF4-FFF2-40B4-BE49-F238E27FC236}">
                <a16:creationId xmlns:a16="http://schemas.microsoft.com/office/drawing/2014/main" id="{487B4FCA-9418-DF26-EFCE-79C7C388A7E5}"/>
              </a:ext>
            </a:extLst>
          </p:cNvPr>
          <p:cNvSpPr/>
          <p:nvPr/>
        </p:nvSpPr>
        <p:spPr>
          <a:xfrm>
            <a:off x="7859713" y="276225"/>
            <a:ext cx="1803400" cy="661988"/>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CA" dirty="0"/>
              <a:t>Implementation outcomes</a:t>
            </a:r>
            <a:endParaRPr lang="es-CO" dirty="0"/>
          </a:p>
        </p:txBody>
      </p:sp>
      <p:sp>
        <p:nvSpPr>
          <p:cNvPr id="86" name="Rectangle 85">
            <a:extLst>
              <a:ext uri="{FF2B5EF4-FFF2-40B4-BE49-F238E27FC236}">
                <a16:creationId xmlns:a16="http://schemas.microsoft.com/office/drawing/2014/main" id="{B6874D37-1FA6-3A4B-2A3A-18FCA58CA2DD}"/>
              </a:ext>
            </a:extLst>
          </p:cNvPr>
          <p:cNvSpPr/>
          <p:nvPr/>
        </p:nvSpPr>
        <p:spPr>
          <a:xfrm>
            <a:off x="7872413" y="1344613"/>
            <a:ext cx="1900237" cy="571500"/>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CA" sz="1400" dirty="0"/>
              <a:t>Reach/Penetration</a:t>
            </a:r>
            <a:endParaRPr lang="es-CO" sz="1400" dirty="0"/>
          </a:p>
        </p:txBody>
      </p:sp>
      <p:sp>
        <p:nvSpPr>
          <p:cNvPr id="87" name="Rectangle 86">
            <a:extLst>
              <a:ext uri="{FF2B5EF4-FFF2-40B4-BE49-F238E27FC236}">
                <a16:creationId xmlns:a16="http://schemas.microsoft.com/office/drawing/2014/main" id="{237A2194-DB54-F9B2-A8C7-E36EFA3A854A}"/>
              </a:ext>
            </a:extLst>
          </p:cNvPr>
          <p:cNvSpPr/>
          <p:nvPr/>
        </p:nvSpPr>
        <p:spPr>
          <a:xfrm>
            <a:off x="7859713" y="3495675"/>
            <a:ext cx="1900237" cy="571500"/>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CA" sz="1400" dirty="0"/>
              <a:t>Adoption </a:t>
            </a:r>
            <a:endParaRPr lang="es-CO" sz="1400" dirty="0"/>
          </a:p>
        </p:txBody>
      </p:sp>
      <p:sp>
        <p:nvSpPr>
          <p:cNvPr id="88" name="Rectangle 87">
            <a:extLst>
              <a:ext uri="{FF2B5EF4-FFF2-40B4-BE49-F238E27FC236}">
                <a16:creationId xmlns:a16="http://schemas.microsoft.com/office/drawing/2014/main" id="{861B4A0E-AF99-CF16-92B2-FBAAF5F48C50}"/>
              </a:ext>
            </a:extLst>
          </p:cNvPr>
          <p:cNvSpPr/>
          <p:nvPr/>
        </p:nvSpPr>
        <p:spPr>
          <a:xfrm>
            <a:off x="7859713" y="4689475"/>
            <a:ext cx="1900237" cy="571500"/>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CA" sz="1400" dirty="0"/>
              <a:t>Maintenance</a:t>
            </a:r>
            <a:endParaRPr lang="es-CO" sz="1400" dirty="0"/>
          </a:p>
        </p:txBody>
      </p:sp>
      <p:sp>
        <p:nvSpPr>
          <p:cNvPr id="7" name="TextBox 6">
            <a:extLst>
              <a:ext uri="{FF2B5EF4-FFF2-40B4-BE49-F238E27FC236}">
                <a16:creationId xmlns:a16="http://schemas.microsoft.com/office/drawing/2014/main" id="{E89BC43A-01E4-0D29-1E14-8E533E7BEE53}"/>
              </a:ext>
            </a:extLst>
          </p:cNvPr>
          <p:cNvSpPr txBox="1"/>
          <p:nvPr/>
        </p:nvSpPr>
        <p:spPr>
          <a:xfrm>
            <a:off x="7839075" y="5459413"/>
            <a:ext cx="4492625" cy="1524000"/>
          </a:xfrm>
          <a:prstGeom prst="rect">
            <a:avLst/>
          </a:prstGeom>
          <a:noFill/>
        </p:spPr>
        <p:txBody>
          <a:bodyPr>
            <a:spAutoFit/>
          </a:bodyPr>
          <a:lstStyle/>
          <a:p>
            <a:pPr algn="ctr" eaLnBrk="1" fontAlgn="auto" hangingPunct="1">
              <a:spcBef>
                <a:spcPts val="0"/>
              </a:spcBef>
              <a:spcAft>
                <a:spcPts val="0"/>
              </a:spcAft>
              <a:defRPr/>
            </a:pPr>
            <a:r>
              <a:rPr lang="en-CA" b="1" dirty="0">
                <a:latin typeface="+mn-lt"/>
              </a:rPr>
              <a:t>LOGIC MODEL OF PLANNING AND EVALUATION OF IMPLEMENTATION OF </a:t>
            </a:r>
          </a:p>
          <a:p>
            <a:pPr algn="ctr" eaLnBrk="1" fontAlgn="auto" hangingPunct="1">
              <a:spcBef>
                <a:spcPts val="0"/>
              </a:spcBef>
              <a:spcAft>
                <a:spcPts val="0"/>
              </a:spcAft>
              <a:defRPr/>
            </a:pPr>
            <a:r>
              <a:rPr lang="en-CA" b="1" dirty="0">
                <a:latin typeface="+mn-lt"/>
              </a:rPr>
              <a:t>PREP PROGRAM </a:t>
            </a:r>
          </a:p>
          <a:p>
            <a:pPr algn="ctr" eaLnBrk="1" fontAlgn="auto" hangingPunct="1">
              <a:spcBef>
                <a:spcPts val="0"/>
              </a:spcBef>
              <a:spcAft>
                <a:spcPts val="0"/>
              </a:spcAft>
              <a:defRPr/>
            </a:pPr>
            <a:r>
              <a:rPr lang="en-CA" sz="1050" b="1" dirty="0">
                <a:solidFill>
                  <a:srgbClr val="555555"/>
                </a:solidFill>
                <a:latin typeface="Open Sans" panose="020B0606030504020204" pitchFamily="34" charset="0"/>
              </a:rPr>
              <a:t>Measuring implementation outcomes: An updated systematic review of measures’ psychometric properties</a:t>
            </a:r>
          </a:p>
          <a:p>
            <a:pPr algn="ctr" eaLnBrk="1" fontAlgn="auto" hangingPunct="1">
              <a:spcBef>
                <a:spcPts val="0"/>
              </a:spcBef>
              <a:spcAft>
                <a:spcPts val="0"/>
              </a:spcAft>
              <a:defRPr/>
            </a:pPr>
            <a:endParaRPr lang="es-CO" b="1" dirty="0">
              <a:latin typeface="+mn-lt"/>
            </a:endParaRPr>
          </a:p>
        </p:txBody>
      </p:sp>
      <p:sp>
        <p:nvSpPr>
          <p:cNvPr id="16" name="Rectangle 15">
            <a:extLst>
              <a:ext uri="{FF2B5EF4-FFF2-40B4-BE49-F238E27FC236}">
                <a16:creationId xmlns:a16="http://schemas.microsoft.com/office/drawing/2014/main" id="{E85D321B-7BB5-CEF7-1A4C-281379C68DDF}"/>
              </a:ext>
            </a:extLst>
          </p:cNvPr>
          <p:cNvSpPr/>
          <p:nvPr/>
        </p:nvSpPr>
        <p:spPr>
          <a:xfrm>
            <a:off x="7877175" y="1916113"/>
            <a:ext cx="1900238" cy="571500"/>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CA" sz="1400" dirty="0"/>
              <a:t>Acceptability</a:t>
            </a:r>
            <a:endParaRPr lang="es-CO" sz="1400" dirty="0"/>
          </a:p>
        </p:txBody>
      </p:sp>
      <p:sp>
        <p:nvSpPr>
          <p:cNvPr id="18" name="Rectangle 17">
            <a:extLst>
              <a:ext uri="{FF2B5EF4-FFF2-40B4-BE49-F238E27FC236}">
                <a16:creationId xmlns:a16="http://schemas.microsoft.com/office/drawing/2014/main" id="{1F8F1B63-5D4F-3239-3B6D-D916A39F4500}"/>
              </a:ext>
            </a:extLst>
          </p:cNvPr>
          <p:cNvSpPr/>
          <p:nvPr/>
        </p:nvSpPr>
        <p:spPr>
          <a:xfrm>
            <a:off x="7859713" y="2922588"/>
            <a:ext cx="1900237" cy="573087"/>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CA" sz="1400" dirty="0"/>
              <a:t>Feasibility</a:t>
            </a:r>
            <a:endParaRPr lang="es-CO" sz="1400" dirty="0"/>
          </a:p>
        </p:txBody>
      </p:sp>
      <p:sp>
        <p:nvSpPr>
          <p:cNvPr id="20" name="Rectangle 19">
            <a:extLst>
              <a:ext uri="{FF2B5EF4-FFF2-40B4-BE49-F238E27FC236}">
                <a16:creationId xmlns:a16="http://schemas.microsoft.com/office/drawing/2014/main" id="{EB8C0145-EFE7-F4B4-37A6-CFC5FCADF107}"/>
              </a:ext>
            </a:extLst>
          </p:cNvPr>
          <p:cNvSpPr/>
          <p:nvPr/>
        </p:nvSpPr>
        <p:spPr>
          <a:xfrm>
            <a:off x="7839075" y="4094163"/>
            <a:ext cx="1900238" cy="571500"/>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CA" sz="1400" dirty="0"/>
              <a:t>Cost </a:t>
            </a:r>
            <a:endParaRPr lang="es-CO" sz="1400" dirty="0"/>
          </a:p>
        </p:txBody>
      </p:sp>
      <p:sp>
        <p:nvSpPr>
          <p:cNvPr id="22" name="Rectangle 21">
            <a:extLst>
              <a:ext uri="{FF2B5EF4-FFF2-40B4-BE49-F238E27FC236}">
                <a16:creationId xmlns:a16="http://schemas.microsoft.com/office/drawing/2014/main" id="{C9BEAC76-55FB-277A-F84B-3D3974C37E1F}"/>
              </a:ext>
            </a:extLst>
          </p:cNvPr>
          <p:cNvSpPr/>
          <p:nvPr/>
        </p:nvSpPr>
        <p:spPr>
          <a:xfrm>
            <a:off x="7877175" y="2438400"/>
            <a:ext cx="1900238" cy="571500"/>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CA" sz="1400" dirty="0"/>
              <a:t>Appropriateness</a:t>
            </a:r>
            <a:endParaRPr lang="es-CO" sz="1400" dirty="0"/>
          </a:p>
        </p:txBody>
      </p:sp>
      <p:sp>
        <p:nvSpPr>
          <p:cNvPr id="24" name="Rectangle 23">
            <a:extLst>
              <a:ext uri="{FF2B5EF4-FFF2-40B4-BE49-F238E27FC236}">
                <a16:creationId xmlns:a16="http://schemas.microsoft.com/office/drawing/2014/main" id="{93C83476-5023-D872-E5B8-0DF5700F7577}"/>
              </a:ext>
            </a:extLst>
          </p:cNvPr>
          <p:cNvSpPr/>
          <p:nvPr/>
        </p:nvSpPr>
        <p:spPr>
          <a:xfrm>
            <a:off x="5573713" y="3262313"/>
            <a:ext cx="1900237" cy="571500"/>
          </a:xfrm>
          <a:prstGeom prst="rect">
            <a:avLst/>
          </a:prstGeom>
          <a:solidFill>
            <a:schemeClr val="accent3"/>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CA" sz="1400" dirty="0"/>
              <a:t>PREP training, online </a:t>
            </a:r>
            <a:r>
              <a:rPr lang="en-CA" sz="1400" dirty="0" err="1"/>
              <a:t>PrEP</a:t>
            </a:r>
            <a:r>
              <a:rPr lang="en-CA" sz="1400" dirty="0"/>
              <a:t> resources</a:t>
            </a:r>
            <a:endParaRPr lang="es-CO" sz="1400" dirty="0"/>
          </a:p>
        </p:txBody>
      </p:sp>
      <p:sp>
        <p:nvSpPr>
          <p:cNvPr id="25" name="Rectangle 24">
            <a:extLst>
              <a:ext uri="{FF2B5EF4-FFF2-40B4-BE49-F238E27FC236}">
                <a16:creationId xmlns:a16="http://schemas.microsoft.com/office/drawing/2014/main" id="{C3491D45-67E5-7A37-F9C1-8E7E35A0D10D}"/>
              </a:ext>
            </a:extLst>
          </p:cNvPr>
          <p:cNvSpPr/>
          <p:nvPr/>
        </p:nvSpPr>
        <p:spPr>
          <a:xfrm>
            <a:off x="5637213" y="3944938"/>
            <a:ext cx="1844675" cy="768350"/>
          </a:xfrm>
          <a:prstGeom prst="rect">
            <a:avLst/>
          </a:prstGeom>
          <a:solidFill>
            <a:schemeClr val="accent3"/>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CA" sz="1400" dirty="0"/>
              <a:t>Implementation tools: readiness, lab kits…</a:t>
            </a:r>
            <a:endParaRPr lang="es-CO" sz="1400" dirty="0"/>
          </a:p>
        </p:txBody>
      </p:sp>
      <p:sp>
        <p:nvSpPr>
          <p:cNvPr id="27" name="Rectangle 26">
            <a:extLst>
              <a:ext uri="{FF2B5EF4-FFF2-40B4-BE49-F238E27FC236}">
                <a16:creationId xmlns:a16="http://schemas.microsoft.com/office/drawing/2014/main" id="{B3B810BA-044C-151D-8D7A-378F4EB78D95}"/>
              </a:ext>
            </a:extLst>
          </p:cNvPr>
          <p:cNvSpPr/>
          <p:nvPr/>
        </p:nvSpPr>
        <p:spPr>
          <a:xfrm>
            <a:off x="5637213" y="4859338"/>
            <a:ext cx="1863725" cy="571500"/>
          </a:xfrm>
          <a:prstGeom prst="rect">
            <a:avLst/>
          </a:prstGeom>
          <a:solidFill>
            <a:schemeClr val="accent3"/>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CA" sz="1400" dirty="0"/>
              <a:t>Evaluation tools: REAIM framework</a:t>
            </a:r>
            <a:endParaRPr lang="es-CO" sz="1400" dirty="0"/>
          </a:p>
        </p:txBody>
      </p:sp>
      <p:sp>
        <p:nvSpPr>
          <p:cNvPr id="31" name="Rectangle 30">
            <a:extLst>
              <a:ext uri="{FF2B5EF4-FFF2-40B4-BE49-F238E27FC236}">
                <a16:creationId xmlns:a16="http://schemas.microsoft.com/office/drawing/2014/main" id="{217D3AFA-923B-41AD-E457-151ACF3770F1}"/>
              </a:ext>
            </a:extLst>
          </p:cNvPr>
          <p:cNvSpPr/>
          <p:nvPr/>
        </p:nvSpPr>
        <p:spPr>
          <a:xfrm>
            <a:off x="5573713" y="1036638"/>
            <a:ext cx="1900237" cy="1116012"/>
          </a:xfrm>
          <a:prstGeom prst="rect">
            <a:avLst/>
          </a:prstGeom>
          <a:solidFill>
            <a:schemeClr val="accent3"/>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CA" sz="1400" dirty="0"/>
              <a:t>Coalition with Queens medicine, PHS, Nursing and  KFLA; community of practice</a:t>
            </a:r>
            <a:endParaRPr lang="es-CO" sz="1400" dirty="0"/>
          </a:p>
        </p:txBody>
      </p:sp>
      <p:sp>
        <p:nvSpPr>
          <p:cNvPr id="35" name="Arrow: Down 34">
            <a:extLst>
              <a:ext uri="{FF2B5EF4-FFF2-40B4-BE49-F238E27FC236}">
                <a16:creationId xmlns:a16="http://schemas.microsoft.com/office/drawing/2014/main" id="{0364DCBC-6DD0-A4B5-1655-34DA10149261}"/>
              </a:ext>
            </a:extLst>
          </p:cNvPr>
          <p:cNvSpPr/>
          <p:nvPr/>
        </p:nvSpPr>
        <p:spPr>
          <a:xfrm>
            <a:off x="6383338" y="2233613"/>
            <a:ext cx="522287" cy="9255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p>
        </p:txBody>
      </p:sp>
      <p:sp>
        <p:nvSpPr>
          <p:cNvPr id="39" name="Rectangle 38">
            <a:extLst>
              <a:ext uri="{FF2B5EF4-FFF2-40B4-BE49-F238E27FC236}">
                <a16:creationId xmlns:a16="http://schemas.microsoft.com/office/drawing/2014/main" id="{71792494-EB6D-9AFE-BBB9-5495165E0261}"/>
              </a:ext>
            </a:extLst>
          </p:cNvPr>
          <p:cNvSpPr/>
          <p:nvPr/>
        </p:nvSpPr>
        <p:spPr>
          <a:xfrm>
            <a:off x="5610225" y="5624513"/>
            <a:ext cx="1863725" cy="571500"/>
          </a:xfrm>
          <a:prstGeom prst="rect">
            <a:avLst/>
          </a:prstGeom>
          <a:solidFill>
            <a:schemeClr val="accent3"/>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CA" sz="1400" dirty="0"/>
              <a:t>Delivery innovation: telemedicine, SMS</a:t>
            </a:r>
            <a:endParaRPr lang="es-CO" sz="1400" dirty="0"/>
          </a:p>
        </p:txBody>
      </p:sp>
      <p:sp>
        <p:nvSpPr>
          <p:cNvPr id="46" name="Rectangle 45">
            <a:extLst>
              <a:ext uri="{FF2B5EF4-FFF2-40B4-BE49-F238E27FC236}">
                <a16:creationId xmlns:a16="http://schemas.microsoft.com/office/drawing/2014/main" id="{3A59058E-CC4F-D9C2-244A-D85838337D7C}"/>
              </a:ext>
            </a:extLst>
          </p:cNvPr>
          <p:cNvSpPr/>
          <p:nvPr/>
        </p:nvSpPr>
        <p:spPr>
          <a:xfrm>
            <a:off x="387350" y="1249363"/>
            <a:ext cx="1803400" cy="12954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CA" sz="1400" dirty="0"/>
              <a:t>Individual characteristics: Knowledge and skills , awareness, social barriers</a:t>
            </a:r>
          </a:p>
          <a:p>
            <a:pPr algn="ctr" eaLnBrk="1" fontAlgn="auto" hangingPunct="1">
              <a:spcBef>
                <a:spcPts val="0"/>
              </a:spcBef>
              <a:spcAft>
                <a:spcPts val="0"/>
              </a:spcAft>
              <a:defRPr/>
            </a:pPr>
            <a:endParaRPr lang="en-CA" sz="1400" dirty="0"/>
          </a:p>
          <a:p>
            <a:pPr algn="ctr" eaLnBrk="1" fontAlgn="auto" hangingPunct="1">
              <a:spcBef>
                <a:spcPts val="0"/>
              </a:spcBef>
              <a:spcAft>
                <a:spcPts val="0"/>
              </a:spcAft>
              <a:defRPr/>
            </a:pPr>
            <a:endParaRPr lang="es-CO" sz="1400" dirty="0"/>
          </a:p>
        </p:txBody>
      </p:sp>
      <p:sp>
        <p:nvSpPr>
          <p:cNvPr id="49" name="Rectangle 48">
            <a:extLst>
              <a:ext uri="{FF2B5EF4-FFF2-40B4-BE49-F238E27FC236}">
                <a16:creationId xmlns:a16="http://schemas.microsoft.com/office/drawing/2014/main" id="{3266997D-7C3A-0D91-47DC-3284B85D5A4C}"/>
              </a:ext>
            </a:extLst>
          </p:cNvPr>
          <p:cNvSpPr/>
          <p:nvPr/>
        </p:nvSpPr>
        <p:spPr>
          <a:xfrm>
            <a:off x="363538" y="2652713"/>
            <a:ext cx="1803400" cy="118586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400" dirty="0"/>
              <a:t>Characteristics of the intervention: cost, need of adaptations </a:t>
            </a:r>
            <a:endParaRPr lang="es-CO" sz="1400" dirty="0"/>
          </a:p>
        </p:txBody>
      </p:sp>
      <p:sp>
        <p:nvSpPr>
          <p:cNvPr id="51" name="Rectangle 50">
            <a:extLst>
              <a:ext uri="{FF2B5EF4-FFF2-40B4-BE49-F238E27FC236}">
                <a16:creationId xmlns:a16="http://schemas.microsoft.com/office/drawing/2014/main" id="{A12E5B18-BE26-081A-A867-0D22585917D9}"/>
              </a:ext>
            </a:extLst>
          </p:cNvPr>
          <p:cNvSpPr/>
          <p:nvPr/>
        </p:nvSpPr>
        <p:spPr>
          <a:xfrm>
            <a:off x="350838" y="3976688"/>
            <a:ext cx="1803400" cy="10144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400" dirty="0"/>
              <a:t>Outer setting: local conditions, leadership, policies, networks</a:t>
            </a:r>
            <a:endParaRPr lang="es-CO" sz="1400" dirty="0"/>
          </a:p>
        </p:txBody>
      </p:sp>
      <p:sp>
        <p:nvSpPr>
          <p:cNvPr id="53" name="Rectangle 52">
            <a:extLst>
              <a:ext uri="{FF2B5EF4-FFF2-40B4-BE49-F238E27FC236}">
                <a16:creationId xmlns:a16="http://schemas.microsoft.com/office/drawing/2014/main" id="{0B5FD686-9A47-EA29-9F1B-C8B4046F4DC5}"/>
              </a:ext>
            </a:extLst>
          </p:cNvPr>
          <p:cNvSpPr/>
          <p:nvPr/>
        </p:nvSpPr>
        <p:spPr>
          <a:xfrm>
            <a:off x="404813" y="5172075"/>
            <a:ext cx="1803400" cy="125095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sz="1400" dirty="0"/>
              <a:t>Inner setting: resources, compatibility, priority, learning needs</a:t>
            </a:r>
            <a:endParaRPr lang="es-CO"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E42D6-94B6-7BC3-340E-8938C1F48C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492C3E-3484-6101-24AD-5DB835766763}"/>
              </a:ext>
            </a:extLst>
          </p:cNvPr>
          <p:cNvSpPr>
            <a:spLocks noGrp="1"/>
          </p:cNvSpPr>
          <p:nvPr>
            <p:ph type="title"/>
          </p:nvPr>
        </p:nvSpPr>
        <p:spPr>
          <a:xfrm>
            <a:off x="838200" y="815974"/>
            <a:ext cx="10515600" cy="1325563"/>
          </a:xfrm>
        </p:spPr>
        <p:txBody>
          <a:bodyPr/>
          <a:lstStyle/>
          <a:p>
            <a:r>
              <a:rPr lang="en-US" b="1" dirty="0">
                <a:solidFill>
                  <a:schemeClr val="accent1"/>
                </a:solidFill>
              </a:rPr>
              <a:t>Outcomes of AIM 2</a:t>
            </a:r>
          </a:p>
        </p:txBody>
      </p:sp>
      <p:sp>
        <p:nvSpPr>
          <p:cNvPr id="3" name="Content Placeholder 2">
            <a:extLst>
              <a:ext uri="{FF2B5EF4-FFF2-40B4-BE49-F238E27FC236}">
                <a16:creationId xmlns:a16="http://schemas.microsoft.com/office/drawing/2014/main" id="{3A490CD7-50B2-739A-5B04-FC3F1EF5332A}"/>
              </a:ext>
            </a:extLst>
          </p:cNvPr>
          <p:cNvSpPr>
            <a:spLocks noGrp="1"/>
          </p:cNvSpPr>
          <p:nvPr>
            <p:ph idx="1"/>
          </p:nvPr>
        </p:nvSpPr>
        <p:spPr>
          <a:xfrm>
            <a:off x="838200" y="1825625"/>
            <a:ext cx="3750733" cy="4351338"/>
          </a:xfrm>
        </p:spPr>
        <p:txBody>
          <a:bodyPr>
            <a:normAutofit/>
          </a:bodyPr>
          <a:lstStyle/>
          <a:p>
            <a:endParaRPr lang="en-US" sz="2400" dirty="0"/>
          </a:p>
          <a:p>
            <a:endParaRPr lang="en-US" sz="2400" dirty="0"/>
          </a:p>
          <a:p>
            <a:r>
              <a:rPr lang="en-US" sz="2400" dirty="0"/>
              <a:t>Development of  training module (report No 3)</a:t>
            </a:r>
          </a:p>
          <a:p>
            <a:r>
              <a:rPr lang="en-US" sz="2400" dirty="0"/>
              <a:t>Identification of strategies(Report no 4)</a:t>
            </a:r>
          </a:p>
          <a:p>
            <a:r>
              <a:rPr lang="en-US" sz="2400" dirty="0"/>
              <a:t>Logic model for implementation</a:t>
            </a:r>
          </a:p>
        </p:txBody>
      </p:sp>
      <p:sp>
        <p:nvSpPr>
          <p:cNvPr id="4" name="Content Placeholder 2">
            <a:extLst>
              <a:ext uri="{FF2B5EF4-FFF2-40B4-BE49-F238E27FC236}">
                <a16:creationId xmlns:a16="http://schemas.microsoft.com/office/drawing/2014/main" id="{D29C6842-E10C-6D27-95A5-450135E5C1C6}"/>
              </a:ext>
            </a:extLst>
          </p:cNvPr>
          <p:cNvSpPr txBox="1">
            <a:spLocks/>
          </p:cNvSpPr>
          <p:nvPr/>
        </p:nvSpPr>
        <p:spPr>
          <a:xfrm>
            <a:off x="7205133" y="1690688"/>
            <a:ext cx="375073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None/>
            </a:pPr>
            <a:endParaRPr lang="en-US" dirty="0"/>
          </a:p>
          <a:p>
            <a:r>
              <a:rPr lang="en-US" dirty="0"/>
              <a:t>Identification on main knowledge skills and methods to deliver </a:t>
            </a:r>
            <a:r>
              <a:rPr lang="en-US" dirty="0" err="1"/>
              <a:t>PrEP</a:t>
            </a:r>
            <a:r>
              <a:rPr lang="en-US" dirty="0"/>
              <a:t> education</a:t>
            </a:r>
          </a:p>
          <a:p>
            <a:r>
              <a:rPr lang="en-US" dirty="0"/>
              <a:t>Identification of implementation strategies to increase adoption of </a:t>
            </a:r>
            <a:r>
              <a:rPr lang="en-US" dirty="0" err="1"/>
              <a:t>PrEP</a:t>
            </a:r>
            <a:endParaRPr lang="en-US" dirty="0"/>
          </a:p>
        </p:txBody>
      </p:sp>
      <p:sp>
        <p:nvSpPr>
          <p:cNvPr id="5" name="Right Arrow 4">
            <a:extLst>
              <a:ext uri="{FF2B5EF4-FFF2-40B4-BE49-F238E27FC236}">
                <a16:creationId xmlns:a16="http://schemas.microsoft.com/office/drawing/2014/main" id="{A196CC03-8643-5625-8184-793539A62697}"/>
              </a:ext>
            </a:extLst>
          </p:cNvPr>
          <p:cNvSpPr/>
          <p:nvPr/>
        </p:nvSpPr>
        <p:spPr>
          <a:xfrm>
            <a:off x="4741332" y="3243169"/>
            <a:ext cx="2065867"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450073"/>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68DFC4-566B-4F03-BFC8-754C5A1C1B5C}"/>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5400" b="1" kern="1200" dirty="0">
                <a:solidFill>
                  <a:schemeClr val="tx1"/>
                </a:solidFill>
                <a:effectLst/>
                <a:latin typeface="+mj-lt"/>
                <a:ea typeface="+mj-ea"/>
                <a:cs typeface="+mj-cs"/>
              </a:rPr>
              <a:t>AIM 3. To roll out and evaluate a </a:t>
            </a:r>
            <a:r>
              <a:rPr lang="en-US" sz="5400" b="1" kern="1200" dirty="0" err="1">
                <a:solidFill>
                  <a:schemeClr val="tx1"/>
                </a:solidFill>
                <a:effectLst/>
                <a:latin typeface="+mj-lt"/>
                <a:ea typeface="+mj-ea"/>
                <a:cs typeface="+mj-cs"/>
              </a:rPr>
              <a:t>PrEP</a:t>
            </a:r>
            <a:r>
              <a:rPr lang="en-US" sz="5400" b="1" kern="1200" dirty="0">
                <a:solidFill>
                  <a:schemeClr val="tx1"/>
                </a:solidFill>
                <a:effectLst/>
                <a:latin typeface="+mj-lt"/>
                <a:ea typeface="+mj-ea"/>
                <a:cs typeface="+mj-cs"/>
              </a:rPr>
              <a:t> training program for PCPs</a:t>
            </a:r>
            <a:endParaRPr lang="en-US" sz="5400" kern="1200" dirty="0">
              <a:solidFill>
                <a:schemeClr val="tx1"/>
              </a:solidFill>
              <a:latin typeface="+mj-lt"/>
              <a:ea typeface="+mj-ea"/>
              <a:cs typeface="+mj-cs"/>
            </a:endParaRPr>
          </a:p>
        </p:txBody>
      </p:sp>
      <p:sp>
        <p:nvSpPr>
          <p:cNvPr id="12" name="Rectangle 11">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91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a:extLst>
              <a:ext uri="{FF2B5EF4-FFF2-40B4-BE49-F238E27FC236}">
                <a16:creationId xmlns:a16="http://schemas.microsoft.com/office/drawing/2014/main" id="{85F9F165-47E0-6983-AA58-B8B5586343A5}"/>
              </a:ext>
            </a:extLst>
          </p:cNvPr>
          <p:cNvSpPr>
            <a:spLocks noGrp="1" noChangeArrowheads="1"/>
          </p:cNvSpPr>
          <p:nvPr>
            <p:ph type="title"/>
          </p:nvPr>
        </p:nvSpPr>
        <p:spPr>
          <a:xfrm>
            <a:off x="1100137" y="457200"/>
            <a:ext cx="5711825" cy="1325563"/>
          </a:xfrm>
        </p:spPr>
        <p:txBody>
          <a:bodyPr/>
          <a:lstStyle/>
          <a:p>
            <a:r>
              <a:rPr lang="en-CA" altLang="es-CO" sz="3600" dirty="0"/>
              <a:t>HIV epidemiology update for GBMSM in Ontario 2019</a:t>
            </a:r>
          </a:p>
        </p:txBody>
      </p:sp>
      <p:sp>
        <p:nvSpPr>
          <p:cNvPr id="4" name="Slide Number Placeholder 3">
            <a:extLst>
              <a:ext uri="{FF2B5EF4-FFF2-40B4-BE49-F238E27FC236}">
                <a16:creationId xmlns:a16="http://schemas.microsoft.com/office/drawing/2014/main" id="{69132BCD-36DC-F4E1-4A96-1763CB943AA6}"/>
              </a:ext>
            </a:extLst>
          </p:cNvPr>
          <p:cNvSpPr>
            <a:spLocks noGrp="1"/>
          </p:cNvSpPr>
          <p:nvPr>
            <p:ph type="sldNum" sz="quarter" idx="12"/>
          </p:nvPr>
        </p:nvSpPr>
        <p:spPr/>
        <p:txBody>
          <a:bodyPr/>
          <a:lstStyle/>
          <a:p>
            <a:pPr>
              <a:defRPr/>
            </a:pPr>
            <a:fld id="{5510BBB5-9C3B-484F-9522-91ECE2AC5197}" type="slidenum">
              <a:rPr lang="en-CA"/>
              <a:pPr>
                <a:defRPr/>
              </a:pPr>
              <a:t>3</a:t>
            </a:fld>
            <a:endParaRPr lang="en-CA"/>
          </a:p>
        </p:txBody>
      </p:sp>
      <p:pic>
        <p:nvPicPr>
          <p:cNvPr id="5123" name="Picture 4">
            <a:extLst>
              <a:ext uri="{FF2B5EF4-FFF2-40B4-BE49-F238E27FC236}">
                <a16:creationId xmlns:a16="http://schemas.microsoft.com/office/drawing/2014/main" id="{3C48E567-7913-A067-0F3C-B2B2B1517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9275" y="617538"/>
            <a:ext cx="4454525"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5">
            <a:extLst>
              <a:ext uri="{FF2B5EF4-FFF2-40B4-BE49-F238E27FC236}">
                <a16:creationId xmlns:a16="http://schemas.microsoft.com/office/drawing/2014/main" id="{4AE9B386-5BE9-CF8E-D692-F8853614F720}"/>
              </a:ext>
            </a:extLst>
          </p:cNvPr>
          <p:cNvSpPr txBox="1">
            <a:spLocks noChangeArrowheads="1"/>
          </p:cNvSpPr>
          <p:nvPr/>
        </p:nvSpPr>
        <p:spPr bwMode="auto">
          <a:xfrm>
            <a:off x="838200" y="1598613"/>
            <a:ext cx="54070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CA" altLang="es-CO" sz="1600"/>
              <a:t>In Ontario, 62-67% of individuals with incident HIV infection are GBMSM</a:t>
            </a:r>
          </a:p>
          <a:p>
            <a:pPr eaLnBrk="1" hangingPunct="1">
              <a:buFont typeface="Arial" panose="020B0604020202020204" pitchFamily="34" charset="0"/>
              <a:buChar char="•"/>
            </a:pPr>
            <a:r>
              <a:rPr lang="en-CA" altLang="es-CO" sz="1600"/>
              <a:t>Approx. 40% of GBMSM report condomless anal sex in Vancouver.</a:t>
            </a:r>
          </a:p>
          <a:p>
            <a:pPr eaLnBrk="1" hangingPunct="1">
              <a:buFont typeface="Arial" panose="020B0604020202020204" pitchFamily="34" charset="0"/>
              <a:buChar char="•"/>
            </a:pPr>
            <a:r>
              <a:rPr lang="en-CA" altLang="es-CO" sz="1600"/>
              <a:t>Approx 28% of GBMSM reported CAS in Vancouver (Dec 2027)</a:t>
            </a:r>
          </a:p>
          <a:p>
            <a:pPr eaLnBrk="1" hangingPunct="1">
              <a:buFont typeface="Arial" panose="020B0604020202020204" pitchFamily="34" charset="0"/>
              <a:buChar char="•"/>
            </a:pPr>
            <a:r>
              <a:rPr lang="en-CA" altLang="es-CO" sz="1600"/>
              <a:t>In Australia, 57.9% of new HIV diagnosis occurred in individuals who had taken PrEP once before and who were not on PrEP at the time of diagnosis.</a:t>
            </a:r>
          </a:p>
          <a:p>
            <a:pPr eaLnBrk="1" hangingPunct="1">
              <a:buFont typeface="Arial" panose="020B0604020202020204" pitchFamily="34" charset="0"/>
              <a:buChar char="•"/>
            </a:pPr>
            <a:r>
              <a:rPr lang="en-CA" altLang="es-CO" sz="1600"/>
              <a:t>Successful PrEP in NSW and Victoria, Australia had a 36.38% uptake among GBMSM which contributed to a 66% HIV incidence reduction 2010-2019.</a:t>
            </a:r>
          </a:p>
          <a:p>
            <a:pPr eaLnBrk="1" hangingPunct="1">
              <a:buFont typeface="Arial" panose="020B0604020202020204" pitchFamily="34" charset="0"/>
              <a:buChar char="•"/>
            </a:pPr>
            <a:r>
              <a:rPr lang="en-CA" altLang="es-CO" sz="1600"/>
              <a:t>Few PrEP users in SEO</a:t>
            </a:r>
          </a:p>
        </p:txBody>
      </p:sp>
      <p:sp>
        <p:nvSpPr>
          <p:cNvPr id="7" name="TextBox 6">
            <a:extLst>
              <a:ext uri="{FF2B5EF4-FFF2-40B4-BE49-F238E27FC236}">
                <a16:creationId xmlns:a16="http://schemas.microsoft.com/office/drawing/2014/main" id="{8BA7436C-3B79-AC9A-AA29-1975D60CE135}"/>
              </a:ext>
            </a:extLst>
          </p:cNvPr>
          <p:cNvSpPr txBox="1"/>
          <p:nvPr/>
        </p:nvSpPr>
        <p:spPr>
          <a:xfrm>
            <a:off x="735013" y="4922838"/>
            <a:ext cx="5989637" cy="1546225"/>
          </a:xfrm>
          <a:prstGeom prst="rect">
            <a:avLst/>
          </a:prstGeom>
          <a:noFill/>
        </p:spPr>
        <p:txBody>
          <a:bodyPr>
            <a:spAutoFit/>
          </a:bodyPr>
          <a:lstStyle/>
          <a:p>
            <a:pPr eaLnBrk="1" fontAlgn="auto" hangingPunct="1">
              <a:spcBef>
                <a:spcPts val="0"/>
              </a:spcBef>
              <a:spcAft>
                <a:spcPts val="0"/>
              </a:spcAft>
              <a:defRPr/>
            </a:pPr>
            <a:r>
              <a:rPr lang="en-CA" sz="1050" dirty="0">
                <a:latin typeface="+mn-lt"/>
              </a:rPr>
              <a:t>HIV epidemiology update for gay, bisexual, and other men who have sex with men in Ontario, 2019 accessed at </a:t>
            </a:r>
            <a:r>
              <a:rPr lang="en-CA" sz="1050" dirty="0">
                <a:latin typeface="+mn-lt"/>
                <a:hlinkClick r:id="rId3"/>
              </a:rPr>
              <a:t>https://www.ohesi.ca/wp-content/uploads/2022/05/GBMSM-Factsheet-ENGLISH-2022MAY04.pdf</a:t>
            </a:r>
            <a:endParaRPr lang="en-CA" sz="1050" dirty="0">
              <a:latin typeface="+mn-lt"/>
            </a:endParaRPr>
          </a:p>
          <a:p>
            <a:pPr eaLnBrk="1" fontAlgn="auto" hangingPunct="1">
              <a:spcBef>
                <a:spcPts val="0"/>
              </a:spcBef>
              <a:spcAft>
                <a:spcPts val="0"/>
              </a:spcAft>
              <a:defRPr/>
            </a:pPr>
            <a:r>
              <a:rPr lang="en-CA" sz="1050" dirty="0">
                <a:latin typeface="+mn-lt"/>
                <a:hlinkClick r:id="rId4"/>
              </a:rPr>
              <a:t>https://bccfe.ca/wp-content/uploads/2024/05/kiffer_card_-_an_event-level_analysis_of_the_interpersonal_factors_associated_with_condomless_anal_sex_among_gbmsm_with_online-met_partners.pdf</a:t>
            </a:r>
            <a:endParaRPr lang="en-CA" sz="1050" dirty="0">
              <a:latin typeface="+mn-lt"/>
            </a:endParaRPr>
          </a:p>
          <a:p>
            <a:pPr eaLnBrk="1" fontAlgn="auto" hangingPunct="1">
              <a:spcBef>
                <a:spcPts val="0"/>
              </a:spcBef>
              <a:spcAft>
                <a:spcPts val="0"/>
              </a:spcAft>
              <a:defRPr/>
            </a:pPr>
            <a:r>
              <a:rPr lang="en-CA" sz="1050" dirty="0">
                <a:latin typeface="+mn-lt"/>
                <a:hlinkClick r:id="rId5"/>
              </a:rPr>
              <a:t>https://www.croiconference.org/abstract/hiv-incidence-in-users-of-hiv-preexposure-prophylaxis-in-australia-a-whole-of-population-analysis/</a:t>
            </a:r>
            <a:endParaRPr lang="en-CA" sz="1050" dirty="0">
              <a:latin typeface="+mn-lt"/>
            </a:endParaRPr>
          </a:p>
          <a:p>
            <a:pPr eaLnBrk="1" fontAlgn="auto" hangingPunct="1">
              <a:spcBef>
                <a:spcPts val="0"/>
              </a:spcBef>
              <a:spcAft>
                <a:spcPts val="0"/>
              </a:spcAft>
              <a:defRPr/>
            </a:pPr>
            <a:r>
              <a:rPr lang="en-CA" sz="1050" dirty="0">
                <a:latin typeface="+mn-lt"/>
              </a:rPr>
              <a:t>https://</a:t>
            </a:r>
            <a:r>
              <a:rPr lang="en-CA" sz="1050" dirty="0" err="1">
                <a:latin typeface="+mn-lt"/>
              </a:rPr>
              <a:t>www.thelancet.com</a:t>
            </a:r>
            <a:r>
              <a:rPr lang="en-CA" sz="1050" dirty="0">
                <a:latin typeface="+mn-lt"/>
              </a:rPr>
              <a:t>/journals/</a:t>
            </a:r>
            <a:r>
              <a:rPr lang="en-CA" sz="1050" dirty="0" err="1">
                <a:latin typeface="+mn-lt"/>
              </a:rPr>
              <a:t>lanhiv</a:t>
            </a:r>
            <a:r>
              <a:rPr lang="en-CA" sz="1050" dirty="0">
                <a:latin typeface="+mn-lt"/>
              </a:rPr>
              <a:t>/article/PIIS2352-3018(23)00050-4/abstract</a:t>
            </a:r>
          </a:p>
        </p:txBody>
      </p:sp>
      <p:pic>
        <p:nvPicPr>
          <p:cNvPr id="5126" name="Picture 1" descr="page1image65695584">
            <a:extLst>
              <a:ext uri="{FF2B5EF4-FFF2-40B4-BE49-F238E27FC236}">
                <a16:creationId xmlns:a16="http://schemas.microsoft.com/office/drawing/2014/main" id="{52E6DA5D-CDA1-DA44-35A6-ED78DA8C20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296863"/>
            <a:ext cx="7759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3C3A-21F9-FAD7-C33F-D4362547372D}"/>
              </a:ext>
            </a:extLst>
          </p:cNvPr>
          <p:cNvSpPr>
            <a:spLocks noGrp="1"/>
          </p:cNvSpPr>
          <p:nvPr>
            <p:ph type="title"/>
          </p:nvPr>
        </p:nvSpPr>
        <p:spPr>
          <a:xfrm>
            <a:off x="731838" y="277813"/>
            <a:ext cx="10515600" cy="1325562"/>
          </a:xfrm>
        </p:spPr>
        <p:txBody>
          <a:bodyPr rtlCol="0">
            <a:normAutofit/>
          </a:bodyPr>
          <a:lstStyle/>
          <a:p>
            <a:pPr fontAlgn="auto">
              <a:spcAft>
                <a:spcPts val="0"/>
              </a:spcAft>
              <a:defRPr/>
            </a:pPr>
            <a:r>
              <a:rPr lang="en-CA" dirty="0">
                <a:ln w="0"/>
                <a:effectLst>
                  <a:outerShdw blurRad="38100" dist="19050" dir="2700000" algn="tl" rotWithShape="0">
                    <a:schemeClr val="dk1">
                      <a:alpha val="40000"/>
                    </a:schemeClr>
                  </a:outerShdw>
                </a:effectLst>
              </a:rPr>
              <a:t>Training module evaluation (Report No 3)</a:t>
            </a:r>
            <a:endParaRPr lang="es-CO" dirty="0">
              <a:ln w="0"/>
              <a:effectLst>
                <a:outerShdw blurRad="38100" dist="19050" dir="2700000" algn="tl" rotWithShape="0">
                  <a:schemeClr val="dk1">
                    <a:alpha val="40000"/>
                  </a:schemeClr>
                </a:outerShdw>
              </a:effectLst>
            </a:endParaRPr>
          </a:p>
        </p:txBody>
      </p:sp>
      <p:sp>
        <p:nvSpPr>
          <p:cNvPr id="20482" name="Content Placeholder 7">
            <a:extLst>
              <a:ext uri="{FF2B5EF4-FFF2-40B4-BE49-F238E27FC236}">
                <a16:creationId xmlns:a16="http://schemas.microsoft.com/office/drawing/2014/main" id="{7FF2477C-CB7F-B889-3471-EC9161EFC01C}"/>
              </a:ext>
            </a:extLst>
          </p:cNvPr>
          <p:cNvSpPr>
            <a:spLocks noGrp="1" noChangeArrowheads="1"/>
          </p:cNvSpPr>
          <p:nvPr>
            <p:ph sz="quarter" idx="4"/>
          </p:nvPr>
        </p:nvSpPr>
        <p:spPr>
          <a:xfrm>
            <a:off x="731838" y="1911421"/>
            <a:ext cx="6527800" cy="3684587"/>
          </a:xfrm>
        </p:spPr>
        <p:txBody>
          <a:bodyPr/>
          <a:lstStyle/>
          <a:p>
            <a:r>
              <a:rPr lang="en-CA" altLang="es-CO" dirty="0"/>
              <a:t>Pre-post training design</a:t>
            </a:r>
          </a:p>
          <a:p>
            <a:r>
              <a:rPr lang="en-CA" altLang="es-CO" dirty="0"/>
              <a:t>Invite 250 primary care providers</a:t>
            </a:r>
          </a:p>
          <a:p>
            <a:r>
              <a:rPr lang="en-CA" altLang="es-CO" dirty="0"/>
              <a:t>38 complete the module</a:t>
            </a:r>
          </a:p>
          <a:p>
            <a:r>
              <a:rPr lang="en-CA" altLang="es-CO" dirty="0"/>
              <a:t>21 give post training feedback</a:t>
            </a:r>
          </a:p>
          <a:p>
            <a:r>
              <a:rPr lang="en-CA" altLang="es-CO" dirty="0"/>
              <a:t>8 give three months feedback</a:t>
            </a:r>
            <a:endParaRPr lang="es-CO" altLang="es-CO" dirty="0"/>
          </a:p>
        </p:txBody>
      </p:sp>
      <p:sp>
        <p:nvSpPr>
          <p:cNvPr id="4" name="Slide Number Placeholder 3">
            <a:extLst>
              <a:ext uri="{FF2B5EF4-FFF2-40B4-BE49-F238E27FC236}">
                <a16:creationId xmlns:a16="http://schemas.microsoft.com/office/drawing/2014/main" id="{D9A9E6A0-7208-A4A1-247A-D10BBD40ED07}"/>
              </a:ext>
            </a:extLst>
          </p:cNvPr>
          <p:cNvSpPr>
            <a:spLocks noGrp="1"/>
          </p:cNvSpPr>
          <p:nvPr>
            <p:ph type="sldNum" sz="quarter" idx="12"/>
          </p:nvPr>
        </p:nvSpPr>
        <p:spPr/>
        <p:txBody>
          <a:bodyPr/>
          <a:lstStyle/>
          <a:p>
            <a:pPr>
              <a:defRPr/>
            </a:pPr>
            <a:fld id="{C01BF248-FA63-45F7-B095-8586C533C1A2}" type="slidenum">
              <a:rPr lang="en-CA"/>
              <a:pPr>
                <a:defRPr/>
              </a:pPr>
              <a:t>30</a:t>
            </a:fld>
            <a:endParaRPr lang="en-C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72AD-F5D5-9471-3205-70735501BB43}"/>
              </a:ext>
            </a:extLst>
          </p:cNvPr>
          <p:cNvSpPr>
            <a:spLocks noGrp="1"/>
          </p:cNvSpPr>
          <p:nvPr>
            <p:ph type="title"/>
          </p:nvPr>
        </p:nvSpPr>
        <p:spPr/>
        <p:txBody>
          <a:bodyPr/>
          <a:lstStyle/>
          <a:p>
            <a:r>
              <a:rPr lang="en-CA" dirty="0"/>
              <a:t>Main results</a:t>
            </a:r>
            <a:endParaRPr lang="es-CO" dirty="0"/>
          </a:p>
        </p:txBody>
      </p:sp>
      <p:sp>
        <p:nvSpPr>
          <p:cNvPr id="3" name="Content Placeholder 2">
            <a:extLst>
              <a:ext uri="{FF2B5EF4-FFF2-40B4-BE49-F238E27FC236}">
                <a16:creationId xmlns:a16="http://schemas.microsoft.com/office/drawing/2014/main" id="{04569B69-B37E-1DC7-19EF-106515401247}"/>
              </a:ext>
            </a:extLst>
          </p:cNvPr>
          <p:cNvSpPr>
            <a:spLocks noGrp="1"/>
          </p:cNvSpPr>
          <p:nvPr>
            <p:ph idx="1"/>
          </p:nvPr>
        </p:nvSpPr>
        <p:spPr/>
        <p:txBody>
          <a:bodyPr>
            <a:normAutofit/>
          </a:bodyPr>
          <a:lstStyle/>
          <a:p>
            <a:pPr marL="342900" lvl="0" indent="-342900">
              <a:buFont typeface="Symbol" panose="05050102010706020507" pitchFamily="18" charset="2"/>
              <a:buChar char=""/>
            </a:pPr>
            <a:r>
              <a:rPr lang="en-CA"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PCPs’ referral patterns (≤ 10 patients) and contact with infections disease doctors increased moderately and respectively by 25% and 13%.</a:t>
            </a:r>
            <a:endParaRPr lang="es-C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CA"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PCPs’ knowledge about the criteria used for initiating same-day </a:t>
            </a:r>
            <a:r>
              <a:rPr lang="en-CA"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PrEP</a:t>
            </a:r>
            <a:r>
              <a:rPr lang="en-CA"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increased significantly by 134%.</a:t>
            </a:r>
            <a:endParaRPr lang="es-C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CA"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Knowledge about referrals for patients who required unplanned </a:t>
            </a:r>
            <a:r>
              <a:rPr lang="en-CA"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PrEP</a:t>
            </a:r>
            <a:r>
              <a:rPr lang="en-CA"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discontinuation increased significantly by about 180% after completing the training module. </a:t>
            </a:r>
            <a:endParaRPr lang="es-C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CA"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Learners’ knowledge about how to perform a planned </a:t>
            </a:r>
            <a:r>
              <a:rPr lang="en-CA"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PrEP</a:t>
            </a:r>
            <a:r>
              <a:rPr lang="en-CA"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discontinuation increased significantly by 84%.</a:t>
            </a:r>
            <a:endParaRPr lang="es-C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CA"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Significant increases were observed for knowledge about resources required for determining financial coverage for </a:t>
            </a:r>
            <a:r>
              <a:rPr lang="en-CA"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PrEP</a:t>
            </a:r>
            <a:r>
              <a:rPr lang="en-CA"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patients (73%) and how to guide patients to obtain </a:t>
            </a:r>
            <a:r>
              <a:rPr lang="en-CA"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PrEP</a:t>
            </a:r>
            <a:r>
              <a:rPr lang="en-CA"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coverage (83%). </a:t>
            </a:r>
            <a:endParaRPr lang="es-C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CA"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Knowledge about skills required to administer </a:t>
            </a:r>
            <a:r>
              <a:rPr lang="en-CA"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PrEP</a:t>
            </a:r>
            <a:r>
              <a:rPr lang="en-CA"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medications increased between 57% to 81% while increases in knowledge about how to start </a:t>
            </a:r>
            <a:r>
              <a:rPr lang="en-CA"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PrEP</a:t>
            </a:r>
            <a:r>
              <a:rPr lang="en-CA"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ranged from 19% to 46%.</a:t>
            </a:r>
            <a:endParaRPr lang="es-C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CA"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Knowledge about who can take TDF/FTC or TAF/FTC for </a:t>
            </a:r>
            <a:r>
              <a:rPr lang="en-CA"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PrEP</a:t>
            </a:r>
            <a:r>
              <a:rPr lang="en-CA"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respectively increased by 65% and 80%. </a:t>
            </a:r>
            <a:endParaRPr lang="es-CO" sz="1800" dirty="0">
              <a:effectLst/>
              <a:latin typeface="Calibri" panose="020F0502020204030204" pitchFamily="34" charset="0"/>
              <a:ea typeface="Calibri" panose="020F0502020204030204" pitchFamily="34" charset="0"/>
              <a:cs typeface="Arial" panose="020B0604020202020204" pitchFamily="34" charset="0"/>
            </a:endParaRPr>
          </a:p>
          <a:p>
            <a:endParaRPr lang="es-CO" dirty="0"/>
          </a:p>
        </p:txBody>
      </p:sp>
    </p:spTree>
    <p:extLst>
      <p:ext uri="{BB962C8B-B14F-4D97-AF65-F5344CB8AC3E}">
        <p14:creationId xmlns:p14="http://schemas.microsoft.com/office/powerpoint/2010/main" val="3182330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B4931-A062-F888-B003-B0C2F0E4E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83BD6F-1C41-93B9-DB34-D16EA66D3F64}"/>
              </a:ext>
            </a:extLst>
          </p:cNvPr>
          <p:cNvSpPr>
            <a:spLocks noGrp="1"/>
          </p:cNvSpPr>
          <p:nvPr>
            <p:ph type="title"/>
          </p:nvPr>
        </p:nvSpPr>
        <p:spPr/>
        <p:txBody>
          <a:bodyPr/>
          <a:lstStyle/>
          <a:p>
            <a:r>
              <a:rPr lang="en-CA" dirty="0"/>
              <a:t>Main results</a:t>
            </a:r>
            <a:endParaRPr lang="es-CO" dirty="0"/>
          </a:p>
        </p:txBody>
      </p:sp>
      <p:sp>
        <p:nvSpPr>
          <p:cNvPr id="3" name="Content Placeholder 2">
            <a:extLst>
              <a:ext uri="{FF2B5EF4-FFF2-40B4-BE49-F238E27FC236}">
                <a16:creationId xmlns:a16="http://schemas.microsoft.com/office/drawing/2014/main" id="{DB24720C-B92A-8939-4E2C-3FC6FDCB3932}"/>
              </a:ext>
            </a:extLst>
          </p:cNvPr>
          <p:cNvSpPr>
            <a:spLocks noGrp="1"/>
          </p:cNvSpPr>
          <p:nvPr>
            <p:ph idx="1"/>
          </p:nvPr>
        </p:nvSpPr>
        <p:spPr>
          <a:xfrm>
            <a:off x="838200" y="1593613"/>
            <a:ext cx="10515600" cy="4351338"/>
          </a:xfrm>
        </p:spPr>
        <p:txBody>
          <a:bodyPr>
            <a:normAutofit/>
          </a:bodyPr>
          <a:lstStyle/>
          <a:p>
            <a:pPr marL="342900" lvl="0" indent="-342900">
              <a:buFont typeface="Symbol" panose="05050102010706020507" pitchFamily="18" charset="2"/>
              <a:buChar char=""/>
            </a:pPr>
            <a:r>
              <a:rPr lang="en-CA"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There were significant improvements in learners’ knowledge regarding how to prescribe </a:t>
            </a:r>
            <a:r>
              <a:rPr lang="en-CA"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PrEP</a:t>
            </a:r>
            <a:r>
              <a:rPr lang="en-CA"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daily or continuously (67%) or how to prescribe TDF/FTC for </a:t>
            </a:r>
            <a:r>
              <a:rPr lang="en-CA"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PrEP</a:t>
            </a:r>
            <a:r>
              <a:rPr lang="en-CA"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(57%) or TAF/FTC for </a:t>
            </a:r>
            <a:r>
              <a:rPr lang="en-CA"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PrEP</a:t>
            </a:r>
            <a:r>
              <a:rPr lang="en-CA"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(72%) or </a:t>
            </a:r>
            <a:r>
              <a:rPr lang="en-CA" sz="18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PrEP</a:t>
            </a:r>
            <a:r>
              <a:rPr lang="en-CA"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on demand (68%).</a:t>
            </a:r>
            <a:r>
              <a:rPr lang="en-CA" sz="1800" b="1" dirty="0">
                <a:solidFill>
                  <a:srgbClr val="000000"/>
                </a:solidFill>
                <a:effectLst/>
                <a:latin typeface="Times" panose="02020603050405020304" pitchFamily="18" charset="0"/>
                <a:ea typeface="Times New Roman" panose="02020603050405020304" pitchFamily="18" charset="0"/>
                <a:cs typeface="Arial" panose="020B0604020202020204" pitchFamily="34" charset="0"/>
              </a:rPr>
              <a:t> </a:t>
            </a:r>
            <a:endParaRPr lang="es-C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CA" sz="1800" dirty="0">
                <a:effectLst/>
                <a:latin typeface="Times New Roman" panose="02020603050405020304" pitchFamily="18" charset="0"/>
                <a:ea typeface="Calibri" panose="020F0502020204030204" pitchFamily="34" charset="0"/>
                <a:cs typeface="Arial" panose="020B0604020202020204" pitchFamily="34" charset="0"/>
              </a:rPr>
              <a:t>PCPs’ comfortability regarding </a:t>
            </a:r>
            <a:r>
              <a:rPr lang="en-CA" sz="1800" dirty="0" err="1">
                <a:effectLst/>
                <a:latin typeface="Times New Roman" panose="02020603050405020304" pitchFamily="18" charset="0"/>
                <a:ea typeface="Calibri" panose="020F0502020204030204" pitchFamily="34" charset="0"/>
                <a:cs typeface="Arial" panose="020B0604020202020204" pitchFamily="34" charset="0"/>
              </a:rPr>
              <a:t>PrEP</a:t>
            </a:r>
            <a:r>
              <a:rPr lang="en-CA" sz="1800" dirty="0">
                <a:effectLst/>
                <a:latin typeface="Times New Roman" panose="02020603050405020304" pitchFamily="18" charset="0"/>
                <a:ea typeface="Calibri" panose="020F0502020204030204" pitchFamily="34" charset="0"/>
                <a:cs typeface="Arial" panose="020B0604020202020204" pitchFamily="34" charset="0"/>
              </a:rPr>
              <a:t> decision making, counseling, and prescription significantly increased by 47%, 37%, and 38% respectively.  </a:t>
            </a:r>
            <a:endParaRPr lang="es-C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CA" sz="1800" dirty="0">
                <a:effectLst/>
                <a:latin typeface="Times New Roman" panose="02020603050405020304" pitchFamily="18" charset="0"/>
                <a:ea typeface="Calibri" panose="020F0502020204030204" pitchFamily="34" charset="0"/>
                <a:cs typeface="Arial" panose="020B0604020202020204" pitchFamily="34" charset="0"/>
              </a:rPr>
              <a:t>PCPs’ confidence level about how to rapidly find answers and support in situations outside their knowledge base increased significantly by about 18%. </a:t>
            </a:r>
            <a:endParaRPr lang="es-C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CA" sz="1800" dirty="0">
                <a:effectLst/>
                <a:latin typeface="Times New Roman" panose="02020603050405020304" pitchFamily="18" charset="0"/>
                <a:ea typeface="Calibri" panose="020F0502020204030204" pitchFamily="34" charset="0"/>
                <a:cs typeface="Arial" panose="020B0604020202020204" pitchFamily="34" charset="0"/>
              </a:rPr>
              <a:t>All learners (100%) agreed that the module met their expectations and was applicable to </a:t>
            </a:r>
            <a:r>
              <a:rPr lang="en-CA" sz="1800" dirty="0">
                <a:solidFill>
                  <a:srgbClr val="010205"/>
                </a:solidFill>
                <a:effectLst/>
                <a:latin typeface="Times New Roman" panose="02020603050405020304" pitchFamily="18" charset="0"/>
                <a:ea typeface="Arial" panose="020B0604020202020204" pitchFamily="34" charset="0"/>
                <a:cs typeface="Arial" panose="020B0604020202020204" pitchFamily="34" charset="0"/>
              </a:rPr>
              <a:t>their learning in their clinical environment. </a:t>
            </a:r>
            <a:endParaRPr lang="es-C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CA" sz="1800" dirty="0">
                <a:solidFill>
                  <a:srgbClr val="010205"/>
                </a:solidFill>
                <a:effectLst/>
                <a:latin typeface="Times New Roman" panose="02020603050405020304" pitchFamily="18" charset="0"/>
                <a:ea typeface="Arial" panose="020B0604020202020204" pitchFamily="34" charset="0"/>
                <a:cs typeface="Arial" panose="020B0604020202020204" pitchFamily="34" charset="0"/>
              </a:rPr>
              <a:t>All learners (100%) reported that they   gained new knowledge and skills after completing the module. </a:t>
            </a:r>
            <a:endParaRPr lang="es-C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CA" sz="1800" dirty="0">
                <a:solidFill>
                  <a:srgbClr val="010205"/>
                </a:solidFill>
                <a:effectLst/>
                <a:latin typeface="Times New Roman" panose="02020603050405020304" pitchFamily="18" charset="0"/>
                <a:ea typeface="Arial" panose="020B0604020202020204" pitchFamily="34" charset="0"/>
                <a:cs typeface="Arial" panose="020B0604020202020204" pitchFamily="34" charset="0"/>
              </a:rPr>
              <a:t>Learners found strengths of the module </a:t>
            </a:r>
            <a:r>
              <a:rPr lang="en-AU" sz="1800" dirty="0">
                <a:effectLst/>
                <a:latin typeface="Times New Roman" panose="02020603050405020304" pitchFamily="18" charset="0"/>
                <a:ea typeface="Times New Roman" panose="02020603050405020304" pitchFamily="18" charset="0"/>
                <a:cs typeface="Arial" panose="020B0604020202020204" pitchFamily="34" charset="0"/>
              </a:rPr>
              <a:t>to be comprehensive, accessible, and easily navigable. They appreciated the straightforward information and resources, which are useful for future reference. </a:t>
            </a:r>
            <a:endParaRPr lang="es-C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CA" sz="1800" dirty="0">
                <a:solidFill>
                  <a:srgbClr val="010205"/>
                </a:solidFill>
                <a:effectLst/>
                <a:latin typeface="Times New Roman" panose="02020603050405020304" pitchFamily="18" charset="0"/>
                <a:ea typeface="Arial" panose="020B0604020202020204" pitchFamily="34" charset="0"/>
                <a:cs typeface="Arial" panose="020B0604020202020204" pitchFamily="34" charset="0"/>
              </a:rPr>
              <a:t>Weaknesses of the module include concerns that it was </a:t>
            </a:r>
            <a:r>
              <a:rPr lang="en-AU" sz="1800" dirty="0">
                <a:effectLst/>
                <a:latin typeface="Times New Roman" panose="02020603050405020304" pitchFamily="18" charset="0"/>
                <a:ea typeface="Times New Roman" panose="02020603050405020304" pitchFamily="18" charset="0"/>
                <a:cs typeface="Arial" panose="020B0604020202020204" pitchFamily="34" charset="0"/>
              </a:rPr>
              <a:t>too detailed and technical in content and had limited supplementary materials.</a:t>
            </a:r>
            <a:endParaRPr lang="es-CO" sz="1800" dirty="0">
              <a:effectLst/>
              <a:latin typeface="Calibri" panose="020F0502020204030204" pitchFamily="34" charset="0"/>
              <a:ea typeface="Calibri" panose="020F0502020204030204" pitchFamily="34" charset="0"/>
              <a:cs typeface="Arial" panose="020B0604020202020204" pitchFamily="34" charset="0"/>
            </a:endParaRPr>
          </a:p>
          <a:p>
            <a:endParaRPr lang="es-CO" dirty="0"/>
          </a:p>
        </p:txBody>
      </p:sp>
    </p:spTree>
    <p:extLst>
      <p:ext uri="{BB962C8B-B14F-4D97-AF65-F5344CB8AC3E}">
        <p14:creationId xmlns:p14="http://schemas.microsoft.com/office/powerpoint/2010/main" val="2717417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E684C-9CFE-9EDF-22E7-AFD0D5FAC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D5AF2C-8182-8EA0-B2ED-53E73AF0F640}"/>
              </a:ext>
            </a:extLst>
          </p:cNvPr>
          <p:cNvSpPr>
            <a:spLocks noGrp="1"/>
          </p:cNvSpPr>
          <p:nvPr>
            <p:ph type="title"/>
          </p:nvPr>
        </p:nvSpPr>
        <p:spPr>
          <a:xfrm>
            <a:off x="1236134" y="1320799"/>
            <a:ext cx="10515600" cy="1325563"/>
          </a:xfrm>
        </p:spPr>
        <p:txBody>
          <a:bodyPr/>
          <a:lstStyle/>
          <a:p>
            <a:r>
              <a:rPr lang="en-US" b="1" dirty="0">
                <a:solidFill>
                  <a:schemeClr val="accent1"/>
                </a:solidFill>
              </a:rPr>
              <a:t>Outcomes of AIM 3</a:t>
            </a:r>
          </a:p>
        </p:txBody>
      </p:sp>
      <p:sp>
        <p:nvSpPr>
          <p:cNvPr id="3" name="Content Placeholder 2">
            <a:extLst>
              <a:ext uri="{FF2B5EF4-FFF2-40B4-BE49-F238E27FC236}">
                <a16:creationId xmlns:a16="http://schemas.microsoft.com/office/drawing/2014/main" id="{ED005A5D-291D-F95D-E5BB-CFBCCD892FC9}"/>
              </a:ext>
            </a:extLst>
          </p:cNvPr>
          <p:cNvSpPr>
            <a:spLocks noGrp="1"/>
          </p:cNvSpPr>
          <p:nvPr>
            <p:ph idx="1"/>
          </p:nvPr>
        </p:nvSpPr>
        <p:spPr>
          <a:xfrm>
            <a:off x="838200" y="1825625"/>
            <a:ext cx="3750733" cy="4351338"/>
          </a:xfrm>
        </p:spPr>
        <p:txBody>
          <a:bodyPr>
            <a:normAutofit/>
          </a:bodyPr>
          <a:lstStyle/>
          <a:p>
            <a:endParaRPr lang="en-US" sz="2400" dirty="0"/>
          </a:p>
          <a:p>
            <a:endParaRPr lang="en-US" sz="2400" dirty="0"/>
          </a:p>
          <a:p>
            <a:endParaRPr lang="en-US" sz="2400" dirty="0"/>
          </a:p>
          <a:p>
            <a:r>
              <a:rPr lang="en-US" sz="2400" dirty="0"/>
              <a:t>Evaluation of a </a:t>
            </a:r>
            <a:r>
              <a:rPr lang="en-US" sz="2400" dirty="0" err="1"/>
              <a:t>PrEP</a:t>
            </a:r>
            <a:r>
              <a:rPr lang="en-US" sz="2400" dirty="0"/>
              <a:t> training module for PCPs (Report no 3)</a:t>
            </a:r>
          </a:p>
        </p:txBody>
      </p:sp>
      <p:sp>
        <p:nvSpPr>
          <p:cNvPr id="4" name="Content Placeholder 2">
            <a:extLst>
              <a:ext uri="{FF2B5EF4-FFF2-40B4-BE49-F238E27FC236}">
                <a16:creationId xmlns:a16="http://schemas.microsoft.com/office/drawing/2014/main" id="{0CB92CE8-DABC-F3F7-56D6-E79CCB401830}"/>
              </a:ext>
            </a:extLst>
          </p:cNvPr>
          <p:cNvSpPr txBox="1">
            <a:spLocks/>
          </p:cNvSpPr>
          <p:nvPr/>
        </p:nvSpPr>
        <p:spPr>
          <a:xfrm>
            <a:off x="7205133" y="1983581"/>
            <a:ext cx="375073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None/>
            </a:pPr>
            <a:endParaRPr lang="en-US" dirty="0"/>
          </a:p>
          <a:p>
            <a:r>
              <a:rPr lang="en-US" dirty="0"/>
              <a:t>Module to be delivered online available for PCPs</a:t>
            </a:r>
          </a:p>
        </p:txBody>
      </p:sp>
      <p:sp>
        <p:nvSpPr>
          <p:cNvPr id="5" name="Right Arrow 4">
            <a:extLst>
              <a:ext uri="{FF2B5EF4-FFF2-40B4-BE49-F238E27FC236}">
                <a16:creationId xmlns:a16="http://schemas.microsoft.com/office/drawing/2014/main" id="{429D4591-7D17-2A25-EA1F-2FCA13A834A7}"/>
              </a:ext>
            </a:extLst>
          </p:cNvPr>
          <p:cNvSpPr/>
          <p:nvPr/>
        </p:nvSpPr>
        <p:spPr>
          <a:xfrm>
            <a:off x="4986868" y="3239294"/>
            <a:ext cx="2065867"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64706"/>
      </p:ext>
    </p:extLst>
  </p:cSld>
  <p:clrMapOvr>
    <a:masterClrMapping/>
  </p:clrMapOvr>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B27B5-A261-44A7-803E-669F6D86CDA7}"/>
              </a:ext>
            </a:extLst>
          </p:cNvPr>
          <p:cNvSpPr>
            <a:spLocks noGrp="1"/>
          </p:cNvSpPr>
          <p:nvPr>
            <p:ph type="title"/>
          </p:nvPr>
        </p:nvSpPr>
        <p:spPr>
          <a:xfrm>
            <a:off x="1078828" y="1147158"/>
            <a:ext cx="8542844" cy="4713316"/>
          </a:xfrm>
        </p:spPr>
        <p:txBody>
          <a:bodyPr vert="horz" lIns="91440" tIns="45720" rIns="91440" bIns="45720" rtlCol="0" anchor="ctr">
            <a:normAutofit/>
          </a:bodyPr>
          <a:lstStyle/>
          <a:p>
            <a:r>
              <a:rPr lang="en-US" sz="3600" b="1" kern="1200" dirty="0">
                <a:solidFill>
                  <a:schemeClr val="tx1"/>
                </a:solidFill>
                <a:effectLst/>
                <a:latin typeface="+mj-lt"/>
                <a:ea typeface="+mj-ea"/>
                <a:cs typeface="+mj-cs"/>
              </a:rPr>
              <a:t>AIM 4. To roll out and evaluate rapid </a:t>
            </a:r>
            <a:r>
              <a:rPr lang="en-US" sz="3600" b="1" kern="1200" dirty="0" err="1">
                <a:solidFill>
                  <a:schemeClr val="tx1"/>
                </a:solidFill>
                <a:effectLst/>
                <a:latin typeface="+mj-lt"/>
                <a:ea typeface="+mj-ea"/>
                <a:cs typeface="+mj-cs"/>
              </a:rPr>
              <a:t>PrEP</a:t>
            </a:r>
            <a:r>
              <a:rPr lang="en-US" sz="3600" b="1" kern="1200" dirty="0">
                <a:solidFill>
                  <a:schemeClr val="tx1"/>
                </a:solidFill>
                <a:effectLst/>
                <a:latin typeface="+mj-lt"/>
                <a:ea typeface="+mj-ea"/>
                <a:cs typeface="+mj-cs"/>
              </a:rPr>
              <a:t> implementation strategies</a:t>
            </a:r>
            <a:endParaRPr lang="en-US" sz="3600" kern="1200" dirty="0">
              <a:solidFill>
                <a:schemeClr val="tx1"/>
              </a:solidFill>
              <a:latin typeface="+mj-lt"/>
              <a:ea typeface="+mj-ea"/>
              <a:cs typeface="+mj-cs"/>
            </a:endParaRPr>
          </a:p>
        </p:txBody>
      </p:sp>
    </p:spTree>
    <p:extLst>
      <p:ext uri="{BB962C8B-B14F-4D97-AF65-F5344CB8AC3E}">
        <p14:creationId xmlns:p14="http://schemas.microsoft.com/office/powerpoint/2010/main" val="2944209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4677-74E7-48C8-A345-90566475DDC0}"/>
              </a:ext>
            </a:extLst>
          </p:cNvPr>
          <p:cNvSpPr>
            <a:spLocks noGrp="1"/>
          </p:cNvSpPr>
          <p:nvPr>
            <p:ph type="title"/>
          </p:nvPr>
        </p:nvSpPr>
        <p:spPr>
          <a:xfrm>
            <a:off x="1292300" y="1498134"/>
            <a:ext cx="5067555" cy="4713316"/>
          </a:xfrm>
        </p:spPr>
        <p:txBody>
          <a:bodyPr vert="horz" lIns="91440" tIns="45720" rIns="91440" bIns="45720" rtlCol="0" anchor="ctr">
            <a:normAutofit/>
          </a:bodyPr>
          <a:lstStyle/>
          <a:p>
            <a:r>
              <a:rPr lang="en-US" sz="2800" dirty="0"/>
              <a:t>4a. T</a:t>
            </a:r>
            <a:r>
              <a:rPr lang="en-US" sz="2800" kern="1200" dirty="0">
                <a:solidFill>
                  <a:schemeClr val="tx1"/>
                </a:solidFill>
                <a:effectLst/>
                <a:latin typeface="+mj-lt"/>
                <a:ea typeface="+mj-ea"/>
                <a:cs typeface="+mj-cs"/>
              </a:rPr>
              <a:t>o identify  strategies implemented in one SHC and evaluate its implementation </a:t>
            </a:r>
            <a:br>
              <a:rPr lang="en-US" sz="2800" kern="1200" dirty="0">
                <a:solidFill>
                  <a:schemeClr val="tx1"/>
                </a:solidFill>
                <a:effectLst/>
                <a:latin typeface="+mj-lt"/>
                <a:ea typeface="+mj-ea"/>
                <a:cs typeface="+mj-cs"/>
              </a:rPr>
            </a:br>
            <a:br>
              <a:rPr lang="en-US" sz="2800" kern="1200" dirty="0">
                <a:solidFill>
                  <a:schemeClr val="tx1"/>
                </a:solidFill>
                <a:effectLst/>
                <a:latin typeface="+mj-lt"/>
                <a:ea typeface="+mj-ea"/>
                <a:cs typeface="+mj-cs"/>
              </a:rPr>
            </a:br>
            <a:r>
              <a:rPr lang="en-US" sz="2800" kern="1200" dirty="0">
                <a:solidFill>
                  <a:schemeClr val="tx1"/>
                </a:solidFill>
                <a:effectLst/>
                <a:latin typeface="+mj-lt"/>
                <a:ea typeface="+mj-ea"/>
                <a:cs typeface="+mj-cs"/>
              </a:rPr>
              <a:t>4b. </a:t>
            </a:r>
            <a:r>
              <a:rPr lang="en-US" sz="2800" dirty="0"/>
              <a:t>To identify </a:t>
            </a:r>
            <a:r>
              <a:rPr lang="en-US" sz="2800" kern="1200" dirty="0">
                <a:solidFill>
                  <a:schemeClr val="tx1"/>
                </a:solidFill>
                <a:effectLst/>
                <a:latin typeface="+mj-lt"/>
                <a:ea typeface="+mj-ea"/>
                <a:cs typeface="+mj-cs"/>
              </a:rPr>
              <a:t>the readiness of other SHC and develop a plan for implementation </a:t>
            </a:r>
            <a:br>
              <a:rPr lang="en-US" sz="2800" kern="1200" dirty="0">
                <a:solidFill>
                  <a:schemeClr val="tx1"/>
                </a:solidFill>
                <a:effectLst/>
                <a:latin typeface="+mj-lt"/>
                <a:ea typeface="+mj-ea"/>
                <a:cs typeface="+mj-cs"/>
              </a:rPr>
            </a:br>
            <a:br>
              <a:rPr lang="en-US" sz="2800" kern="1200" dirty="0">
                <a:solidFill>
                  <a:schemeClr val="tx1"/>
                </a:solidFill>
                <a:effectLst/>
                <a:latin typeface="+mj-lt"/>
                <a:ea typeface="+mj-ea"/>
                <a:cs typeface="+mj-cs"/>
              </a:rPr>
            </a:br>
            <a:br>
              <a:rPr lang="en-US" sz="2800" kern="1200" dirty="0">
                <a:solidFill>
                  <a:schemeClr val="tx1"/>
                </a:solidFill>
                <a:effectLst/>
                <a:latin typeface="+mj-lt"/>
                <a:ea typeface="+mj-ea"/>
                <a:cs typeface="+mj-cs"/>
              </a:rPr>
            </a:br>
            <a:endParaRPr lang="en-US" sz="2800" b="1"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AA14285E-D103-4E02-80CC-00BF241372E9}"/>
              </a:ext>
            </a:extLst>
          </p:cNvPr>
          <p:cNvSpPr>
            <a:spLocks noGrp="1"/>
          </p:cNvSpPr>
          <p:nvPr>
            <p:ph type="body" idx="1"/>
          </p:nvPr>
        </p:nvSpPr>
        <p:spPr>
          <a:xfrm>
            <a:off x="7378576" y="1361612"/>
            <a:ext cx="3816511" cy="3636818"/>
          </a:xfrm>
        </p:spPr>
        <p:txBody>
          <a:bodyPr vert="horz" lIns="91440" tIns="45720" rIns="91440" bIns="45720" rtlCol="0" anchor="ctr">
            <a:normAutofit/>
          </a:bodyPr>
          <a:lstStyle/>
          <a:p>
            <a:r>
              <a:rPr lang="en-US" sz="2200" dirty="0">
                <a:solidFill>
                  <a:schemeClr val="tx1"/>
                </a:solidFill>
              </a:rPr>
              <a:t>4</a:t>
            </a:r>
            <a:r>
              <a:rPr lang="en-US" sz="2200" kern="1200" dirty="0">
                <a:solidFill>
                  <a:schemeClr val="tx1"/>
                </a:solidFill>
                <a:latin typeface="+mn-lt"/>
                <a:ea typeface="+mn-ea"/>
                <a:cs typeface="+mn-cs"/>
              </a:rPr>
              <a:t>.1.- Evaluation of </a:t>
            </a:r>
            <a:r>
              <a:rPr lang="en-US" sz="2200" kern="1200" dirty="0" err="1">
                <a:solidFill>
                  <a:schemeClr val="tx1"/>
                </a:solidFill>
                <a:latin typeface="+mn-lt"/>
                <a:ea typeface="+mn-ea"/>
                <a:cs typeface="+mn-cs"/>
              </a:rPr>
              <a:t>PrEP</a:t>
            </a:r>
            <a:r>
              <a:rPr lang="en-US" sz="2200" kern="1200" dirty="0">
                <a:solidFill>
                  <a:schemeClr val="tx1"/>
                </a:solidFill>
                <a:latin typeface="+mn-lt"/>
                <a:ea typeface="+mn-ea"/>
                <a:cs typeface="+mn-cs"/>
              </a:rPr>
              <a:t> delivery in one SHC using REAIM</a:t>
            </a:r>
            <a:endParaRPr lang="en-US" sz="2200" dirty="0">
              <a:solidFill>
                <a:schemeClr val="tx1"/>
              </a:solidFill>
            </a:endParaRPr>
          </a:p>
          <a:p>
            <a:r>
              <a:rPr lang="en-US" sz="2200" kern="1200" dirty="0">
                <a:solidFill>
                  <a:schemeClr val="tx1"/>
                </a:solidFill>
                <a:latin typeface="+mn-lt"/>
                <a:ea typeface="+mn-ea"/>
                <a:cs typeface="+mn-cs"/>
              </a:rPr>
              <a:t>4.2. </a:t>
            </a:r>
            <a:r>
              <a:rPr lang="en-US" sz="2200" dirty="0">
                <a:solidFill>
                  <a:schemeClr val="tx1"/>
                </a:solidFill>
              </a:rPr>
              <a:t>Assess other SHC readiness and plan of adoption through personal meetings with team leaders</a:t>
            </a:r>
            <a:endParaRPr lang="en-US" sz="2200" kern="1200" dirty="0">
              <a:solidFill>
                <a:schemeClr val="tx1"/>
              </a:solidFill>
              <a:latin typeface="+mn-lt"/>
              <a:ea typeface="+mn-ea"/>
              <a:cs typeface="+mn-cs"/>
            </a:endParaRPr>
          </a:p>
        </p:txBody>
      </p:sp>
      <p:sp>
        <p:nvSpPr>
          <p:cNvPr id="5" name="Rectangle 4">
            <a:extLst>
              <a:ext uri="{FF2B5EF4-FFF2-40B4-BE49-F238E27FC236}">
                <a16:creationId xmlns:a16="http://schemas.microsoft.com/office/drawing/2014/main" id="{15EF0F36-9F0F-3091-E28F-ECF6A30726A2}"/>
              </a:ext>
            </a:extLst>
          </p:cNvPr>
          <p:cNvSpPr/>
          <p:nvPr/>
        </p:nvSpPr>
        <p:spPr>
          <a:xfrm>
            <a:off x="1292300" y="597336"/>
            <a:ext cx="4504065" cy="54591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CA" dirty="0"/>
              <a:t>Specific Objectives</a:t>
            </a:r>
            <a:endParaRPr lang="es-CO" dirty="0"/>
          </a:p>
        </p:txBody>
      </p:sp>
      <p:sp>
        <p:nvSpPr>
          <p:cNvPr id="6" name="Rectangle 5">
            <a:extLst>
              <a:ext uri="{FF2B5EF4-FFF2-40B4-BE49-F238E27FC236}">
                <a16:creationId xmlns:a16="http://schemas.microsoft.com/office/drawing/2014/main" id="{AE45F86E-FCCB-06D1-55F5-24D1B0082BCA}"/>
              </a:ext>
            </a:extLst>
          </p:cNvPr>
          <p:cNvSpPr/>
          <p:nvPr/>
        </p:nvSpPr>
        <p:spPr>
          <a:xfrm>
            <a:off x="7378576" y="660238"/>
            <a:ext cx="3671248" cy="54591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CA" dirty="0"/>
              <a:t>Methods </a:t>
            </a:r>
            <a:endParaRPr lang="es-CO" dirty="0"/>
          </a:p>
        </p:txBody>
      </p:sp>
    </p:spTree>
    <p:extLst>
      <p:ext uri="{BB962C8B-B14F-4D97-AF65-F5344CB8AC3E}">
        <p14:creationId xmlns:p14="http://schemas.microsoft.com/office/powerpoint/2010/main" val="3718177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538B2-00AE-3631-9E9C-47694B74E722}"/>
              </a:ext>
            </a:extLst>
          </p:cNvPr>
          <p:cNvSpPr>
            <a:spLocks noGrp="1"/>
          </p:cNvSpPr>
          <p:nvPr>
            <p:ph type="title"/>
          </p:nvPr>
        </p:nvSpPr>
        <p:spPr>
          <a:xfrm>
            <a:off x="1036567" y="1593198"/>
            <a:ext cx="10515600" cy="2852737"/>
          </a:xfrm>
        </p:spPr>
        <p:txBody>
          <a:bodyPr>
            <a:normAutofit/>
          </a:bodyPr>
          <a:lstStyle/>
          <a:p>
            <a:pPr algn="ctr"/>
            <a:r>
              <a:rPr lang="en-US" sz="4800" dirty="0"/>
              <a:t>4a. T</a:t>
            </a:r>
            <a:r>
              <a:rPr lang="en-US" sz="4800" kern="1200" dirty="0">
                <a:solidFill>
                  <a:schemeClr val="tx1"/>
                </a:solidFill>
                <a:effectLst/>
                <a:latin typeface="+mj-lt"/>
                <a:ea typeface="+mj-ea"/>
                <a:cs typeface="+mj-cs"/>
              </a:rPr>
              <a:t>o identify  strategies implemented in one SHC and evaluate its implementation</a:t>
            </a:r>
            <a:endParaRPr lang="es-CO" sz="4800" dirty="0"/>
          </a:p>
        </p:txBody>
      </p:sp>
    </p:spTree>
    <p:extLst>
      <p:ext uri="{BB962C8B-B14F-4D97-AF65-F5344CB8AC3E}">
        <p14:creationId xmlns:p14="http://schemas.microsoft.com/office/powerpoint/2010/main" val="3793192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ABC94-1F08-CC4A-C424-501163EBCE1F}"/>
              </a:ext>
            </a:extLst>
          </p:cNvPr>
          <p:cNvSpPr>
            <a:spLocks noGrp="1"/>
          </p:cNvSpPr>
          <p:nvPr>
            <p:ph type="title"/>
          </p:nvPr>
        </p:nvSpPr>
        <p:spPr>
          <a:xfrm>
            <a:off x="1425385" y="-207169"/>
            <a:ext cx="9061450" cy="2166937"/>
          </a:xfrm>
        </p:spPr>
        <p:txBody>
          <a:bodyPr>
            <a:normAutofit/>
          </a:bodyPr>
          <a:lstStyle/>
          <a:p>
            <a:r>
              <a:rPr lang="en-CA" sz="4400" dirty="0"/>
              <a:t>Proposal for </a:t>
            </a:r>
            <a:r>
              <a:rPr lang="en-CA" sz="4400" dirty="0" err="1"/>
              <a:t>PrEP</a:t>
            </a:r>
            <a:r>
              <a:rPr lang="en-CA" sz="4400" dirty="0"/>
              <a:t> evaluation in one sexual health clinic</a:t>
            </a:r>
            <a:endParaRPr lang="es-CO" sz="4400" dirty="0"/>
          </a:p>
        </p:txBody>
      </p:sp>
      <p:graphicFrame>
        <p:nvGraphicFramePr>
          <p:cNvPr id="5" name="Text Placeholder 2">
            <a:extLst>
              <a:ext uri="{FF2B5EF4-FFF2-40B4-BE49-F238E27FC236}">
                <a16:creationId xmlns:a16="http://schemas.microsoft.com/office/drawing/2014/main" id="{3F72CD85-3B4C-20B7-84A8-4A3FB74C790E}"/>
              </a:ext>
            </a:extLst>
          </p:cNvPr>
          <p:cNvGraphicFramePr/>
          <p:nvPr/>
        </p:nvGraphicFramePr>
        <p:xfrm>
          <a:off x="990600" y="1959768"/>
          <a:ext cx="10668000" cy="398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7320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9788441-9691-764B-837B-4EA12D7346D6}"/>
              </a:ext>
            </a:extLst>
          </p:cNvPr>
          <p:cNvGraphicFramePr>
            <a:graphicFrameLocks noGrp="1"/>
          </p:cNvGraphicFramePr>
          <p:nvPr/>
        </p:nvGraphicFramePr>
        <p:xfrm>
          <a:off x="361950" y="643037"/>
          <a:ext cx="11811000" cy="5571926"/>
        </p:xfrm>
        <a:graphic>
          <a:graphicData uri="http://schemas.openxmlformats.org/drawingml/2006/table">
            <a:tbl>
              <a:tblPr firstRow="1" firstCol="1" bandRow="1">
                <a:tableStyleId>{5C22544A-7EE6-4342-B048-85BDC9FD1C3A}</a:tableStyleId>
              </a:tblPr>
              <a:tblGrid>
                <a:gridCol w="3221337">
                  <a:extLst>
                    <a:ext uri="{9D8B030D-6E8A-4147-A177-3AD203B41FA5}">
                      <a16:colId xmlns:a16="http://schemas.microsoft.com/office/drawing/2014/main" val="20000"/>
                    </a:ext>
                  </a:extLst>
                </a:gridCol>
                <a:gridCol w="8589663">
                  <a:extLst>
                    <a:ext uri="{9D8B030D-6E8A-4147-A177-3AD203B41FA5}">
                      <a16:colId xmlns:a16="http://schemas.microsoft.com/office/drawing/2014/main" val="20001"/>
                    </a:ext>
                  </a:extLst>
                </a:gridCol>
              </a:tblGrid>
              <a:tr h="526484">
                <a:tc>
                  <a:txBody>
                    <a:bodyPr/>
                    <a:lstStyle>
                      <a:lvl1pPr marL="171450">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17145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RE-AIM Dimension</a:t>
                      </a:r>
                      <a:endParaRPr kumimoji="0" lang="en-US" altLang="en-US" sz="2000" b="1"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3" marR="51433" marT="0" marB="0" anchor="ctr" horzOverflow="overflow"/>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Key Pragmatic Priorities to Consider and Answer</a:t>
                      </a:r>
                      <a:endParaRPr kumimoji="0" lang="en-US" altLang="en-US" sz="2000" b="1"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3" marR="51433" marT="0" marB="0" anchor="ctr" horzOverflow="overflow"/>
                </a:tc>
                <a:extLst>
                  <a:ext uri="{0D108BD9-81ED-4DB2-BD59-A6C34878D82A}">
                    <a16:rowId xmlns:a16="http://schemas.microsoft.com/office/drawing/2014/main" val="10000"/>
                  </a:ext>
                </a:extLst>
              </a:tr>
              <a:tr h="701327">
                <a:tc>
                  <a:txBody>
                    <a:bodyPr/>
                    <a:lstStyle>
                      <a:lvl1pPr marL="171450">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b="1" u="none" strike="noStrike" kern="1200" cap="none" normalizeH="0" baseline="0" dirty="0">
                          <a:ln>
                            <a:noFill/>
                          </a:ln>
                          <a:solidFill>
                            <a:schemeClr val="tx1">
                              <a:lumMod val="75000"/>
                              <a:lumOff val="25000"/>
                            </a:schemeClr>
                          </a:solidFill>
                          <a:effectLst/>
                        </a:rPr>
                        <a:t>Reach</a:t>
                      </a:r>
                    </a:p>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b="0" u="none" strike="noStrike" kern="1200" cap="none" normalizeH="0" baseline="0" dirty="0">
                          <a:ln>
                            <a:noFill/>
                          </a:ln>
                          <a:solidFill>
                            <a:schemeClr val="tx1">
                              <a:lumMod val="75000"/>
                              <a:lumOff val="25000"/>
                            </a:schemeClr>
                          </a:solidFill>
                          <a:effectLst/>
                        </a:rPr>
                        <a:t>(Individual Level)</a:t>
                      </a:r>
                      <a:endParaRPr kumimoji="0" lang="en-US" altLang="en-US" sz="2000" b="0" u="none" strike="noStrike" kern="1200" cap="none" normalizeH="0" baseline="0" dirty="0">
                        <a:ln>
                          <a:noFill/>
                        </a:ln>
                        <a:solidFill>
                          <a:schemeClr val="tx1">
                            <a:lumMod val="75000"/>
                            <a:lumOff val="25000"/>
                          </a:schemeClr>
                        </a:solidFill>
                        <a:effectLst/>
                        <a:latin typeface="+mn-lt"/>
                        <a:ea typeface="+mn-ea"/>
                        <a:cs typeface="+mn-cs"/>
                      </a:endParaRPr>
                    </a:p>
                  </a:txBody>
                  <a:tcPr marL="51433" marR="51433" marT="0" marB="0" anchor="ctr" horzOverflow="overflow"/>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u="none" strike="noStrike" cap="none" normalizeH="0" baseline="0" dirty="0">
                          <a:ln>
                            <a:noFill/>
                          </a:ln>
                          <a:effectLst/>
                        </a:rPr>
                        <a:t>WHO is (was) intended to benefit and who </a:t>
                      </a:r>
                      <a:r>
                        <a:rPr kumimoji="0" lang="en-US" altLang="en-US" sz="2000" b="1" u="none" strike="noStrike" cap="none" normalizeH="0" baseline="0" dirty="0">
                          <a:ln>
                            <a:noFill/>
                          </a:ln>
                          <a:effectLst/>
                        </a:rPr>
                        <a:t>actually participates </a:t>
                      </a:r>
                      <a:r>
                        <a:rPr kumimoji="0" lang="en-US" altLang="en-US" sz="2000" u="none" strike="noStrike" cap="none" normalizeH="0" baseline="0" dirty="0">
                          <a:ln>
                            <a:noFill/>
                          </a:ln>
                          <a:effectLst/>
                        </a:rPr>
                        <a:t>or is exposed to the ‘program’ or policy?</a:t>
                      </a:r>
                      <a:endPar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3" marR="51433" marT="0" marB="0" anchor="ctr" horzOverflow="overflow"/>
                </a:tc>
                <a:extLst>
                  <a:ext uri="{0D108BD9-81ED-4DB2-BD59-A6C34878D82A}">
                    <a16:rowId xmlns:a16="http://schemas.microsoft.com/office/drawing/2014/main" val="10001"/>
                  </a:ext>
                </a:extLst>
              </a:tr>
              <a:tr h="1051990">
                <a:tc>
                  <a:txBody>
                    <a:bodyPr/>
                    <a:lstStyle>
                      <a:lvl1pPr marL="171450">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b="1" u="none" strike="noStrike" kern="1200" cap="none" normalizeH="0" baseline="0" dirty="0">
                          <a:ln>
                            <a:noFill/>
                          </a:ln>
                          <a:solidFill>
                            <a:schemeClr val="tx1">
                              <a:lumMod val="75000"/>
                              <a:lumOff val="25000"/>
                            </a:schemeClr>
                          </a:solidFill>
                          <a:effectLst/>
                        </a:rPr>
                        <a:t>Effectiveness</a:t>
                      </a:r>
                    </a:p>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b="0" u="none" strike="noStrike" kern="1200" cap="none" normalizeH="0" baseline="0" dirty="0">
                          <a:ln>
                            <a:noFill/>
                          </a:ln>
                          <a:solidFill>
                            <a:schemeClr val="tx1">
                              <a:lumMod val="75000"/>
                              <a:lumOff val="25000"/>
                            </a:schemeClr>
                          </a:solidFill>
                          <a:effectLst/>
                        </a:rPr>
                        <a:t>(Individual Level)</a:t>
                      </a:r>
                      <a:endParaRPr kumimoji="0" lang="en-US" altLang="en-US" sz="2000" b="0" u="none" strike="noStrike" kern="1200" cap="none" normalizeH="0" baseline="0" dirty="0">
                        <a:ln>
                          <a:noFill/>
                        </a:ln>
                        <a:solidFill>
                          <a:schemeClr val="tx1">
                            <a:lumMod val="75000"/>
                            <a:lumOff val="25000"/>
                          </a:schemeClr>
                        </a:solidFill>
                        <a:effectLst/>
                        <a:latin typeface="+mn-lt"/>
                        <a:ea typeface="+mn-ea"/>
                        <a:cs typeface="+mn-cs"/>
                      </a:endParaRPr>
                    </a:p>
                  </a:txBody>
                  <a:tcPr marL="51433" marR="51433" marT="0" marB="0" anchor="ctr" horzOverflow="overflow"/>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WHAT is (was) the most important benefit you are trying to achieve and what is (was) the likelihood of negative outcomes?</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33" marR="51433" marT="0" marB="0" anchor="ctr" horzOverflow="overflow"/>
                </a:tc>
                <a:extLst>
                  <a:ext uri="{0D108BD9-81ED-4DB2-BD59-A6C34878D82A}">
                    <a16:rowId xmlns:a16="http://schemas.microsoft.com/office/drawing/2014/main" val="10002"/>
                  </a:ext>
                </a:extLst>
              </a:tr>
              <a:tr h="701327">
                <a:tc>
                  <a:txBody>
                    <a:bodyPr/>
                    <a:lstStyle/>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b="1" u="none" strike="noStrike" kern="1200" cap="none" normalizeH="0" baseline="0" dirty="0">
                          <a:ln>
                            <a:noFill/>
                          </a:ln>
                          <a:solidFill>
                            <a:schemeClr val="tx1">
                              <a:lumMod val="75000"/>
                              <a:lumOff val="25000"/>
                            </a:schemeClr>
                          </a:solidFill>
                          <a:effectLst/>
                        </a:rPr>
                        <a:t>Adoption</a:t>
                      </a:r>
                    </a:p>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b="0" u="none" strike="noStrike" kern="1200" cap="none" normalizeH="0" baseline="0" dirty="0">
                          <a:ln>
                            <a:noFill/>
                          </a:ln>
                          <a:solidFill>
                            <a:schemeClr val="tx1">
                              <a:lumMod val="75000"/>
                              <a:lumOff val="25000"/>
                            </a:schemeClr>
                          </a:solidFill>
                          <a:effectLst/>
                        </a:rPr>
                        <a:t>(Setting Levels)</a:t>
                      </a:r>
                      <a:endParaRPr kumimoji="0" lang="en-US" altLang="en-US" sz="2000" b="0" u="none" strike="noStrike" kern="1200" cap="none" normalizeH="0" baseline="0" dirty="0">
                        <a:ln>
                          <a:noFill/>
                        </a:ln>
                        <a:solidFill>
                          <a:schemeClr val="tx1">
                            <a:lumMod val="75000"/>
                            <a:lumOff val="25000"/>
                          </a:schemeClr>
                        </a:solidFill>
                        <a:effectLst/>
                        <a:latin typeface="+mn-lt"/>
                        <a:ea typeface="+mn-ea"/>
                        <a:cs typeface="+mn-cs"/>
                      </a:endParaRPr>
                    </a:p>
                  </a:txBody>
                  <a:tcPr marL="51433" marR="51433" marT="0" marB="0" anchor="ct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000" u="none" strike="noStrike" cap="none" normalizeH="0" baseline="0" dirty="0">
                          <a:ln>
                            <a:noFill/>
                          </a:ln>
                          <a:effectLst/>
                        </a:rPr>
                        <a:t>WHERE is (was) the program or policy applied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000" u="none" strike="noStrike" cap="none" normalizeH="0" baseline="0" dirty="0">
                          <a:ln>
                            <a:noFill/>
                          </a:ln>
                          <a:effectLst/>
                        </a:rPr>
                        <a:t>WHO applied it- and who did not?</a:t>
                      </a:r>
                      <a:endPar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3" marR="51433" marT="0" marB="0" anchor="ctr" horzOverflow="overflow"/>
                </a:tc>
                <a:extLst>
                  <a:ext uri="{0D108BD9-81ED-4DB2-BD59-A6C34878D82A}">
                    <a16:rowId xmlns:a16="http://schemas.microsoft.com/office/drawing/2014/main" val="10003"/>
                  </a:ext>
                </a:extLst>
              </a:tr>
              <a:tr h="1402652">
                <a:tc>
                  <a:txBody>
                    <a:bodyPr/>
                    <a:lstStyle>
                      <a:lvl1pPr marL="171450">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b="1" u="none" strike="noStrike" kern="1200" cap="none" normalizeH="0" baseline="0" dirty="0">
                          <a:ln>
                            <a:noFill/>
                          </a:ln>
                          <a:solidFill>
                            <a:schemeClr val="tx1">
                              <a:lumMod val="75000"/>
                              <a:lumOff val="25000"/>
                            </a:schemeClr>
                          </a:solidFill>
                          <a:effectLst/>
                        </a:rPr>
                        <a:t>Implementation</a:t>
                      </a:r>
                    </a:p>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b="0" u="none" strike="noStrike" kern="1200" cap="none" normalizeH="0" baseline="0" dirty="0">
                          <a:ln>
                            <a:noFill/>
                          </a:ln>
                          <a:solidFill>
                            <a:schemeClr val="tx1">
                              <a:lumMod val="75000"/>
                              <a:lumOff val="25000"/>
                            </a:schemeClr>
                          </a:solidFill>
                          <a:effectLst/>
                        </a:rPr>
                        <a:t>(Setting Levels)</a:t>
                      </a:r>
                      <a:endParaRPr kumimoji="0" lang="en-US" altLang="en-US" sz="2000" b="0" u="none" strike="noStrike" kern="1200" cap="none" normalizeH="0" baseline="0" dirty="0">
                        <a:ln>
                          <a:noFill/>
                        </a:ln>
                        <a:solidFill>
                          <a:schemeClr val="tx1">
                            <a:lumMod val="75000"/>
                            <a:lumOff val="25000"/>
                          </a:schemeClr>
                        </a:solidFill>
                        <a:effectLst/>
                        <a:latin typeface="+mn-lt"/>
                        <a:ea typeface="+mn-ea"/>
                        <a:cs typeface="+mn-cs"/>
                      </a:endParaRPr>
                    </a:p>
                  </a:txBody>
                  <a:tcPr marL="51433" marR="51433" marT="0" marB="0" anchor="ctr" horzOverflow="overflow"/>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2000" u="none" strike="noStrike" cap="none" normalizeH="0" baseline="0" dirty="0">
                          <a:ln>
                            <a:noFill/>
                          </a:ln>
                          <a:effectLst/>
                        </a:rPr>
                        <a:t>HOW consistently is (was) the program or policy delivered?</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2000" b="1" u="none" strike="noStrike" cap="none" normalizeH="0" baseline="0" dirty="0">
                          <a:ln>
                            <a:noFill/>
                          </a:ln>
                          <a:effectLst/>
                        </a:rPr>
                        <a:t>HOW will (was) it be </a:t>
                      </a:r>
                      <a:r>
                        <a:rPr kumimoji="0" lang="en-US" altLang="en-US" sz="2000" b="1" u="sng" strike="noStrike" cap="none" normalizeH="0" baseline="0" dirty="0">
                          <a:ln>
                            <a:noFill/>
                          </a:ln>
                          <a:effectLst/>
                        </a:rPr>
                        <a:t>adapted</a:t>
                      </a:r>
                      <a:r>
                        <a:rPr kumimoji="0" lang="en-US" altLang="en-US" sz="2000" b="1" u="none" strike="noStrike" cap="none" normalizeH="0" baseline="0" dirty="0">
                          <a:ln>
                            <a:noFill/>
                          </a:ln>
                          <a:effectLst/>
                        </a:rPr>
                        <a:t>?</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2000" b="1" u="none" strike="noStrike" cap="none" normalizeH="0" baseline="0" dirty="0">
                          <a:ln>
                            <a:noFill/>
                          </a:ln>
                          <a:effectLst/>
                        </a:rPr>
                        <a:t>HOW much will (did) it </a:t>
                      </a:r>
                      <a:r>
                        <a:rPr kumimoji="0" lang="en-US" altLang="en-US" sz="2000" b="1" u="sng" strike="noStrike" cap="none" normalizeH="0" baseline="0" dirty="0">
                          <a:ln>
                            <a:noFill/>
                          </a:ln>
                          <a:effectLst/>
                        </a:rPr>
                        <a:t>cost</a:t>
                      </a:r>
                      <a:r>
                        <a:rPr kumimoji="0" lang="en-US" altLang="en-US" sz="2000" b="1" u="none" strike="noStrike" cap="none" normalizeH="0" baseline="0" dirty="0">
                          <a:ln>
                            <a:noFill/>
                          </a:ln>
                          <a:effectLst/>
                        </a:rPr>
                        <a:t>?</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2000" b="1" u="none" strike="noStrike" cap="none" normalizeH="0" baseline="0" dirty="0">
                          <a:ln>
                            <a:noFill/>
                          </a:ln>
                          <a:effectLst/>
                        </a:rPr>
                        <a:t>WHY will (did) the results come about?</a:t>
                      </a:r>
                      <a:endPar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3" marR="51433" marT="0" marB="0" anchor="ctr" horzOverflow="overflow"/>
                </a:tc>
                <a:extLst>
                  <a:ext uri="{0D108BD9-81ED-4DB2-BD59-A6C34878D82A}">
                    <a16:rowId xmlns:a16="http://schemas.microsoft.com/office/drawing/2014/main" val="10004"/>
                  </a:ext>
                </a:extLst>
              </a:tr>
              <a:tr h="1051990">
                <a:tc>
                  <a:txBody>
                    <a:bodyPr/>
                    <a:lstStyle>
                      <a:lvl1pPr marL="119063">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b="1" u="none" strike="noStrike" kern="1200" cap="none" normalizeH="0" baseline="0" dirty="0">
                          <a:ln>
                            <a:noFill/>
                          </a:ln>
                          <a:solidFill>
                            <a:schemeClr val="tx1">
                              <a:lumMod val="75000"/>
                              <a:lumOff val="25000"/>
                            </a:schemeClr>
                          </a:solidFill>
                          <a:effectLst/>
                        </a:rPr>
                        <a:t>Maintenance</a:t>
                      </a:r>
                    </a:p>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b="0" u="none" strike="noStrike" kern="1200" cap="none" normalizeH="0" baseline="0" dirty="0">
                          <a:ln>
                            <a:noFill/>
                          </a:ln>
                          <a:solidFill>
                            <a:schemeClr val="tx1">
                              <a:lumMod val="75000"/>
                              <a:lumOff val="25000"/>
                            </a:schemeClr>
                          </a:solidFill>
                          <a:effectLst/>
                        </a:rPr>
                        <a:t>(Individual and Setting Levels)</a:t>
                      </a:r>
                      <a:endParaRPr kumimoji="0" lang="en-US" altLang="en-US" sz="2000" b="0" u="none" strike="noStrike" kern="1200" cap="none" normalizeH="0" baseline="0" dirty="0">
                        <a:ln>
                          <a:noFill/>
                        </a:ln>
                        <a:solidFill>
                          <a:schemeClr val="tx1">
                            <a:lumMod val="75000"/>
                            <a:lumOff val="25000"/>
                          </a:schemeClr>
                        </a:solidFill>
                        <a:effectLst/>
                        <a:latin typeface="+mn-lt"/>
                        <a:ea typeface="+mn-ea"/>
                        <a:cs typeface="+mn-cs"/>
                      </a:endParaRPr>
                    </a:p>
                  </a:txBody>
                  <a:tcPr marL="51433" marR="51433" marT="0" marB="0" anchor="ctr" horzOverflow="overflow"/>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US" altLang="en-US" sz="2000" u="none" strike="noStrike" cap="none" normalizeH="0" baseline="0" dirty="0">
                          <a:ln>
                            <a:noFill/>
                          </a:ln>
                          <a:effectLst/>
                        </a:rPr>
                        <a:t>WHEN will (was) the program become operational; </a:t>
                      </a:r>
                      <a:r>
                        <a:rPr kumimoji="0" lang="en-US" altLang="en-US" sz="2000" b="1" u="none" strike="noStrike" cap="none" normalizeH="0" baseline="0" dirty="0">
                          <a:ln>
                            <a:noFill/>
                          </a:ln>
                          <a:effectLst/>
                        </a:rPr>
                        <a:t>how long will (was) it be sustained</a:t>
                      </a:r>
                      <a:r>
                        <a:rPr kumimoji="0" lang="en-US" altLang="en-US" sz="2000" u="none" strike="noStrike" cap="none" normalizeH="0" baseline="0" dirty="0">
                          <a:ln>
                            <a:noFill/>
                          </a:ln>
                          <a:effectLst/>
                        </a:rPr>
                        <a:t> (setting level); and how long are the results sustained (individual level)?</a:t>
                      </a:r>
                      <a:endPar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3" marR="51433" marT="0" marB="0" anchor="ctr" horzOverflow="overflow"/>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6A08D5AE-FC60-3449-A9AA-50D2E45C02EF}"/>
              </a:ext>
            </a:extLst>
          </p:cNvPr>
          <p:cNvSpPr txBox="1"/>
          <p:nvPr/>
        </p:nvSpPr>
        <p:spPr>
          <a:xfrm>
            <a:off x="1905000" y="6477001"/>
            <a:ext cx="601980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Glasgow RE &amp; </a:t>
            </a:r>
            <a:r>
              <a:rPr lang="en-US" sz="1400" dirty="0" err="1">
                <a:latin typeface="Arial" panose="020B0604020202020204" pitchFamily="34" charset="0"/>
                <a:cs typeface="Arial" panose="020B0604020202020204" pitchFamily="34" charset="0"/>
              </a:rPr>
              <a:t>Estabrooks</a:t>
            </a:r>
            <a:r>
              <a:rPr lang="en-US" sz="1400" dirty="0">
                <a:latin typeface="Arial" panose="020B0604020202020204" pitchFamily="34" charset="0"/>
                <a:cs typeface="Arial" panose="020B0604020202020204" pitchFamily="34" charset="0"/>
              </a:rPr>
              <a:t>, P. </a:t>
            </a:r>
            <a:r>
              <a:rPr lang="en-US" sz="1400" i="1" dirty="0">
                <a:latin typeface="Arial" panose="020B0604020202020204" pitchFamily="34" charset="0"/>
                <a:cs typeface="Arial" panose="020B0604020202020204" pitchFamily="34" charset="0"/>
              </a:rPr>
              <a:t>Preventing Chronic Disease</a:t>
            </a:r>
            <a:r>
              <a:rPr lang="en-US" sz="1400" dirty="0">
                <a:latin typeface="Arial" panose="020B0604020202020204" pitchFamily="34" charset="0"/>
                <a:cs typeface="Arial" panose="020B0604020202020204" pitchFamily="34" charset="0"/>
              </a:rPr>
              <a:t>, 2018; 15: E02</a:t>
            </a:r>
          </a:p>
        </p:txBody>
      </p:sp>
    </p:spTree>
    <p:extLst>
      <p:ext uri="{BB962C8B-B14F-4D97-AF65-F5344CB8AC3E}">
        <p14:creationId xmlns:p14="http://schemas.microsoft.com/office/powerpoint/2010/main" val="2114901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3B977-BF75-517D-DF36-4C7DC59369A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80014BF-1795-E5CF-C872-6C5580BC13D2}"/>
              </a:ext>
            </a:extLst>
          </p:cNvPr>
          <p:cNvSpPr/>
          <p:nvPr/>
        </p:nvSpPr>
        <p:spPr>
          <a:xfrm>
            <a:off x="357554" y="1635369"/>
            <a:ext cx="11476892" cy="3727939"/>
          </a:xfrm>
          <a:prstGeom prst="rect">
            <a:avLst/>
          </a:prstGeom>
          <a:solidFill>
            <a:schemeClr val="accent6">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B0F6DC25-7E06-0B8C-1B50-C7B0E09EE1A3}"/>
              </a:ext>
            </a:extLst>
          </p:cNvPr>
          <p:cNvSpPr/>
          <p:nvPr/>
        </p:nvSpPr>
        <p:spPr>
          <a:xfrm>
            <a:off x="4759569" y="2268415"/>
            <a:ext cx="2672862" cy="2549770"/>
          </a:xfrm>
          <a:prstGeom prst="ellipse">
            <a:avLst/>
          </a:prstGeom>
          <a:solidFill>
            <a:srgbClr val="92D050"/>
          </a:solidFill>
          <a:ln>
            <a:solidFill>
              <a:srgbClr val="DA5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E9E1527-F7FA-E4C0-4DBB-23AB85F2B4C5}"/>
              </a:ext>
            </a:extLst>
          </p:cNvPr>
          <p:cNvSpPr txBox="1"/>
          <p:nvPr/>
        </p:nvSpPr>
        <p:spPr>
          <a:xfrm>
            <a:off x="4909038" y="3198167"/>
            <a:ext cx="2373924" cy="461665"/>
          </a:xfrm>
          <a:prstGeom prst="rect">
            <a:avLst/>
          </a:prstGeom>
          <a:noFill/>
        </p:spPr>
        <p:txBody>
          <a:bodyPr wrap="square" rtlCol="0">
            <a:spAutoFit/>
          </a:bodyPr>
          <a:lstStyle/>
          <a:p>
            <a:pPr algn="ctr"/>
            <a:r>
              <a:rPr lang="en-US" sz="2400" b="1" dirty="0">
                <a:solidFill>
                  <a:schemeClr val="bg1"/>
                </a:solidFill>
              </a:rPr>
              <a:t>ACCEPTABILITY</a:t>
            </a:r>
          </a:p>
        </p:txBody>
      </p:sp>
      <p:sp>
        <p:nvSpPr>
          <p:cNvPr id="5" name="TextBox 4">
            <a:extLst>
              <a:ext uri="{FF2B5EF4-FFF2-40B4-BE49-F238E27FC236}">
                <a16:creationId xmlns:a16="http://schemas.microsoft.com/office/drawing/2014/main" id="{55A1A329-C1DA-E5B1-5EF1-9188B375AB3D}"/>
              </a:ext>
            </a:extLst>
          </p:cNvPr>
          <p:cNvSpPr txBox="1"/>
          <p:nvPr/>
        </p:nvSpPr>
        <p:spPr>
          <a:xfrm>
            <a:off x="650631" y="2435305"/>
            <a:ext cx="3809999" cy="1569660"/>
          </a:xfrm>
          <a:prstGeom prst="rect">
            <a:avLst/>
          </a:prstGeom>
          <a:noFill/>
        </p:spPr>
        <p:txBody>
          <a:bodyPr wrap="square" rtlCol="0">
            <a:spAutoFit/>
          </a:bodyPr>
          <a:lstStyle/>
          <a:p>
            <a:r>
              <a:rPr lang="en-CA" sz="2400" dirty="0">
                <a:solidFill>
                  <a:schemeClr val="bg1"/>
                </a:solidFill>
                <a:effectLst/>
                <a:ea typeface="Aptos" panose="020B0004020202020204" pitchFamily="34" charset="0"/>
              </a:rPr>
              <a:t>Are </a:t>
            </a:r>
            <a:r>
              <a:rPr lang="en-CA" sz="2400" dirty="0" err="1">
                <a:solidFill>
                  <a:schemeClr val="bg1"/>
                </a:solidFill>
                <a:effectLst/>
                <a:ea typeface="Aptos" panose="020B0004020202020204" pitchFamily="34" charset="0"/>
              </a:rPr>
              <a:t>PrEP</a:t>
            </a:r>
            <a:r>
              <a:rPr lang="en-CA" sz="2400" dirty="0">
                <a:solidFill>
                  <a:schemeClr val="bg1"/>
                </a:solidFill>
                <a:effectLst/>
                <a:ea typeface="Aptos" panose="020B0004020202020204" pitchFamily="34" charset="0"/>
              </a:rPr>
              <a:t> services an acceptable program for staff, patients, and managers of the sexual clinic?</a:t>
            </a:r>
            <a:endParaRPr lang="en-US" sz="2400" dirty="0">
              <a:solidFill>
                <a:schemeClr val="bg1"/>
              </a:solidFill>
            </a:endParaRPr>
          </a:p>
        </p:txBody>
      </p:sp>
      <p:sp>
        <p:nvSpPr>
          <p:cNvPr id="6" name="TextBox 5">
            <a:extLst>
              <a:ext uri="{FF2B5EF4-FFF2-40B4-BE49-F238E27FC236}">
                <a16:creationId xmlns:a16="http://schemas.microsoft.com/office/drawing/2014/main" id="{E7A23651-F1C9-740C-E93C-CCB2352A75A6}"/>
              </a:ext>
            </a:extLst>
          </p:cNvPr>
          <p:cNvSpPr txBox="1"/>
          <p:nvPr/>
        </p:nvSpPr>
        <p:spPr>
          <a:xfrm>
            <a:off x="7731370" y="2558415"/>
            <a:ext cx="3809999" cy="1200329"/>
          </a:xfrm>
          <a:prstGeom prst="rect">
            <a:avLst/>
          </a:prstGeom>
          <a:noFill/>
        </p:spPr>
        <p:txBody>
          <a:bodyPr wrap="square" rtlCol="0">
            <a:spAutoFit/>
          </a:bodyPr>
          <a:lstStyle/>
          <a:p>
            <a:pPr algn="r"/>
            <a:r>
              <a:rPr lang="en-CA" sz="2400" dirty="0">
                <a:solidFill>
                  <a:schemeClr val="bg1"/>
                </a:solidFill>
                <a:effectLst/>
                <a:ea typeface="Aptos" panose="020B0004020202020204" pitchFamily="34" charset="0"/>
              </a:rPr>
              <a:t>Is the program acceptability driven by specific populations?</a:t>
            </a:r>
            <a:endParaRPr lang="en-US" sz="2400" dirty="0">
              <a:solidFill>
                <a:schemeClr val="bg1"/>
              </a:solidFill>
            </a:endParaRPr>
          </a:p>
        </p:txBody>
      </p:sp>
      <p:sp>
        <p:nvSpPr>
          <p:cNvPr id="7" name="TextBox 6">
            <a:extLst>
              <a:ext uri="{FF2B5EF4-FFF2-40B4-BE49-F238E27FC236}">
                <a16:creationId xmlns:a16="http://schemas.microsoft.com/office/drawing/2014/main" id="{C1990F19-43B3-A93D-38E5-7E58893B4D1A}"/>
              </a:ext>
            </a:extLst>
          </p:cNvPr>
          <p:cNvSpPr txBox="1"/>
          <p:nvPr/>
        </p:nvSpPr>
        <p:spPr>
          <a:xfrm>
            <a:off x="2098622" y="6433376"/>
            <a:ext cx="11704652" cy="276999"/>
          </a:xfrm>
          <a:prstGeom prst="rect">
            <a:avLst/>
          </a:prstGeom>
          <a:noFill/>
        </p:spPr>
        <p:txBody>
          <a:bodyPr wrap="square">
            <a:spAutoFit/>
          </a:bodyPr>
          <a:lstStyle/>
          <a:p>
            <a:pPr>
              <a:defRPr/>
            </a:pPr>
            <a:r>
              <a:rPr lang="en-US" sz="1200" dirty="0"/>
              <a:t>Glasgow RE, </a:t>
            </a:r>
            <a:r>
              <a:rPr lang="en-US" sz="1200" dirty="0" err="1"/>
              <a:t>Estabrooks</a:t>
            </a:r>
            <a:r>
              <a:rPr lang="en-US" sz="1200" dirty="0"/>
              <a:t> PE. Pragmatic Applications of RE-AIM for Health Care... </a:t>
            </a:r>
            <a:r>
              <a:rPr lang="en-US" sz="1200" dirty="0" err="1"/>
              <a:t>Prev</a:t>
            </a:r>
            <a:r>
              <a:rPr lang="en-US" sz="1200" dirty="0"/>
              <a:t> Chronic Dis 2018;15:170271. DOI: http://</a:t>
            </a:r>
            <a:r>
              <a:rPr lang="en-US" sz="1200" dirty="0" err="1"/>
              <a:t>dx.doi.org</a:t>
            </a:r>
            <a:r>
              <a:rPr lang="en-US" sz="1200" dirty="0"/>
              <a:t>/10.5888/pcd15.17027</a:t>
            </a:r>
          </a:p>
        </p:txBody>
      </p:sp>
      <p:sp>
        <p:nvSpPr>
          <p:cNvPr id="8" name="TextBox 7">
            <a:extLst>
              <a:ext uri="{FF2B5EF4-FFF2-40B4-BE49-F238E27FC236}">
                <a16:creationId xmlns:a16="http://schemas.microsoft.com/office/drawing/2014/main" id="{551BF200-71B2-F7DA-0234-19B8F2A5B130}"/>
              </a:ext>
            </a:extLst>
          </p:cNvPr>
          <p:cNvSpPr txBox="1"/>
          <p:nvPr/>
        </p:nvSpPr>
        <p:spPr>
          <a:xfrm>
            <a:off x="917330" y="667924"/>
            <a:ext cx="3276600" cy="461665"/>
          </a:xfrm>
          <a:prstGeom prst="rect">
            <a:avLst/>
          </a:prstGeom>
          <a:noFill/>
        </p:spPr>
        <p:txBody>
          <a:bodyPr wrap="square" rtlCol="0">
            <a:spAutoFit/>
          </a:bodyPr>
          <a:lstStyle/>
          <a:p>
            <a:pPr algn="ctr"/>
            <a:r>
              <a:rPr lang="en-CA" sz="2400" b="1" dirty="0"/>
              <a:t>GENERAL QUESTION</a:t>
            </a:r>
            <a:endParaRPr lang="es-CO" sz="2400" b="1" dirty="0"/>
          </a:p>
        </p:txBody>
      </p:sp>
      <p:sp>
        <p:nvSpPr>
          <p:cNvPr id="9" name="TextBox 8">
            <a:extLst>
              <a:ext uri="{FF2B5EF4-FFF2-40B4-BE49-F238E27FC236}">
                <a16:creationId xmlns:a16="http://schemas.microsoft.com/office/drawing/2014/main" id="{E42FD979-8635-016C-399C-5E986DF2DCF8}"/>
              </a:ext>
            </a:extLst>
          </p:cNvPr>
          <p:cNvSpPr txBox="1"/>
          <p:nvPr/>
        </p:nvSpPr>
        <p:spPr>
          <a:xfrm>
            <a:off x="8264769" y="629802"/>
            <a:ext cx="3276600" cy="461665"/>
          </a:xfrm>
          <a:prstGeom prst="rect">
            <a:avLst/>
          </a:prstGeom>
          <a:noFill/>
        </p:spPr>
        <p:txBody>
          <a:bodyPr wrap="square" rtlCol="0">
            <a:spAutoFit/>
          </a:bodyPr>
          <a:lstStyle/>
          <a:p>
            <a:pPr algn="ctr"/>
            <a:r>
              <a:rPr lang="en-CA" sz="2400" b="1" dirty="0"/>
              <a:t>EQUITY QUESTION</a:t>
            </a:r>
            <a:endParaRPr lang="es-CO" sz="2400" b="1" dirty="0"/>
          </a:p>
        </p:txBody>
      </p:sp>
    </p:spTree>
    <p:extLst>
      <p:ext uri="{BB962C8B-B14F-4D97-AF65-F5344CB8AC3E}">
        <p14:creationId xmlns:p14="http://schemas.microsoft.com/office/powerpoint/2010/main" val="335357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a:extLst>
              <a:ext uri="{FF2B5EF4-FFF2-40B4-BE49-F238E27FC236}">
                <a16:creationId xmlns:a16="http://schemas.microsoft.com/office/drawing/2014/main" id="{FE0B19EE-92BE-78F3-D751-99F7D5E50FD6}"/>
              </a:ext>
            </a:extLst>
          </p:cNvPr>
          <p:cNvSpPr>
            <a:spLocks noGrp="1" noChangeArrowheads="1"/>
          </p:cNvSpPr>
          <p:nvPr>
            <p:ph type="title"/>
          </p:nvPr>
        </p:nvSpPr>
        <p:spPr>
          <a:xfrm>
            <a:off x="1066800" y="522287"/>
            <a:ext cx="5257800" cy="1325563"/>
          </a:xfrm>
        </p:spPr>
        <p:txBody>
          <a:bodyPr/>
          <a:lstStyle/>
          <a:p>
            <a:r>
              <a:rPr lang="en-CA" altLang="es-CO" sz="3200" b="1" dirty="0"/>
              <a:t>HIV </a:t>
            </a:r>
            <a:r>
              <a:rPr lang="en-CA" altLang="es-CO" sz="3200" b="1" dirty="0" err="1"/>
              <a:t>PrEP</a:t>
            </a:r>
            <a:r>
              <a:rPr lang="en-CA" altLang="es-CO" sz="3200" b="1" dirty="0"/>
              <a:t> utilization in Ontario</a:t>
            </a:r>
          </a:p>
        </p:txBody>
      </p:sp>
      <p:sp>
        <p:nvSpPr>
          <p:cNvPr id="4098" name="Content Placeholder 2">
            <a:extLst>
              <a:ext uri="{FF2B5EF4-FFF2-40B4-BE49-F238E27FC236}">
                <a16:creationId xmlns:a16="http://schemas.microsoft.com/office/drawing/2014/main" id="{F1293D0D-9A26-6C96-9D3D-6B00E40C3CB0}"/>
              </a:ext>
            </a:extLst>
          </p:cNvPr>
          <p:cNvSpPr>
            <a:spLocks noGrp="1" noChangeArrowheads="1"/>
          </p:cNvSpPr>
          <p:nvPr>
            <p:ph idx="1"/>
          </p:nvPr>
        </p:nvSpPr>
        <p:spPr>
          <a:xfrm>
            <a:off x="927100" y="1847850"/>
            <a:ext cx="4867275" cy="4351338"/>
          </a:xfrm>
        </p:spPr>
        <p:txBody>
          <a:bodyPr/>
          <a:lstStyle/>
          <a:p>
            <a:r>
              <a:rPr lang="en-CA" altLang="es-CO"/>
              <a:t>Individuals dispensed PrEP at least once: </a:t>
            </a:r>
            <a:r>
              <a:rPr lang="en-CA" altLang="es-CO">
                <a:solidFill>
                  <a:srgbClr val="00B0F0"/>
                </a:solidFill>
              </a:rPr>
              <a:t>14,650 </a:t>
            </a:r>
            <a:r>
              <a:rPr lang="en-CA" altLang="es-CO"/>
              <a:t>Oct-Dec 2022</a:t>
            </a:r>
          </a:p>
          <a:p>
            <a:r>
              <a:rPr lang="en-CA" altLang="es-CO"/>
              <a:t>Individuals dispense PrEP at least once Jan-Mar 2021 to Oct-Dec 2022: </a:t>
            </a:r>
            <a:r>
              <a:rPr lang="en-CA" altLang="es-CO">
                <a:solidFill>
                  <a:srgbClr val="00B0F0"/>
                </a:solidFill>
              </a:rPr>
              <a:t>10,131</a:t>
            </a:r>
          </a:p>
          <a:p>
            <a:r>
              <a:rPr lang="en-CA" altLang="es-CO"/>
              <a:t>75% dispensed in Toronto and Ottawa</a:t>
            </a:r>
          </a:p>
          <a:p>
            <a:r>
              <a:rPr lang="en-CA" altLang="es-CO"/>
              <a:t>97% of users are male</a:t>
            </a:r>
          </a:p>
        </p:txBody>
      </p:sp>
      <p:sp>
        <p:nvSpPr>
          <p:cNvPr id="4" name="Slide Number Placeholder 3">
            <a:extLst>
              <a:ext uri="{FF2B5EF4-FFF2-40B4-BE49-F238E27FC236}">
                <a16:creationId xmlns:a16="http://schemas.microsoft.com/office/drawing/2014/main" id="{810B9ECF-DA8C-A5FB-EF75-D75E5E5C5AC8}"/>
              </a:ext>
            </a:extLst>
          </p:cNvPr>
          <p:cNvSpPr>
            <a:spLocks noGrp="1"/>
          </p:cNvSpPr>
          <p:nvPr>
            <p:ph type="sldNum" sz="quarter" idx="12"/>
          </p:nvPr>
        </p:nvSpPr>
        <p:spPr/>
        <p:txBody>
          <a:bodyPr/>
          <a:lstStyle/>
          <a:p>
            <a:pPr>
              <a:defRPr/>
            </a:pPr>
            <a:fld id="{34EFF0EA-C577-4059-AC08-3A21D7F0C6A1}" type="slidenum">
              <a:rPr lang="en-CA"/>
              <a:pPr>
                <a:defRPr/>
              </a:pPr>
              <a:t>4</a:t>
            </a:fld>
            <a:endParaRPr lang="en-CA"/>
          </a:p>
        </p:txBody>
      </p:sp>
      <p:pic>
        <p:nvPicPr>
          <p:cNvPr id="4100" name="Picture 4">
            <a:extLst>
              <a:ext uri="{FF2B5EF4-FFF2-40B4-BE49-F238E27FC236}">
                <a16:creationId xmlns:a16="http://schemas.microsoft.com/office/drawing/2014/main" id="{5BD74BB3-688A-E0A3-075A-0ED855850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525" y="787400"/>
            <a:ext cx="486727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5">
            <a:extLst>
              <a:ext uri="{FF2B5EF4-FFF2-40B4-BE49-F238E27FC236}">
                <a16:creationId xmlns:a16="http://schemas.microsoft.com/office/drawing/2014/main" id="{25C2A6E1-9C37-CDDC-C252-85C20F342593}"/>
              </a:ext>
            </a:extLst>
          </p:cNvPr>
          <p:cNvSpPr txBox="1">
            <a:spLocks noChangeArrowheads="1"/>
          </p:cNvSpPr>
          <p:nvPr/>
        </p:nvSpPr>
        <p:spPr bwMode="auto">
          <a:xfrm>
            <a:off x="1066800" y="6094413"/>
            <a:ext cx="9977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CA" altLang="es-CO" sz="1400"/>
              <a:t>HIV pre-exposure prophylaxis (PrEP) in Ontario, 2022 accessed at https://www.ohtn.on.ca/wp-content/uploads/2024/03/OHTN-PrEP-report-2022.pdf</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D3E92-B792-A874-7851-6B3B9B1E686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3B2DDDA-479E-6760-7622-2C5F77B04FF0}"/>
              </a:ext>
            </a:extLst>
          </p:cNvPr>
          <p:cNvSpPr/>
          <p:nvPr/>
        </p:nvSpPr>
        <p:spPr>
          <a:xfrm>
            <a:off x="357554" y="1635369"/>
            <a:ext cx="11476892" cy="372793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DF914A9D-B486-9512-E46E-CC82FE1D729D}"/>
              </a:ext>
            </a:extLst>
          </p:cNvPr>
          <p:cNvSpPr/>
          <p:nvPr/>
        </p:nvSpPr>
        <p:spPr>
          <a:xfrm>
            <a:off x="4759569" y="2268415"/>
            <a:ext cx="2672862" cy="2549770"/>
          </a:xfrm>
          <a:prstGeom prst="ellipse">
            <a:avLst/>
          </a:prstGeom>
          <a:solidFill>
            <a:srgbClr val="DA5664"/>
          </a:solidFill>
          <a:ln>
            <a:solidFill>
              <a:srgbClr val="DA5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F4628A6-2C90-A39A-71AE-E1BB50BC135F}"/>
              </a:ext>
            </a:extLst>
          </p:cNvPr>
          <p:cNvSpPr txBox="1"/>
          <p:nvPr/>
        </p:nvSpPr>
        <p:spPr>
          <a:xfrm>
            <a:off x="5058507" y="3081635"/>
            <a:ext cx="2074985" cy="923330"/>
          </a:xfrm>
          <a:prstGeom prst="rect">
            <a:avLst/>
          </a:prstGeom>
          <a:noFill/>
        </p:spPr>
        <p:txBody>
          <a:bodyPr wrap="square" rtlCol="0">
            <a:spAutoFit/>
          </a:bodyPr>
          <a:lstStyle/>
          <a:p>
            <a:r>
              <a:rPr lang="en-US" sz="5400" dirty="0">
                <a:solidFill>
                  <a:schemeClr val="bg1"/>
                </a:solidFill>
              </a:rPr>
              <a:t>REACH</a:t>
            </a:r>
          </a:p>
        </p:txBody>
      </p:sp>
      <p:sp>
        <p:nvSpPr>
          <p:cNvPr id="5" name="TextBox 4">
            <a:extLst>
              <a:ext uri="{FF2B5EF4-FFF2-40B4-BE49-F238E27FC236}">
                <a16:creationId xmlns:a16="http://schemas.microsoft.com/office/drawing/2014/main" id="{94AC85F4-8AB5-D4AE-E7E3-080777D7AC72}"/>
              </a:ext>
            </a:extLst>
          </p:cNvPr>
          <p:cNvSpPr txBox="1"/>
          <p:nvPr/>
        </p:nvSpPr>
        <p:spPr>
          <a:xfrm>
            <a:off x="653562" y="2313348"/>
            <a:ext cx="3809999" cy="2436757"/>
          </a:xfrm>
          <a:prstGeom prst="rect">
            <a:avLst/>
          </a:prstGeom>
          <a:noFill/>
        </p:spPr>
        <p:txBody>
          <a:bodyPr wrap="square" rtlCol="0">
            <a:spAutoFit/>
          </a:bodyPr>
          <a:lstStyle/>
          <a:p>
            <a:pPr>
              <a:lnSpc>
                <a:spcPct val="107000"/>
              </a:lnSpc>
              <a:spcAft>
                <a:spcPts val="800"/>
              </a:spcAft>
            </a:pPr>
            <a:r>
              <a:rPr lang="en-CA" sz="2400" kern="100" dirty="0">
                <a:solidFill>
                  <a:schemeClr val="bg1"/>
                </a:solidFill>
                <a:effectLst/>
                <a:ea typeface="Aptos" panose="020B0004020202020204" pitchFamily="34" charset="0"/>
                <a:cs typeface="Arial" panose="020B0604020202020204" pitchFamily="34" charset="0"/>
              </a:rPr>
              <a:t>What is the level of Reach?</a:t>
            </a:r>
            <a:endParaRPr lang="es-CO" sz="2400" kern="100" dirty="0">
              <a:solidFill>
                <a:schemeClr val="bg1"/>
              </a:solidFill>
              <a:effectLst/>
              <a:ea typeface="Aptos" panose="020B0004020202020204" pitchFamily="34" charset="0"/>
              <a:cs typeface="Arial" panose="020B0604020202020204" pitchFamily="34" charset="0"/>
            </a:endParaRPr>
          </a:p>
          <a:p>
            <a:r>
              <a:rPr lang="en-CA" sz="2400" dirty="0">
                <a:solidFill>
                  <a:schemeClr val="bg1"/>
                </a:solidFill>
                <a:effectLst/>
                <a:ea typeface="Aptos" panose="020B0004020202020204" pitchFamily="34" charset="0"/>
                <a:cs typeface="Corbel" panose="020B0503020204020204" pitchFamily="34" charset="0"/>
              </a:rPr>
              <a:t>WHO is (was) intended to benefit and who is actually participating in the </a:t>
            </a:r>
            <a:r>
              <a:rPr lang="en-CA" sz="2400" dirty="0" err="1">
                <a:solidFill>
                  <a:schemeClr val="bg1"/>
                </a:solidFill>
                <a:effectLst/>
                <a:ea typeface="Aptos" panose="020B0004020202020204" pitchFamily="34" charset="0"/>
                <a:cs typeface="Corbel" panose="020B0503020204020204" pitchFamily="34" charset="0"/>
              </a:rPr>
              <a:t>PrEP</a:t>
            </a:r>
            <a:r>
              <a:rPr lang="en-CA" sz="2400" dirty="0">
                <a:solidFill>
                  <a:schemeClr val="bg1"/>
                </a:solidFill>
                <a:effectLst/>
                <a:ea typeface="Aptos" panose="020B0004020202020204" pitchFamily="34" charset="0"/>
                <a:cs typeface="Corbel" panose="020B0503020204020204" pitchFamily="34" charset="0"/>
              </a:rPr>
              <a:t> program? </a:t>
            </a:r>
            <a:endParaRPr lang="es-CO" sz="2400" dirty="0">
              <a:solidFill>
                <a:schemeClr val="bg1"/>
              </a:solidFill>
              <a:effectLst/>
              <a:ea typeface="Aptos" panose="020B0004020202020204" pitchFamily="34" charset="0"/>
              <a:cs typeface="Corbel" panose="020B0503020204020204" pitchFamily="34" charset="0"/>
            </a:endParaRPr>
          </a:p>
          <a:p>
            <a:endParaRPr lang="en-US" sz="2400" dirty="0">
              <a:solidFill>
                <a:schemeClr val="bg1"/>
              </a:solidFill>
            </a:endParaRPr>
          </a:p>
        </p:txBody>
      </p:sp>
      <p:sp>
        <p:nvSpPr>
          <p:cNvPr id="6" name="TextBox 5">
            <a:extLst>
              <a:ext uri="{FF2B5EF4-FFF2-40B4-BE49-F238E27FC236}">
                <a16:creationId xmlns:a16="http://schemas.microsoft.com/office/drawing/2014/main" id="{79A2590E-212B-D6C6-0A88-4E7A06025489}"/>
              </a:ext>
            </a:extLst>
          </p:cNvPr>
          <p:cNvSpPr txBox="1"/>
          <p:nvPr/>
        </p:nvSpPr>
        <p:spPr>
          <a:xfrm>
            <a:off x="7728439" y="2268414"/>
            <a:ext cx="3809999" cy="2516586"/>
          </a:xfrm>
          <a:prstGeom prst="rect">
            <a:avLst/>
          </a:prstGeom>
          <a:noFill/>
        </p:spPr>
        <p:txBody>
          <a:bodyPr wrap="square" rtlCol="0">
            <a:spAutoFit/>
          </a:bodyPr>
          <a:lstStyle/>
          <a:p>
            <a:pPr>
              <a:lnSpc>
                <a:spcPct val="107000"/>
              </a:lnSpc>
              <a:spcAft>
                <a:spcPts val="800"/>
              </a:spcAft>
            </a:pPr>
            <a:r>
              <a:rPr lang="en-CA" sz="2000" kern="100" dirty="0">
                <a:solidFill>
                  <a:schemeClr val="bg1"/>
                </a:solidFill>
                <a:effectLst/>
                <a:ea typeface="Aptos" panose="020B0004020202020204" pitchFamily="34" charset="0"/>
                <a:cs typeface="Arial" panose="020B0604020202020204" pitchFamily="34" charset="0"/>
              </a:rPr>
              <a:t>What are the characteristics of populations reach by </a:t>
            </a:r>
            <a:r>
              <a:rPr lang="en-CA" sz="2000" kern="100" dirty="0" err="1">
                <a:solidFill>
                  <a:schemeClr val="bg1"/>
                </a:solidFill>
                <a:effectLst/>
                <a:ea typeface="Aptos" panose="020B0004020202020204" pitchFamily="34" charset="0"/>
                <a:cs typeface="Arial" panose="020B0604020202020204" pitchFamily="34" charset="0"/>
              </a:rPr>
              <a:t>PrEP</a:t>
            </a:r>
            <a:r>
              <a:rPr lang="en-CA" sz="2000" kern="100" dirty="0">
                <a:solidFill>
                  <a:schemeClr val="bg1"/>
                </a:solidFill>
                <a:effectLst/>
                <a:ea typeface="Aptos" panose="020B0004020202020204" pitchFamily="34" charset="0"/>
                <a:cs typeface="Arial" panose="020B0604020202020204" pitchFamily="34" charset="0"/>
              </a:rPr>
              <a:t>?</a:t>
            </a:r>
            <a:endParaRPr lang="es-CO" sz="2000" kern="100" dirty="0">
              <a:solidFill>
                <a:schemeClr val="bg1"/>
              </a:solidFill>
              <a:effectLst/>
              <a:ea typeface="Aptos" panose="020B0004020202020204" pitchFamily="34" charset="0"/>
              <a:cs typeface="Arial" panose="020B0604020202020204" pitchFamily="34" charset="0"/>
            </a:endParaRPr>
          </a:p>
          <a:p>
            <a:pPr>
              <a:lnSpc>
                <a:spcPct val="107000"/>
              </a:lnSpc>
              <a:spcAft>
                <a:spcPts val="800"/>
              </a:spcAft>
            </a:pPr>
            <a:r>
              <a:rPr lang="en-CA" sz="2000" kern="100" dirty="0">
                <a:solidFill>
                  <a:schemeClr val="bg1"/>
                </a:solidFill>
                <a:effectLst/>
                <a:ea typeface="Aptos" panose="020B0004020202020204" pitchFamily="34" charset="0"/>
                <a:cs typeface="Arial" panose="020B0604020202020204" pitchFamily="34" charset="0"/>
              </a:rPr>
              <a:t>Who is not participating and why?</a:t>
            </a:r>
            <a:endParaRPr lang="es-CO" sz="2000" kern="100" dirty="0">
              <a:solidFill>
                <a:schemeClr val="bg1"/>
              </a:solidFill>
              <a:effectLst/>
              <a:ea typeface="Aptos" panose="020B0004020202020204" pitchFamily="34" charset="0"/>
              <a:cs typeface="Arial" panose="020B0604020202020204" pitchFamily="34" charset="0"/>
            </a:endParaRPr>
          </a:p>
          <a:p>
            <a:r>
              <a:rPr lang="en-CA" sz="2000" dirty="0">
                <a:solidFill>
                  <a:schemeClr val="bg1"/>
                </a:solidFill>
                <a:effectLst/>
                <a:ea typeface="Aptos" panose="020B0004020202020204" pitchFamily="34" charset="0"/>
                <a:cs typeface="Corbel" panose="020B0503020204020204" pitchFamily="34" charset="0"/>
              </a:rPr>
              <a:t>To what extent is your project equitably reaching the intended participants that are socially and economically disadvantaged? </a:t>
            </a:r>
            <a:endParaRPr lang="es-CO" sz="2000" dirty="0">
              <a:solidFill>
                <a:schemeClr val="bg1"/>
              </a:solidFill>
              <a:effectLst/>
              <a:ea typeface="Aptos" panose="020B0004020202020204" pitchFamily="34" charset="0"/>
              <a:cs typeface="Corbel" panose="020B0503020204020204" pitchFamily="34" charset="0"/>
            </a:endParaRPr>
          </a:p>
        </p:txBody>
      </p:sp>
      <p:sp>
        <p:nvSpPr>
          <p:cNvPr id="7" name="TextBox 6">
            <a:extLst>
              <a:ext uri="{FF2B5EF4-FFF2-40B4-BE49-F238E27FC236}">
                <a16:creationId xmlns:a16="http://schemas.microsoft.com/office/drawing/2014/main" id="{2299064E-9A5C-443E-8E47-14FAD6392933}"/>
              </a:ext>
            </a:extLst>
          </p:cNvPr>
          <p:cNvSpPr txBox="1"/>
          <p:nvPr/>
        </p:nvSpPr>
        <p:spPr>
          <a:xfrm>
            <a:off x="2098622" y="6433376"/>
            <a:ext cx="11704652" cy="276999"/>
          </a:xfrm>
          <a:prstGeom prst="rect">
            <a:avLst/>
          </a:prstGeom>
          <a:noFill/>
        </p:spPr>
        <p:txBody>
          <a:bodyPr wrap="square">
            <a:spAutoFit/>
          </a:bodyPr>
          <a:lstStyle/>
          <a:p>
            <a:pPr>
              <a:defRPr/>
            </a:pPr>
            <a:r>
              <a:rPr lang="en-US" sz="1200" dirty="0"/>
              <a:t>Glasgow RE, </a:t>
            </a:r>
            <a:r>
              <a:rPr lang="en-US" sz="1200" dirty="0" err="1"/>
              <a:t>Estabrooks</a:t>
            </a:r>
            <a:r>
              <a:rPr lang="en-US" sz="1200" dirty="0"/>
              <a:t> PE. Pragmatic Applications of RE-AIM for Health Care... </a:t>
            </a:r>
            <a:r>
              <a:rPr lang="en-US" sz="1200" dirty="0" err="1"/>
              <a:t>Prev</a:t>
            </a:r>
            <a:r>
              <a:rPr lang="en-US" sz="1200" dirty="0"/>
              <a:t> Chronic Dis 2018;15:170271. DOI: http://</a:t>
            </a:r>
            <a:r>
              <a:rPr lang="en-US" sz="1200" dirty="0" err="1"/>
              <a:t>dx.doi.org</a:t>
            </a:r>
            <a:r>
              <a:rPr lang="en-US" sz="1200" dirty="0"/>
              <a:t>/10.5888/pcd15.17027</a:t>
            </a:r>
          </a:p>
        </p:txBody>
      </p:sp>
      <p:sp>
        <p:nvSpPr>
          <p:cNvPr id="8" name="TextBox 7">
            <a:extLst>
              <a:ext uri="{FF2B5EF4-FFF2-40B4-BE49-F238E27FC236}">
                <a16:creationId xmlns:a16="http://schemas.microsoft.com/office/drawing/2014/main" id="{A3B7919B-D15D-AFDD-157E-9A2792649D26}"/>
              </a:ext>
            </a:extLst>
          </p:cNvPr>
          <p:cNvSpPr txBox="1"/>
          <p:nvPr/>
        </p:nvSpPr>
        <p:spPr>
          <a:xfrm>
            <a:off x="917330" y="667924"/>
            <a:ext cx="3276600" cy="461665"/>
          </a:xfrm>
          <a:prstGeom prst="rect">
            <a:avLst/>
          </a:prstGeom>
          <a:noFill/>
        </p:spPr>
        <p:txBody>
          <a:bodyPr wrap="square" rtlCol="0">
            <a:spAutoFit/>
          </a:bodyPr>
          <a:lstStyle/>
          <a:p>
            <a:pPr algn="ctr"/>
            <a:r>
              <a:rPr lang="en-CA" sz="2400" b="1" dirty="0"/>
              <a:t>GENERAL QUESTION</a:t>
            </a:r>
            <a:endParaRPr lang="es-CO" sz="2400" b="1" dirty="0"/>
          </a:p>
        </p:txBody>
      </p:sp>
      <p:sp>
        <p:nvSpPr>
          <p:cNvPr id="9" name="TextBox 8">
            <a:extLst>
              <a:ext uri="{FF2B5EF4-FFF2-40B4-BE49-F238E27FC236}">
                <a16:creationId xmlns:a16="http://schemas.microsoft.com/office/drawing/2014/main" id="{5C480EE7-84F0-D311-8D10-5D5CEF707543}"/>
              </a:ext>
            </a:extLst>
          </p:cNvPr>
          <p:cNvSpPr txBox="1"/>
          <p:nvPr/>
        </p:nvSpPr>
        <p:spPr>
          <a:xfrm>
            <a:off x="8264769" y="629802"/>
            <a:ext cx="3276600" cy="461665"/>
          </a:xfrm>
          <a:prstGeom prst="rect">
            <a:avLst/>
          </a:prstGeom>
          <a:noFill/>
        </p:spPr>
        <p:txBody>
          <a:bodyPr wrap="square" rtlCol="0">
            <a:spAutoFit/>
          </a:bodyPr>
          <a:lstStyle/>
          <a:p>
            <a:pPr algn="ctr"/>
            <a:r>
              <a:rPr lang="en-CA" sz="2400" b="1" dirty="0"/>
              <a:t>EQUITY QUESTION</a:t>
            </a:r>
            <a:endParaRPr lang="es-CO" sz="2400" b="1" dirty="0"/>
          </a:p>
        </p:txBody>
      </p:sp>
    </p:spTree>
    <p:extLst>
      <p:ext uri="{BB962C8B-B14F-4D97-AF65-F5344CB8AC3E}">
        <p14:creationId xmlns:p14="http://schemas.microsoft.com/office/powerpoint/2010/main" val="1421780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B81CC-61F4-9654-EC1D-A96DE1B784D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2D9BF22-5CFC-2392-3D4B-3D0C37DC9248}"/>
              </a:ext>
            </a:extLst>
          </p:cNvPr>
          <p:cNvSpPr/>
          <p:nvPr/>
        </p:nvSpPr>
        <p:spPr>
          <a:xfrm>
            <a:off x="357554" y="1635369"/>
            <a:ext cx="11476892" cy="3727939"/>
          </a:xfrm>
          <a:prstGeom prst="rect">
            <a:avLst/>
          </a:prstGeom>
          <a:solidFill>
            <a:schemeClr val="tx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D35D1B01-ADAF-C38F-87AF-377DB066E4F2}"/>
              </a:ext>
            </a:extLst>
          </p:cNvPr>
          <p:cNvSpPr/>
          <p:nvPr/>
        </p:nvSpPr>
        <p:spPr>
          <a:xfrm>
            <a:off x="4460630" y="1896732"/>
            <a:ext cx="3267809" cy="3205212"/>
          </a:xfrm>
          <a:prstGeom prst="ellipse">
            <a:avLst/>
          </a:prstGeom>
          <a:solidFill>
            <a:srgbClr val="2B3D51"/>
          </a:solidFill>
          <a:ln>
            <a:solidFill>
              <a:srgbClr val="2B3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24D0AAF-06E6-A4F1-9601-121C2CEF65E9}"/>
              </a:ext>
            </a:extLst>
          </p:cNvPr>
          <p:cNvSpPr txBox="1"/>
          <p:nvPr/>
        </p:nvSpPr>
        <p:spPr>
          <a:xfrm>
            <a:off x="4589581" y="3211342"/>
            <a:ext cx="3050933" cy="646331"/>
          </a:xfrm>
          <a:prstGeom prst="rect">
            <a:avLst/>
          </a:prstGeom>
          <a:noFill/>
        </p:spPr>
        <p:txBody>
          <a:bodyPr wrap="square" rtlCol="0">
            <a:spAutoFit/>
          </a:bodyPr>
          <a:lstStyle/>
          <a:p>
            <a:r>
              <a:rPr lang="en-US" sz="3600" dirty="0">
                <a:solidFill>
                  <a:schemeClr val="bg1"/>
                </a:solidFill>
              </a:rPr>
              <a:t>EFFECTIVENESS</a:t>
            </a:r>
          </a:p>
        </p:txBody>
      </p:sp>
      <p:sp>
        <p:nvSpPr>
          <p:cNvPr id="5" name="TextBox 4">
            <a:extLst>
              <a:ext uri="{FF2B5EF4-FFF2-40B4-BE49-F238E27FC236}">
                <a16:creationId xmlns:a16="http://schemas.microsoft.com/office/drawing/2014/main" id="{9C5EEC67-CB21-699A-F277-5E00C2626F9C}"/>
              </a:ext>
            </a:extLst>
          </p:cNvPr>
          <p:cNvSpPr txBox="1"/>
          <p:nvPr/>
        </p:nvSpPr>
        <p:spPr>
          <a:xfrm>
            <a:off x="687647" y="2052532"/>
            <a:ext cx="3772984" cy="2862322"/>
          </a:xfrm>
          <a:prstGeom prst="rect">
            <a:avLst/>
          </a:prstGeom>
          <a:noFill/>
        </p:spPr>
        <p:txBody>
          <a:bodyPr wrap="square" rtlCol="0">
            <a:spAutoFit/>
          </a:bodyPr>
          <a:lstStyle/>
          <a:p>
            <a:r>
              <a:rPr lang="en-CA" dirty="0">
                <a:solidFill>
                  <a:schemeClr val="bg1"/>
                </a:solidFill>
              </a:rPr>
              <a:t>WHAT is (was) the most important benefit you are trying to achieve and what is (was) the likelihood of negative outcomes? </a:t>
            </a:r>
          </a:p>
          <a:p>
            <a:endParaRPr lang="en-CA" dirty="0">
              <a:solidFill>
                <a:schemeClr val="bg1"/>
              </a:solidFill>
            </a:endParaRPr>
          </a:p>
          <a:p>
            <a:r>
              <a:rPr lang="en-CA" dirty="0">
                <a:solidFill>
                  <a:schemeClr val="bg1"/>
                </a:solidFill>
              </a:rPr>
              <a:t>WHAT is the effectiveness of the </a:t>
            </a:r>
            <a:r>
              <a:rPr lang="en-CA" dirty="0" err="1">
                <a:solidFill>
                  <a:schemeClr val="bg1"/>
                </a:solidFill>
              </a:rPr>
              <a:t>PrEP</a:t>
            </a:r>
            <a:r>
              <a:rPr lang="en-CA" dirty="0">
                <a:solidFill>
                  <a:schemeClr val="bg1"/>
                </a:solidFill>
              </a:rPr>
              <a:t> program in the sexual health clinic?</a:t>
            </a:r>
          </a:p>
          <a:p>
            <a:endParaRPr lang="en-CA" dirty="0">
              <a:solidFill>
                <a:schemeClr val="bg1"/>
              </a:solidFill>
            </a:endParaRPr>
          </a:p>
          <a:p>
            <a:r>
              <a:rPr lang="en-CA" dirty="0">
                <a:solidFill>
                  <a:schemeClr val="bg1"/>
                </a:solidFill>
              </a:rPr>
              <a:t>WHY will (did) the results come about?</a:t>
            </a:r>
          </a:p>
        </p:txBody>
      </p:sp>
      <p:sp>
        <p:nvSpPr>
          <p:cNvPr id="6" name="TextBox 5">
            <a:extLst>
              <a:ext uri="{FF2B5EF4-FFF2-40B4-BE49-F238E27FC236}">
                <a16:creationId xmlns:a16="http://schemas.microsoft.com/office/drawing/2014/main" id="{CBC17E33-9685-F316-3C17-477C8A5DA914}"/>
              </a:ext>
            </a:extLst>
          </p:cNvPr>
          <p:cNvSpPr txBox="1"/>
          <p:nvPr/>
        </p:nvSpPr>
        <p:spPr>
          <a:xfrm>
            <a:off x="7728439" y="2268414"/>
            <a:ext cx="3809999" cy="2554545"/>
          </a:xfrm>
          <a:prstGeom prst="rect">
            <a:avLst/>
          </a:prstGeom>
          <a:noFill/>
        </p:spPr>
        <p:txBody>
          <a:bodyPr wrap="square" rtlCol="0">
            <a:spAutoFit/>
          </a:bodyPr>
          <a:lstStyle/>
          <a:p>
            <a:pPr algn="r"/>
            <a:r>
              <a:rPr lang="en-CA" sz="2000" dirty="0">
                <a:solidFill>
                  <a:schemeClr val="bg1"/>
                </a:solidFill>
              </a:rPr>
              <a:t>Are the effectiveness achieving in which populations?  Have the services had unintended consequences? For whom?</a:t>
            </a:r>
          </a:p>
          <a:p>
            <a:pPr algn="r"/>
            <a:r>
              <a:rPr lang="en-CA" sz="2000" dirty="0">
                <a:solidFill>
                  <a:schemeClr val="bg1"/>
                </a:solidFill>
              </a:rPr>
              <a:t>To what extent is your project effective for participants who are socially and economically disadvantaged? </a:t>
            </a:r>
          </a:p>
        </p:txBody>
      </p:sp>
      <p:sp>
        <p:nvSpPr>
          <p:cNvPr id="8" name="TextBox 7">
            <a:extLst>
              <a:ext uri="{FF2B5EF4-FFF2-40B4-BE49-F238E27FC236}">
                <a16:creationId xmlns:a16="http://schemas.microsoft.com/office/drawing/2014/main" id="{6050346F-CBDF-B86B-E7A4-F30F060A66E9}"/>
              </a:ext>
            </a:extLst>
          </p:cNvPr>
          <p:cNvSpPr txBox="1"/>
          <p:nvPr/>
        </p:nvSpPr>
        <p:spPr>
          <a:xfrm>
            <a:off x="2098622" y="6433376"/>
            <a:ext cx="11704652" cy="276999"/>
          </a:xfrm>
          <a:prstGeom prst="rect">
            <a:avLst/>
          </a:prstGeom>
          <a:noFill/>
        </p:spPr>
        <p:txBody>
          <a:bodyPr wrap="square">
            <a:spAutoFit/>
          </a:bodyPr>
          <a:lstStyle/>
          <a:p>
            <a:pPr>
              <a:defRPr/>
            </a:pPr>
            <a:r>
              <a:rPr lang="en-US" sz="1200" dirty="0"/>
              <a:t>Glasgow RE, </a:t>
            </a:r>
            <a:r>
              <a:rPr lang="en-US" sz="1200" dirty="0" err="1"/>
              <a:t>Estabrooks</a:t>
            </a:r>
            <a:r>
              <a:rPr lang="en-US" sz="1200" dirty="0"/>
              <a:t> PE. Pragmatic Applications of RE-AIM for Health Care... </a:t>
            </a:r>
            <a:r>
              <a:rPr lang="en-US" sz="1200" dirty="0" err="1"/>
              <a:t>Prev</a:t>
            </a:r>
            <a:r>
              <a:rPr lang="en-US" sz="1200" dirty="0"/>
              <a:t> Chronic Dis 2018;15:170271. DOI: http://</a:t>
            </a:r>
            <a:r>
              <a:rPr lang="en-US" sz="1200" dirty="0" err="1"/>
              <a:t>dx.doi.org</a:t>
            </a:r>
            <a:r>
              <a:rPr lang="en-US" sz="1200" dirty="0"/>
              <a:t>/10.5888/pcd15.17027</a:t>
            </a:r>
          </a:p>
        </p:txBody>
      </p:sp>
      <p:sp>
        <p:nvSpPr>
          <p:cNvPr id="7" name="TextBox 6">
            <a:extLst>
              <a:ext uri="{FF2B5EF4-FFF2-40B4-BE49-F238E27FC236}">
                <a16:creationId xmlns:a16="http://schemas.microsoft.com/office/drawing/2014/main" id="{61692949-2F0F-420F-0E8B-F5F39AB0A1A0}"/>
              </a:ext>
            </a:extLst>
          </p:cNvPr>
          <p:cNvSpPr txBox="1"/>
          <p:nvPr/>
        </p:nvSpPr>
        <p:spPr>
          <a:xfrm>
            <a:off x="917330" y="667924"/>
            <a:ext cx="3276600" cy="461665"/>
          </a:xfrm>
          <a:prstGeom prst="rect">
            <a:avLst/>
          </a:prstGeom>
          <a:noFill/>
        </p:spPr>
        <p:txBody>
          <a:bodyPr wrap="square" rtlCol="0">
            <a:spAutoFit/>
          </a:bodyPr>
          <a:lstStyle/>
          <a:p>
            <a:pPr algn="ctr"/>
            <a:r>
              <a:rPr lang="en-CA" sz="2400" b="1" dirty="0"/>
              <a:t>GENERAL QUESTION</a:t>
            </a:r>
            <a:endParaRPr lang="es-CO" sz="2400" b="1" dirty="0"/>
          </a:p>
        </p:txBody>
      </p:sp>
      <p:sp>
        <p:nvSpPr>
          <p:cNvPr id="9" name="TextBox 8">
            <a:extLst>
              <a:ext uri="{FF2B5EF4-FFF2-40B4-BE49-F238E27FC236}">
                <a16:creationId xmlns:a16="http://schemas.microsoft.com/office/drawing/2014/main" id="{5EDA90DD-7551-22C6-BEA9-2A7632BDEDDA}"/>
              </a:ext>
            </a:extLst>
          </p:cNvPr>
          <p:cNvSpPr txBox="1"/>
          <p:nvPr/>
        </p:nvSpPr>
        <p:spPr>
          <a:xfrm>
            <a:off x="8264769" y="629802"/>
            <a:ext cx="3276600" cy="461665"/>
          </a:xfrm>
          <a:prstGeom prst="rect">
            <a:avLst/>
          </a:prstGeom>
          <a:noFill/>
        </p:spPr>
        <p:txBody>
          <a:bodyPr wrap="square" rtlCol="0">
            <a:spAutoFit/>
          </a:bodyPr>
          <a:lstStyle/>
          <a:p>
            <a:pPr algn="ctr"/>
            <a:r>
              <a:rPr lang="en-CA" sz="2400" b="1" dirty="0"/>
              <a:t>EQUITY QUESTION</a:t>
            </a:r>
            <a:endParaRPr lang="es-CO" sz="2400" b="1" dirty="0"/>
          </a:p>
        </p:txBody>
      </p:sp>
    </p:spTree>
    <p:extLst>
      <p:ext uri="{BB962C8B-B14F-4D97-AF65-F5344CB8AC3E}">
        <p14:creationId xmlns:p14="http://schemas.microsoft.com/office/powerpoint/2010/main" val="3946805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B1A88-9A10-C793-D76A-0579E90E1DD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8FE2B2E-6523-22F0-6E63-5143D2F00A8A}"/>
              </a:ext>
            </a:extLst>
          </p:cNvPr>
          <p:cNvSpPr/>
          <p:nvPr/>
        </p:nvSpPr>
        <p:spPr>
          <a:xfrm>
            <a:off x="357554" y="1635369"/>
            <a:ext cx="11476892" cy="372793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9BFEE210-D97A-B820-68F2-B48CF0CD2AAB}"/>
              </a:ext>
            </a:extLst>
          </p:cNvPr>
          <p:cNvSpPr/>
          <p:nvPr/>
        </p:nvSpPr>
        <p:spPr>
          <a:xfrm>
            <a:off x="4759569" y="2268415"/>
            <a:ext cx="2672862" cy="2549770"/>
          </a:xfrm>
          <a:prstGeom prst="ellipse">
            <a:avLst/>
          </a:prstGeom>
          <a:solidFill>
            <a:srgbClr val="26A65B"/>
          </a:solidFill>
          <a:ln>
            <a:solidFill>
              <a:srgbClr val="26A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AFE22D8-410A-D018-0A2A-5B09744DD0AE}"/>
              </a:ext>
            </a:extLst>
          </p:cNvPr>
          <p:cNvSpPr txBox="1"/>
          <p:nvPr/>
        </p:nvSpPr>
        <p:spPr>
          <a:xfrm>
            <a:off x="4785946" y="3158579"/>
            <a:ext cx="2942493" cy="769441"/>
          </a:xfrm>
          <a:prstGeom prst="rect">
            <a:avLst/>
          </a:prstGeom>
          <a:noFill/>
        </p:spPr>
        <p:txBody>
          <a:bodyPr wrap="square" rtlCol="0">
            <a:spAutoFit/>
          </a:bodyPr>
          <a:lstStyle/>
          <a:p>
            <a:r>
              <a:rPr lang="en-US" sz="4400" dirty="0">
                <a:solidFill>
                  <a:schemeClr val="bg1"/>
                </a:solidFill>
              </a:rPr>
              <a:t>ADOPTION</a:t>
            </a:r>
          </a:p>
        </p:txBody>
      </p:sp>
      <p:sp>
        <p:nvSpPr>
          <p:cNvPr id="5" name="TextBox 4">
            <a:extLst>
              <a:ext uri="{FF2B5EF4-FFF2-40B4-BE49-F238E27FC236}">
                <a16:creationId xmlns:a16="http://schemas.microsoft.com/office/drawing/2014/main" id="{D13BEC0A-6B0D-76AC-84B3-B2BC056B2F0D}"/>
              </a:ext>
            </a:extLst>
          </p:cNvPr>
          <p:cNvSpPr txBox="1"/>
          <p:nvPr/>
        </p:nvSpPr>
        <p:spPr>
          <a:xfrm>
            <a:off x="650631" y="2268415"/>
            <a:ext cx="3809999" cy="2308324"/>
          </a:xfrm>
          <a:prstGeom prst="rect">
            <a:avLst/>
          </a:prstGeom>
          <a:noFill/>
        </p:spPr>
        <p:txBody>
          <a:bodyPr wrap="square" rtlCol="0">
            <a:spAutoFit/>
          </a:bodyPr>
          <a:lstStyle/>
          <a:p>
            <a:r>
              <a:rPr lang="en-CA" sz="2400" dirty="0">
                <a:solidFill>
                  <a:schemeClr val="bg1"/>
                </a:solidFill>
              </a:rPr>
              <a:t>What is the level of adoption, and which were the changes required to adopt </a:t>
            </a:r>
            <a:r>
              <a:rPr lang="en-CA" sz="2400" dirty="0" err="1">
                <a:solidFill>
                  <a:schemeClr val="bg1"/>
                </a:solidFill>
              </a:rPr>
              <a:t>PrEP</a:t>
            </a:r>
            <a:r>
              <a:rPr lang="en-CA" sz="2400" dirty="0">
                <a:solidFill>
                  <a:schemeClr val="bg1"/>
                </a:solidFill>
              </a:rPr>
              <a:t>?</a:t>
            </a:r>
          </a:p>
          <a:p>
            <a:r>
              <a:rPr lang="en-CA" sz="2400" dirty="0">
                <a:solidFill>
                  <a:schemeClr val="bg1"/>
                </a:solidFill>
              </a:rPr>
              <a:t>WHO is offering the services? </a:t>
            </a:r>
          </a:p>
        </p:txBody>
      </p:sp>
      <p:sp>
        <p:nvSpPr>
          <p:cNvPr id="6" name="TextBox 5">
            <a:extLst>
              <a:ext uri="{FF2B5EF4-FFF2-40B4-BE49-F238E27FC236}">
                <a16:creationId xmlns:a16="http://schemas.microsoft.com/office/drawing/2014/main" id="{7717CA1E-06E0-8969-135B-936F9238D4CD}"/>
              </a:ext>
            </a:extLst>
          </p:cNvPr>
          <p:cNvSpPr txBox="1"/>
          <p:nvPr/>
        </p:nvSpPr>
        <p:spPr>
          <a:xfrm>
            <a:off x="7754816" y="2436275"/>
            <a:ext cx="3809999" cy="1569660"/>
          </a:xfrm>
          <a:prstGeom prst="rect">
            <a:avLst/>
          </a:prstGeom>
          <a:noFill/>
        </p:spPr>
        <p:txBody>
          <a:bodyPr wrap="square" rtlCol="0">
            <a:spAutoFit/>
          </a:bodyPr>
          <a:lstStyle/>
          <a:p>
            <a:pPr algn="r"/>
            <a:r>
              <a:rPr lang="en-CA" sz="2400" dirty="0">
                <a:solidFill>
                  <a:schemeClr val="bg1"/>
                </a:solidFill>
              </a:rPr>
              <a:t>What are the characteristics of the providers of </a:t>
            </a:r>
            <a:r>
              <a:rPr lang="en-CA" sz="2400" dirty="0" err="1">
                <a:solidFill>
                  <a:schemeClr val="bg1"/>
                </a:solidFill>
              </a:rPr>
              <a:t>PrEP</a:t>
            </a:r>
            <a:r>
              <a:rPr lang="en-CA" sz="2400" dirty="0">
                <a:solidFill>
                  <a:schemeClr val="bg1"/>
                </a:solidFill>
              </a:rPr>
              <a:t>? Who is not participating and why?</a:t>
            </a:r>
            <a:endParaRPr lang="en-US" dirty="0">
              <a:solidFill>
                <a:schemeClr val="bg1"/>
              </a:solidFill>
            </a:endParaRPr>
          </a:p>
        </p:txBody>
      </p:sp>
      <p:sp>
        <p:nvSpPr>
          <p:cNvPr id="8" name="TextBox 7">
            <a:extLst>
              <a:ext uri="{FF2B5EF4-FFF2-40B4-BE49-F238E27FC236}">
                <a16:creationId xmlns:a16="http://schemas.microsoft.com/office/drawing/2014/main" id="{A94AA1E6-D295-9852-CCD6-9C27EF9A0410}"/>
              </a:ext>
            </a:extLst>
          </p:cNvPr>
          <p:cNvSpPr txBox="1"/>
          <p:nvPr/>
        </p:nvSpPr>
        <p:spPr>
          <a:xfrm>
            <a:off x="2098622" y="6433376"/>
            <a:ext cx="11704652" cy="276999"/>
          </a:xfrm>
          <a:prstGeom prst="rect">
            <a:avLst/>
          </a:prstGeom>
          <a:noFill/>
        </p:spPr>
        <p:txBody>
          <a:bodyPr wrap="square">
            <a:spAutoFit/>
          </a:bodyPr>
          <a:lstStyle/>
          <a:p>
            <a:pPr>
              <a:defRPr/>
            </a:pPr>
            <a:r>
              <a:rPr lang="en-US" sz="1200" dirty="0"/>
              <a:t>Glasgow RE, </a:t>
            </a:r>
            <a:r>
              <a:rPr lang="en-US" sz="1200" dirty="0" err="1"/>
              <a:t>Estabrooks</a:t>
            </a:r>
            <a:r>
              <a:rPr lang="en-US" sz="1200" dirty="0"/>
              <a:t> PE. Pragmatic Applications of RE-AIM for Health Care... </a:t>
            </a:r>
            <a:r>
              <a:rPr lang="en-US" sz="1200" dirty="0" err="1"/>
              <a:t>Prev</a:t>
            </a:r>
            <a:r>
              <a:rPr lang="en-US" sz="1200" dirty="0"/>
              <a:t> Chronic Dis 2018;15:170271. DOI: http://</a:t>
            </a:r>
            <a:r>
              <a:rPr lang="en-US" sz="1200" dirty="0" err="1"/>
              <a:t>dx.doi.org</a:t>
            </a:r>
            <a:r>
              <a:rPr lang="en-US" sz="1200" dirty="0"/>
              <a:t>/10.5888/pcd15.17027</a:t>
            </a:r>
          </a:p>
        </p:txBody>
      </p:sp>
      <p:sp>
        <p:nvSpPr>
          <p:cNvPr id="7" name="TextBox 6">
            <a:extLst>
              <a:ext uri="{FF2B5EF4-FFF2-40B4-BE49-F238E27FC236}">
                <a16:creationId xmlns:a16="http://schemas.microsoft.com/office/drawing/2014/main" id="{FE6DC54F-A1DF-F7E5-9EEA-327F6F0D317A}"/>
              </a:ext>
            </a:extLst>
          </p:cNvPr>
          <p:cNvSpPr txBox="1"/>
          <p:nvPr/>
        </p:nvSpPr>
        <p:spPr>
          <a:xfrm>
            <a:off x="917330" y="667924"/>
            <a:ext cx="3276600" cy="461665"/>
          </a:xfrm>
          <a:prstGeom prst="rect">
            <a:avLst/>
          </a:prstGeom>
          <a:noFill/>
        </p:spPr>
        <p:txBody>
          <a:bodyPr wrap="square" rtlCol="0">
            <a:spAutoFit/>
          </a:bodyPr>
          <a:lstStyle/>
          <a:p>
            <a:pPr algn="ctr"/>
            <a:r>
              <a:rPr lang="en-CA" sz="2400" b="1" dirty="0"/>
              <a:t>GENERAL QUESTION</a:t>
            </a:r>
            <a:endParaRPr lang="es-CO" sz="2400" b="1" dirty="0"/>
          </a:p>
        </p:txBody>
      </p:sp>
      <p:sp>
        <p:nvSpPr>
          <p:cNvPr id="9" name="TextBox 8">
            <a:extLst>
              <a:ext uri="{FF2B5EF4-FFF2-40B4-BE49-F238E27FC236}">
                <a16:creationId xmlns:a16="http://schemas.microsoft.com/office/drawing/2014/main" id="{1836E4C8-3A6A-FF37-5E79-7C6294455794}"/>
              </a:ext>
            </a:extLst>
          </p:cNvPr>
          <p:cNvSpPr txBox="1"/>
          <p:nvPr/>
        </p:nvSpPr>
        <p:spPr>
          <a:xfrm>
            <a:off x="8264769" y="629802"/>
            <a:ext cx="3276600" cy="461665"/>
          </a:xfrm>
          <a:prstGeom prst="rect">
            <a:avLst/>
          </a:prstGeom>
          <a:noFill/>
        </p:spPr>
        <p:txBody>
          <a:bodyPr wrap="square" rtlCol="0">
            <a:spAutoFit/>
          </a:bodyPr>
          <a:lstStyle/>
          <a:p>
            <a:pPr algn="ctr"/>
            <a:r>
              <a:rPr lang="en-CA" sz="2400" b="1" dirty="0"/>
              <a:t>EQUITY QUESTION</a:t>
            </a:r>
            <a:endParaRPr lang="es-CO" sz="2400" b="1" dirty="0"/>
          </a:p>
        </p:txBody>
      </p:sp>
    </p:spTree>
    <p:extLst>
      <p:ext uri="{BB962C8B-B14F-4D97-AF65-F5344CB8AC3E}">
        <p14:creationId xmlns:p14="http://schemas.microsoft.com/office/powerpoint/2010/main" val="312253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0BDAA-C73A-C77D-E151-427D647DE70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4CAF961-90F2-9F10-6AB3-09907D8022C0}"/>
              </a:ext>
            </a:extLst>
          </p:cNvPr>
          <p:cNvSpPr/>
          <p:nvPr/>
        </p:nvSpPr>
        <p:spPr>
          <a:xfrm>
            <a:off x="357554" y="1635369"/>
            <a:ext cx="11476892" cy="3727939"/>
          </a:xfrm>
          <a:prstGeom prst="rect">
            <a:avLst/>
          </a:prstGeom>
          <a:solidFill>
            <a:srgbClr val="A376E0">
              <a:alpha val="69804"/>
            </a:srgbClr>
          </a:solidFill>
          <a:ln>
            <a:solidFill>
              <a:srgbClr val="A376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C176FCAF-5E9C-C9C8-89A5-0F8B1DFF7924}"/>
              </a:ext>
            </a:extLst>
          </p:cNvPr>
          <p:cNvSpPr/>
          <p:nvPr/>
        </p:nvSpPr>
        <p:spPr>
          <a:xfrm>
            <a:off x="4637941" y="2039815"/>
            <a:ext cx="3171093" cy="3094893"/>
          </a:xfrm>
          <a:prstGeom prst="ellipse">
            <a:avLst/>
          </a:prstGeom>
          <a:solidFill>
            <a:srgbClr val="913D88"/>
          </a:solidFill>
          <a:ln>
            <a:solidFill>
              <a:srgbClr val="913D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82309DE-A265-32DE-22F4-DEAEF4DDD18D}"/>
              </a:ext>
            </a:extLst>
          </p:cNvPr>
          <p:cNvSpPr txBox="1"/>
          <p:nvPr/>
        </p:nvSpPr>
        <p:spPr>
          <a:xfrm>
            <a:off x="4629150" y="3253151"/>
            <a:ext cx="3418743" cy="584775"/>
          </a:xfrm>
          <a:prstGeom prst="rect">
            <a:avLst/>
          </a:prstGeom>
          <a:noFill/>
        </p:spPr>
        <p:txBody>
          <a:bodyPr wrap="square" rtlCol="0">
            <a:spAutoFit/>
          </a:bodyPr>
          <a:lstStyle/>
          <a:p>
            <a:r>
              <a:rPr lang="en-US" sz="3200" dirty="0">
                <a:solidFill>
                  <a:schemeClr val="bg1"/>
                </a:solidFill>
              </a:rPr>
              <a:t>IMPLEMENTATION</a:t>
            </a:r>
          </a:p>
        </p:txBody>
      </p:sp>
      <p:sp>
        <p:nvSpPr>
          <p:cNvPr id="5" name="TextBox 4">
            <a:extLst>
              <a:ext uri="{FF2B5EF4-FFF2-40B4-BE49-F238E27FC236}">
                <a16:creationId xmlns:a16="http://schemas.microsoft.com/office/drawing/2014/main" id="{F96D91FD-B79E-9F35-413E-A5AE54E6C398}"/>
              </a:ext>
            </a:extLst>
          </p:cNvPr>
          <p:cNvSpPr txBox="1"/>
          <p:nvPr/>
        </p:nvSpPr>
        <p:spPr>
          <a:xfrm>
            <a:off x="657573" y="2022044"/>
            <a:ext cx="3809999" cy="3046988"/>
          </a:xfrm>
          <a:prstGeom prst="rect">
            <a:avLst/>
          </a:prstGeom>
          <a:noFill/>
        </p:spPr>
        <p:txBody>
          <a:bodyPr wrap="square" rtlCol="0">
            <a:spAutoFit/>
          </a:bodyPr>
          <a:lstStyle/>
          <a:p>
            <a:r>
              <a:rPr lang="en-CA" sz="2400" dirty="0">
                <a:solidFill>
                  <a:schemeClr val="bg1"/>
                </a:solidFill>
              </a:rPr>
              <a:t>What is the level of fidelity, and the cost of implementing </a:t>
            </a:r>
            <a:r>
              <a:rPr lang="en-CA" sz="2400" dirty="0" err="1">
                <a:solidFill>
                  <a:schemeClr val="bg1"/>
                </a:solidFill>
              </a:rPr>
              <a:t>PrEP</a:t>
            </a:r>
            <a:r>
              <a:rPr lang="en-CA" sz="2400" dirty="0">
                <a:solidFill>
                  <a:schemeClr val="bg1"/>
                </a:solidFill>
              </a:rPr>
              <a:t>?</a:t>
            </a:r>
          </a:p>
          <a:p>
            <a:r>
              <a:rPr lang="en-CA" sz="2400" dirty="0">
                <a:solidFill>
                  <a:schemeClr val="bg1"/>
                </a:solidFill>
              </a:rPr>
              <a:t>HOW consistently is (was) the program  delivered? </a:t>
            </a:r>
          </a:p>
          <a:p>
            <a:r>
              <a:rPr lang="en-CA" sz="2400" dirty="0">
                <a:solidFill>
                  <a:schemeClr val="bg1"/>
                </a:solidFill>
              </a:rPr>
              <a:t>HOW will (was) it be adapted? </a:t>
            </a:r>
          </a:p>
          <a:p>
            <a:r>
              <a:rPr lang="en-CA" sz="2400" dirty="0">
                <a:solidFill>
                  <a:schemeClr val="bg1"/>
                </a:solidFill>
              </a:rPr>
              <a:t>HOW much will (did) it cost? </a:t>
            </a:r>
          </a:p>
        </p:txBody>
      </p:sp>
      <p:sp>
        <p:nvSpPr>
          <p:cNvPr id="6" name="TextBox 5">
            <a:extLst>
              <a:ext uri="{FF2B5EF4-FFF2-40B4-BE49-F238E27FC236}">
                <a16:creationId xmlns:a16="http://schemas.microsoft.com/office/drawing/2014/main" id="{F4C0C746-EFB9-9B8C-CE3B-BBFF1E553C49}"/>
              </a:ext>
            </a:extLst>
          </p:cNvPr>
          <p:cNvSpPr txBox="1"/>
          <p:nvPr/>
        </p:nvSpPr>
        <p:spPr>
          <a:xfrm>
            <a:off x="8225204" y="2268414"/>
            <a:ext cx="3313234" cy="2093265"/>
          </a:xfrm>
          <a:prstGeom prst="rect">
            <a:avLst/>
          </a:prstGeom>
          <a:noFill/>
        </p:spPr>
        <p:txBody>
          <a:bodyPr wrap="square" rtlCol="0">
            <a:spAutoFit/>
          </a:bodyPr>
          <a:lstStyle/>
          <a:p>
            <a:pPr>
              <a:lnSpc>
                <a:spcPct val="107000"/>
              </a:lnSpc>
              <a:spcAft>
                <a:spcPts val="800"/>
              </a:spcAft>
            </a:pPr>
            <a:r>
              <a:rPr lang="en-CA" sz="2400" kern="100" dirty="0">
                <a:solidFill>
                  <a:schemeClr val="bg1"/>
                </a:solidFill>
                <a:effectLst/>
                <a:ea typeface="Aptos" panose="020B0004020202020204" pitchFamily="34" charset="0"/>
                <a:cs typeface="Arial" panose="020B0604020202020204" pitchFamily="34" charset="0"/>
              </a:rPr>
              <a:t>Which adaptation may decrease inequities?</a:t>
            </a:r>
            <a:endParaRPr lang="es-CO" sz="2400" kern="100" dirty="0">
              <a:solidFill>
                <a:schemeClr val="bg1"/>
              </a:solidFill>
              <a:effectLst/>
              <a:ea typeface="Aptos" panose="020B0004020202020204" pitchFamily="34" charset="0"/>
              <a:cs typeface="Arial" panose="020B0604020202020204" pitchFamily="34" charset="0"/>
            </a:endParaRPr>
          </a:p>
          <a:p>
            <a:r>
              <a:rPr lang="en-CA" sz="2400" dirty="0">
                <a:solidFill>
                  <a:schemeClr val="bg1"/>
                </a:solidFill>
                <a:effectLst/>
                <a:ea typeface="Aptos" panose="020B0004020202020204" pitchFamily="34" charset="0"/>
              </a:rPr>
              <a:t> Could cost and adaptations increase inclusion?</a:t>
            </a:r>
            <a:endParaRPr lang="en-US" sz="3200" dirty="0">
              <a:solidFill>
                <a:schemeClr val="bg1"/>
              </a:solidFill>
            </a:endParaRPr>
          </a:p>
        </p:txBody>
      </p:sp>
      <p:sp>
        <p:nvSpPr>
          <p:cNvPr id="8" name="TextBox 7">
            <a:extLst>
              <a:ext uri="{FF2B5EF4-FFF2-40B4-BE49-F238E27FC236}">
                <a16:creationId xmlns:a16="http://schemas.microsoft.com/office/drawing/2014/main" id="{79815349-4AF3-F3ED-E203-0FC70AC96D5D}"/>
              </a:ext>
            </a:extLst>
          </p:cNvPr>
          <p:cNvSpPr txBox="1"/>
          <p:nvPr/>
        </p:nvSpPr>
        <p:spPr>
          <a:xfrm>
            <a:off x="2098622" y="6433376"/>
            <a:ext cx="11704652" cy="276999"/>
          </a:xfrm>
          <a:prstGeom prst="rect">
            <a:avLst/>
          </a:prstGeom>
          <a:noFill/>
        </p:spPr>
        <p:txBody>
          <a:bodyPr wrap="square">
            <a:spAutoFit/>
          </a:bodyPr>
          <a:lstStyle/>
          <a:p>
            <a:pPr>
              <a:defRPr/>
            </a:pPr>
            <a:r>
              <a:rPr lang="en-US" sz="1200" dirty="0"/>
              <a:t>Glasgow RE, </a:t>
            </a:r>
            <a:r>
              <a:rPr lang="en-US" sz="1200" dirty="0" err="1"/>
              <a:t>Estabrooks</a:t>
            </a:r>
            <a:r>
              <a:rPr lang="en-US" sz="1200" dirty="0"/>
              <a:t> PE. Pragmatic Applications of RE-AIM for Health Care... </a:t>
            </a:r>
            <a:r>
              <a:rPr lang="en-US" sz="1200" dirty="0" err="1"/>
              <a:t>Prev</a:t>
            </a:r>
            <a:r>
              <a:rPr lang="en-US" sz="1200" dirty="0"/>
              <a:t> Chronic Dis 2018;15:170271. DOI: http://</a:t>
            </a:r>
            <a:r>
              <a:rPr lang="en-US" sz="1200" dirty="0" err="1"/>
              <a:t>dx.doi.org</a:t>
            </a:r>
            <a:r>
              <a:rPr lang="en-US" sz="1200" dirty="0"/>
              <a:t>/10.5888/pcd15.17027</a:t>
            </a:r>
          </a:p>
        </p:txBody>
      </p:sp>
      <p:sp>
        <p:nvSpPr>
          <p:cNvPr id="7" name="TextBox 6">
            <a:extLst>
              <a:ext uri="{FF2B5EF4-FFF2-40B4-BE49-F238E27FC236}">
                <a16:creationId xmlns:a16="http://schemas.microsoft.com/office/drawing/2014/main" id="{C5DD0434-DA8D-028E-9DD7-9531C7F8B1BD}"/>
              </a:ext>
            </a:extLst>
          </p:cNvPr>
          <p:cNvSpPr txBox="1"/>
          <p:nvPr/>
        </p:nvSpPr>
        <p:spPr>
          <a:xfrm>
            <a:off x="917330" y="667924"/>
            <a:ext cx="3276600" cy="461665"/>
          </a:xfrm>
          <a:prstGeom prst="rect">
            <a:avLst/>
          </a:prstGeom>
          <a:noFill/>
        </p:spPr>
        <p:txBody>
          <a:bodyPr wrap="square" rtlCol="0">
            <a:spAutoFit/>
          </a:bodyPr>
          <a:lstStyle/>
          <a:p>
            <a:pPr algn="ctr"/>
            <a:r>
              <a:rPr lang="en-CA" sz="2400" b="1" dirty="0"/>
              <a:t>GENERAL QUESTION</a:t>
            </a:r>
            <a:endParaRPr lang="es-CO" sz="2400" b="1" dirty="0"/>
          </a:p>
        </p:txBody>
      </p:sp>
      <p:sp>
        <p:nvSpPr>
          <p:cNvPr id="9" name="TextBox 8">
            <a:extLst>
              <a:ext uri="{FF2B5EF4-FFF2-40B4-BE49-F238E27FC236}">
                <a16:creationId xmlns:a16="http://schemas.microsoft.com/office/drawing/2014/main" id="{EBC8F7DC-E08A-D042-FE59-A92054FAA3C4}"/>
              </a:ext>
            </a:extLst>
          </p:cNvPr>
          <p:cNvSpPr txBox="1"/>
          <p:nvPr/>
        </p:nvSpPr>
        <p:spPr>
          <a:xfrm>
            <a:off x="8264769" y="629802"/>
            <a:ext cx="3276600" cy="461665"/>
          </a:xfrm>
          <a:prstGeom prst="rect">
            <a:avLst/>
          </a:prstGeom>
          <a:noFill/>
        </p:spPr>
        <p:txBody>
          <a:bodyPr wrap="square" rtlCol="0">
            <a:spAutoFit/>
          </a:bodyPr>
          <a:lstStyle/>
          <a:p>
            <a:pPr algn="ctr"/>
            <a:r>
              <a:rPr lang="en-CA" sz="2400" b="1" dirty="0"/>
              <a:t>EQUITY QUESTION</a:t>
            </a:r>
            <a:endParaRPr lang="es-CO" sz="2400" b="1" dirty="0"/>
          </a:p>
        </p:txBody>
      </p:sp>
    </p:spTree>
    <p:extLst>
      <p:ext uri="{BB962C8B-B14F-4D97-AF65-F5344CB8AC3E}">
        <p14:creationId xmlns:p14="http://schemas.microsoft.com/office/powerpoint/2010/main" val="2127794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D3EAF-0483-7897-3FDA-A895B2B1F8C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8E1F0AF-E1E0-F66C-72B3-4153E503CC0B}"/>
              </a:ext>
            </a:extLst>
          </p:cNvPr>
          <p:cNvSpPr/>
          <p:nvPr/>
        </p:nvSpPr>
        <p:spPr>
          <a:xfrm>
            <a:off x="357554" y="1635369"/>
            <a:ext cx="11476892" cy="372793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E5299600-4A87-7BE1-FA32-63B2ED693487}"/>
              </a:ext>
            </a:extLst>
          </p:cNvPr>
          <p:cNvSpPr/>
          <p:nvPr/>
        </p:nvSpPr>
        <p:spPr>
          <a:xfrm>
            <a:off x="4706815" y="2198077"/>
            <a:ext cx="3100754" cy="3024554"/>
          </a:xfrm>
          <a:prstGeom prst="ellipse">
            <a:avLst/>
          </a:prstGeom>
          <a:solidFill>
            <a:srgbClr val="4183D7"/>
          </a:solidFill>
          <a:ln>
            <a:solidFill>
              <a:srgbClr val="418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BC66F8-1901-6EA5-56A3-49A3731A2D39}"/>
              </a:ext>
            </a:extLst>
          </p:cNvPr>
          <p:cNvSpPr txBox="1"/>
          <p:nvPr/>
        </p:nvSpPr>
        <p:spPr>
          <a:xfrm>
            <a:off x="4753707" y="3385192"/>
            <a:ext cx="3619500" cy="646331"/>
          </a:xfrm>
          <a:prstGeom prst="rect">
            <a:avLst/>
          </a:prstGeom>
          <a:noFill/>
        </p:spPr>
        <p:txBody>
          <a:bodyPr wrap="square" rtlCol="0">
            <a:spAutoFit/>
          </a:bodyPr>
          <a:lstStyle/>
          <a:p>
            <a:r>
              <a:rPr lang="en-US" sz="3600" dirty="0">
                <a:solidFill>
                  <a:schemeClr val="bg1"/>
                </a:solidFill>
              </a:rPr>
              <a:t>MAINTENANCE</a:t>
            </a:r>
          </a:p>
        </p:txBody>
      </p:sp>
      <p:sp>
        <p:nvSpPr>
          <p:cNvPr id="5" name="TextBox 4">
            <a:extLst>
              <a:ext uri="{FF2B5EF4-FFF2-40B4-BE49-F238E27FC236}">
                <a16:creationId xmlns:a16="http://schemas.microsoft.com/office/drawing/2014/main" id="{9ECBF8AF-CCF5-00AC-7E53-CE6DC5673103}"/>
              </a:ext>
            </a:extLst>
          </p:cNvPr>
          <p:cNvSpPr txBox="1"/>
          <p:nvPr/>
        </p:nvSpPr>
        <p:spPr>
          <a:xfrm>
            <a:off x="671917" y="1914288"/>
            <a:ext cx="3809999" cy="2862322"/>
          </a:xfrm>
          <a:prstGeom prst="rect">
            <a:avLst/>
          </a:prstGeom>
          <a:noFill/>
        </p:spPr>
        <p:txBody>
          <a:bodyPr wrap="square" rtlCol="0">
            <a:spAutoFit/>
          </a:bodyPr>
          <a:lstStyle/>
          <a:p>
            <a:r>
              <a:rPr lang="en-CA" dirty="0">
                <a:solidFill>
                  <a:schemeClr val="bg1"/>
                </a:solidFill>
              </a:rPr>
              <a:t>WHICH factors are needed to sustain the </a:t>
            </a:r>
            <a:r>
              <a:rPr lang="en-CA" dirty="0" err="1">
                <a:solidFill>
                  <a:schemeClr val="bg1"/>
                </a:solidFill>
              </a:rPr>
              <a:t>PrEP</a:t>
            </a:r>
            <a:r>
              <a:rPr lang="en-CA" dirty="0">
                <a:solidFill>
                  <a:schemeClr val="bg1"/>
                </a:solidFill>
              </a:rPr>
              <a:t> program over time?</a:t>
            </a:r>
          </a:p>
          <a:p>
            <a:r>
              <a:rPr lang="en-CA" dirty="0">
                <a:solidFill>
                  <a:schemeClr val="bg1"/>
                </a:solidFill>
              </a:rPr>
              <a:t>WHEN will (was) the project become operational; how long will (was) it be sustained (setting level); and how long are the results sustained (individual level)? </a:t>
            </a:r>
          </a:p>
          <a:p>
            <a:r>
              <a:rPr lang="en-CA" dirty="0">
                <a:solidFill>
                  <a:schemeClr val="bg1"/>
                </a:solidFill>
              </a:rPr>
              <a:t>HOW LONG did the results last and HOW LONG was intervention delivery sustained? </a:t>
            </a:r>
          </a:p>
        </p:txBody>
      </p:sp>
      <p:sp>
        <p:nvSpPr>
          <p:cNvPr id="6" name="TextBox 5">
            <a:extLst>
              <a:ext uri="{FF2B5EF4-FFF2-40B4-BE49-F238E27FC236}">
                <a16:creationId xmlns:a16="http://schemas.microsoft.com/office/drawing/2014/main" id="{122BCAB9-576E-72EC-67BD-3FEBCF3105A9}"/>
              </a:ext>
            </a:extLst>
          </p:cNvPr>
          <p:cNvSpPr txBox="1"/>
          <p:nvPr/>
        </p:nvSpPr>
        <p:spPr>
          <a:xfrm>
            <a:off x="7728439" y="2268414"/>
            <a:ext cx="3809999" cy="2308324"/>
          </a:xfrm>
          <a:prstGeom prst="rect">
            <a:avLst/>
          </a:prstGeom>
          <a:noFill/>
        </p:spPr>
        <p:txBody>
          <a:bodyPr wrap="square" rtlCol="0">
            <a:spAutoFit/>
          </a:bodyPr>
          <a:lstStyle/>
          <a:p>
            <a:pPr algn="r"/>
            <a:r>
              <a:rPr lang="en-CA" sz="2400" dirty="0">
                <a:solidFill>
                  <a:schemeClr val="bg1"/>
                </a:solidFill>
              </a:rPr>
              <a:t>How likely is it that your project will show sustained effectiveness over time (at a minimum 1-2 years) for socially and economically disadvantaged participants? </a:t>
            </a:r>
            <a:endParaRPr lang="en-US" dirty="0">
              <a:solidFill>
                <a:schemeClr val="bg1"/>
              </a:solidFill>
            </a:endParaRPr>
          </a:p>
        </p:txBody>
      </p:sp>
      <p:sp>
        <p:nvSpPr>
          <p:cNvPr id="7" name="TextBox 6">
            <a:extLst>
              <a:ext uri="{FF2B5EF4-FFF2-40B4-BE49-F238E27FC236}">
                <a16:creationId xmlns:a16="http://schemas.microsoft.com/office/drawing/2014/main" id="{9F328B32-E195-298C-EC58-B14470A5A185}"/>
              </a:ext>
            </a:extLst>
          </p:cNvPr>
          <p:cNvSpPr txBox="1"/>
          <p:nvPr/>
        </p:nvSpPr>
        <p:spPr>
          <a:xfrm>
            <a:off x="917330" y="667924"/>
            <a:ext cx="3276600" cy="461665"/>
          </a:xfrm>
          <a:prstGeom prst="rect">
            <a:avLst/>
          </a:prstGeom>
          <a:noFill/>
        </p:spPr>
        <p:txBody>
          <a:bodyPr wrap="square" rtlCol="0">
            <a:spAutoFit/>
          </a:bodyPr>
          <a:lstStyle/>
          <a:p>
            <a:pPr algn="ctr"/>
            <a:r>
              <a:rPr lang="en-CA" sz="2400" b="1" dirty="0"/>
              <a:t>GENERAL QUESTION</a:t>
            </a:r>
            <a:endParaRPr lang="es-CO" sz="2400" b="1" dirty="0"/>
          </a:p>
        </p:txBody>
      </p:sp>
      <p:sp>
        <p:nvSpPr>
          <p:cNvPr id="8" name="TextBox 7">
            <a:extLst>
              <a:ext uri="{FF2B5EF4-FFF2-40B4-BE49-F238E27FC236}">
                <a16:creationId xmlns:a16="http://schemas.microsoft.com/office/drawing/2014/main" id="{1DDEB518-80F8-A6D7-71DB-9263472B7835}"/>
              </a:ext>
            </a:extLst>
          </p:cNvPr>
          <p:cNvSpPr txBox="1"/>
          <p:nvPr/>
        </p:nvSpPr>
        <p:spPr>
          <a:xfrm>
            <a:off x="8264769" y="629802"/>
            <a:ext cx="3276600" cy="461665"/>
          </a:xfrm>
          <a:prstGeom prst="rect">
            <a:avLst/>
          </a:prstGeom>
          <a:noFill/>
        </p:spPr>
        <p:txBody>
          <a:bodyPr wrap="square" rtlCol="0">
            <a:spAutoFit/>
          </a:bodyPr>
          <a:lstStyle/>
          <a:p>
            <a:pPr algn="ctr"/>
            <a:r>
              <a:rPr lang="en-CA" sz="2400" b="1" dirty="0"/>
              <a:t>EQUITY QUESTION</a:t>
            </a:r>
            <a:endParaRPr lang="es-CO" sz="2400" b="1" dirty="0"/>
          </a:p>
        </p:txBody>
      </p:sp>
    </p:spTree>
    <p:extLst>
      <p:ext uri="{BB962C8B-B14F-4D97-AF65-F5344CB8AC3E}">
        <p14:creationId xmlns:p14="http://schemas.microsoft.com/office/powerpoint/2010/main" val="3082142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30623-F4D7-E5DC-4D03-EC852D6286D0}"/>
              </a:ext>
            </a:extLst>
          </p:cNvPr>
          <p:cNvSpPr>
            <a:spLocks noGrp="1"/>
          </p:cNvSpPr>
          <p:nvPr>
            <p:ph type="title"/>
          </p:nvPr>
        </p:nvSpPr>
        <p:spPr>
          <a:xfrm>
            <a:off x="838200" y="1736726"/>
            <a:ext cx="10515600" cy="2852737"/>
          </a:xfrm>
        </p:spPr>
        <p:txBody>
          <a:bodyPr>
            <a:normAutofit/>
          </a:bodyPr>
          <a:lstStyle/>
          <a:p>
            <a:pPr algn="ctr"/>
            <a:r>
              <a:rPr lang="en-US" sz="4800" kern="1200" dirty="0">
                <a:solidFill>
                  <a:schemeClr val="tx1"/>
                </a:solidFill>
                <a:effectLst/>
                <a:latin typeface="+mj-lt"/>
                <a:ea typeface="+mj-ea"/>
                <a:cs typeface="+mj-cs"/>
              </a:rPr>
              <a:t>4b. </a:t>
            </a:r>
            <a:r>
              <a:rPr lang="en-US" sz="4800" dirty="0"/>
              <a:t>To identify </a:t>
            </a:r>
            <a:r>
              <a:rPr lang="en-US" sz="4800" kern="1200" dirty="0">
                <a:solidFill>
                  <a:schemeClr val="tx1"/>
                </a:solidFill>
                <a:effectLst/>
                <a:latin typeface="+mj-lt"/>
                <a:ea typeface="+mj-ea"/>
                <a:cs typeface="+mj-cs"/>
              </a:rPr>
              <a:t>the readiness of other SHC and develop a plan for implementation</a:t>
            </a:r>
            <a:endParaRPr lang="es-CO" sz="4800" dirty="0"/>
          </a:p>
        </p:txBody>
      </p:sp>
      <p:sp>
        <p:nvSpPr>
          <p:cNvPr id="3" name="Text Placeholder 2">
            <a:extLst>
              <a:ext uri="{FF2B5EF4-FFF2-40B4-BE49-F238E27FC236}">
                <a16:creationId xmlns:a16="http://schemas.microsoft.com/office/drawing/2014/main" id="{129D70C5-8A0E-0333-F559-AD21DDF8BA59}"/>
              </a:ext>
            </a:extLst>
          </p:cNvPr>
          <p:cNvSpPr>
            <a:spLocks noGrp="1"/>
          </p:cNvSpPr>
          <p:nvPr>
            <p:ph type="body" idx="1"/>
          </p:nvPr>
        </p:nvSpPr>
        <p:spPr/>
        <p:txBody>
          <a:bodyPr/>
          <a:lstStyle/>
          <a:p>
            <a:endParaRPr lang="es-CO"/>
          </a:p>
        </p:txBody>
      </p:sp>
    </p:spTree>
    <p:extLst>
      <p:ext uri="{BB962C8B-B14F-4D97-AF65-F5344CB8AC3E}">
        <p14:creationId xmlns:p14="http://schemas.microsoft.com/office/powerpoint/2010/main" val="2304000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F30BB7-3A61-AB28-7797-32E6508C3525}"/>
              </a:ext>
            </a:extLst>
          </p:cNvPr>
          <p:cNvSpPr>
            <a:spLocks noGrp="1"/>
          </p:cNvSpPr>
          <p:nvPr>
            <p:ph type="title"/>
          </p:nvPr>
        </p:nvSpPr>
        <p:spPr>
          <a:xfrm>
            <a:off x="838200" y="679450"/>
            <a:ext cx="10515600" cy="1325563"/>
          </a:xfrm>
          <a:noFill/>
          <a:extLst>
            <a:ext uri="{909E8E84-426E-40DD-AFC4-6F175D3DCCD1}">
              <a14:hiddenFill xmlns:a14="http://schemas.microsoft.com/office/drawing/2010/main">
                <a:solidFill>
                  <a:srgbClr val="FFFFFF"/>
                </a:solidFill>
              </a14:hiddenFill>
            </a:ext>
          </a:extLst>
        </p:spPr>
        <p:style>
          <a:lnRef idx="0">
            <a:scrgbClr r="0" g="0" b="0"/>
          </a:lnRef>
          <a:fillRef idx="1001">
            <a:schemeClr val="dk2"/>
          </a:fillRef>
          <a:effectRef idx="0">
            <a:scrgbClr r="0" g="0" b="0"/>
          </a:effectRef>
          <a:fontRef idx="major"/>
        </p:style>
        <p:txBody>
          <a:bodyPr rtlCol="0">
            <a:normAutofit/>
          </a:bodyPr>
          <a:lstStyle/>
          <a:p>
            <a:pPr fontAlgn="auto">
              <a:spcAft>
                <a:spcPts val="0"/>
              </a:spcAft>
              <a:defRPr/>
            </a:pPr>
            <a:r>
              <a:rPr lang="en-CA" dirty="0">
                <a:ln w="0"/>
                <a:effectLst>
                  <a:outerShdw blurRad="38100" dist="19050" dir="2700000" algn="tl" rotWithShape="0">
                    <a:schemeClr val="dk1">
                      <a:alpha val="40000"/>
                    </a:schemeClr>
                  </a:outerShdw>
                </a:effectLst>
              </a:rPr>
              <a:t>Readiness, plan and adoption: Key steps</a:t>
            </a:r>
            <a:endParaRPr lang="es-CO" dirty="0">
              <a:ln w="0"/>
              <a:effectLst>
                <a:outerShdw blurRad="38100" dist="19050" dir="2700000" algn="tl" rotWithShape="0">
                  <a:schemeClr val="dk1">
                    <a:alpha val="40000"/>
                  </a:schemeClr>
                </a:outerShdw>
              </a:effectLst>
            </a:endParaRPr>
          </a:p>
        </p:txBody>
      </p:sp>
      <p:sp>
        <p:nvSpPr>
          <p:cNvPr id="21506" name="Content Placeholder 4">
            <a:extLst>
              <a:ext uri="{FF2B5EF4-FFF2-40B4-BE49-F238E27FC236}">
                <a16:creationId xmlns:a16="http://schemas.microsoft.com/office/drawing/2014/main" id="{F2D05EFC-B204-9540-F982-EAC478A875CA}"/>
              </a:ext>
            </a:extLst>
          </p:cNvPr>
          <p:cNvSpPr>
            <a:spLocks noGrp="1" noChangeArrowheads="1"/>
          </p:cNvSpPr>
          <p:nvPr>
            <p:ph idx="1"/>
          </p:nvPr>
        </p:nvSpPr>
        <p:spPr>
          <a:xfrm>
            <a:off x="1310185" y="2187575"/>
            <a:ext cx="10065840" cy="4351338"/>
          </a:xfrm>
        </p:spPr>
        <p:txBody>
          <a:bodyPr/>
          <a:lstStyle/>
          <a:p>
            <a:r>
              <a:rPr lang="en-CA" altLang="es-CO" dirty="0"/>
              <a:t>1. Ensuring policy and procedural support </a:t>
            </a:r>
          </a:p>
          <a:p>
            <a:r>
              <a:rPr lang="en-CA" altLang="es-CO" dirty="0"/>
              <a:t>2. Adapting to local context /assessment of readiness/innovation of services</a:t>
            </a:r>
          </a:p>
          <a:p>
            <a:r>
              <a:rPr lang="en-CA" altLang="es-CO" dirty="0"/>
              <a:t>3. Getting prepared for client recruitment </a:t>
            </a:r>
          </a:p>
          <a:p>
            <a:r>
              <a:rPr lang="en-CA" altLang="es-CO" dirty="0"/>
              <a:t>4. Preparing stakeholders for the change/innovation of services </a:t>
            </a:r>
          </a:p>
          <a:p>
            <a:r>
              <a:rPr lang="en-CA" altLang="es-CO" dirty="0"/>
              <a:t>5. Developing an implementation action plan </a:t>
            </a:r>
            <a:endParaRPr lang="es-CO" altLang="es-CO" dirty="0"/>
          </a:p>
        </p:txBody>
      </p:sp>
      <p:sp>
        <p:nvSpPr>
          <p:cNvPr id="2" name="Slide Number Placeholder 1">
            <a:extLst>
              <a:ext uri="{FF2B5EF4-FFF2-40B4-BE49-F238E27FC236}">
                <a16:creationId xmlns:a16="http://schemas.microsoft.com/office/drawing/2014/main" id="{B05068A0-A077-B633-77B5-5601092D644B}"/>
              </a:ext>
            </a:extLst>
          </p:cNvPr>
          <p:cNvSpPr>
            <a:spLocks noGrp="1"/>
          </p:cNvSpPr>
          <p:nvPr>
            <p:ph type="sldNum" sz="quarter" idx="12"/>
          </p:nvPr>
        </p:nvSpPr>
        <p:spPr/>
        <p:txBody>
          <a:bodyPr/>
          <a:lstStyle/>
          <a:p>
            <a:pPr>
              <a:defRPr/>
            </a:pPr>
            <a:fld id="{7E34006F-2287-4FD0-BD46-A942B32F3B29}" type="slidenum">
              <a:rPr lang="en-CA"/>
              <a:pPr>
                <a:defRPr/>
              </a:pPr>
              <a:t>46</a:t>
            </a:fld>
            <a:endParaRPr lang="en-CA"/>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9E17B3-689F-4E1D-2BB1-263C493BB819}"/>
              </a:ext>
            </a:extLst>
          </p:cNvPr>
          <p:cNvSpPr>
            <a:spLocks noGrp="1"/>
          </p:cNvSpPr>
          <p:nvPr>
            <p:ph type="sldNum" sz="quarter" idx="12"/>
          </p:nvPr>
        </p:nvSpPr>
        <p:spPr>
          <a:xfrm>
            <a:off x="8610600" y="6852738"/>
            <a:ext cx="2743200" cy="365125"/>
          </a:xfrm>
        </p:spPr>
        <p:txBody>
          <a:bodyPr/>
          <a:lstStyle/>
          <a:p>
            <a:pPr>
              <a:defRPr/>
            </a:pPr>
            <a:fld id="{01F21F7D-D8D8-4317-9F45-38BD0FC79615}" type="slidenum">
              <a:rPr lang="en-CA"/>
              <a:pPr>
                <a:defRPr/>
              </a:pPr>
              <a:t>47</a:t>
            </a:fld>
            <a:endParaRPr lang="en-CA"/>
          </a:p>
        </p:txBody>
      </p:sp>
      <p:sp>
        <p:nvSpPr>
          <p:cNvPr id="12" name="Rectangle 11">
            <a:extLst>
              <a:ext uri="{FF2B5EF4-FFF2-40B4-BE49-F238E27FC236}">
                <a16:creationId xmlns:a16="http://schemas.microsoft.com/office/drawing/2014/main" id="{3D142797-4C05-EB3F-BB42-3861EA7849C1}"/>
              </a:ext>
            </a:extLst>
          </p:cNvPr>
          <p:cNvSpPr/>
          <p:nvPr/>
        </p:nvSpPr>
        <p:spPr>
          <a:xfrm>
            <a:off x="1166813" y="2886717"/>
            <a:ext cx="1851025" cy="674687"/>
          </a:xfrm>
          <a:prstGeom prst="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Available prescriber</a:t>
            </a:r>
          </a:p>
        </p:txBody>
      </p:sp>
      <p:sp>
        <p:nvSpPr>
          <p:cNvPr id="17" name="Rectangle 16">
            <a:extLst>
              <a:ext uri="{FF2B5EF4-FFF2-40B4-BE49-F238E27FC236}">
                <a16:creationId xmlns:a16="http://schemas.microsoft.com/office/drawing/2014/main" id="{16916554-3379-1405-3CD0-914541F31815}"/>
              </a:ext>
            </a:extLst>
          </p:cNvPr>
          <p:cNvSpPr/>
          <p:nvPr/>
        </p:nvSpPr>
        <p:spPr>
          <a:xfrm>
            <a:off x="5934075" y="5958529"/>
            <a:ext cx="4356337" cy="674688"/>
          </a:xfrm>
          <a:prstGeom prst="rect">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Can </a:t>
            </a:r>
            <a:r>
              <a:rPr lang="en-CA" dirty="0" err="1">
                <a:solidFill>
                  <a:schemeClr val="tx1"/>
                </a:solidFill>
              </a:rPr>
              <a:t>PrEP</a:t>
            </a:r>
            <a:r>
              <a:rPr lang="en-CA" dirty="0">
                <a:solidFill>
                  <a:schemeClr val="tx1"/>
                </a:solidFill>
              </a:rPr>
              <a:t> services be incorporated to current practice?</a:t>
            </a:r>
          </a:p>
        </p:txBody>
      </p:sp>
      <p:sp>
        <p:nvSpPr>
          <p:cNvPr id="25" name="Rectangle 24">
            <a:extLst>
              <a:ext uri="{FF2B5EF4-FFF2-40B4-BE49-F238E27FC236}">
                <a16:creationId xmlns:a16="http://schemas.microsoft.com/office/drawing/2014/main" id="{F62C891E-6F9F-F0D2-B507-7D843051D5AD}"/>
              </a:ext>
            </a:extLst>
          </p:cNvPr>
          <p:cNvSpPr/>
          <p:nvPr/>
        </p:nvSpPr>
        <p:spPr>
          <a:xfrm>
            <a:off x="8604250" y="2939104"/>
            <a:ext cx="2027238" cy="642938"/>
          </a:xfrm>
          <a:prstGeom prst="rect">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ysClr val="windowText" lastClr="000000"/>
                </a:solidFill>
              </a:rPr>
              <a:t>Human resources allocation</a:t>
            </a:r>
          </a:p>
        </p:txBody>
      </p:sp>
      <p:sp>
        <p:nvSpPr>
          <p:cNvPr id="26" name="Rectangle 25">
            <a:extLst>
              <a:ext uri="{FF2B5EF4-FFF2-40B4-BE49-F238E27FC236}">
                <a16:creationId xmlns:a16="http://schemas.microsoft.com/office/drawing/2014/main" id="{4F8D8431-858A-E4A1-7E0B-4900F9D280A6}"/>
              </a:ext>
            </a:extLst>
          </p:cNvPr>
          <p:cNvSpPr/>
          <p:nvPr/>
        </p:nvSpPr>
        <p:spPr>
          <a:xfrm>
            <a:off x="8607425" y="1948504"/>
            <a:ext cx="2027238" cy="674688"/>
          </a:xfrm>
          <a:prstGeom prst="rect">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ysClr val="windowText" lastClr="000000"/>
                </a:solidFill>
              </a:rPr>
              <a:t>Funding for </a:t>
            </a:r>
            <a:r>
              <a:rPr lang="en-CA" dirty="0" err="1">
                <a:solidFill>
                  <a:sysClr val="windowText" lastClr="000000"/>
                </a:solidFill>
              </a:rPr>
              <a:t>PrEP</a:t>
            </a:r>
            <a:r>
              <a:rPr lang="en-CA" dirty="0">
                <a:solidFill>
                  <a:sysClr val="windowText" lastClr="000000"/>
                </a:solidFill>
              </a:rPr>
              <a:t> implementation</a:t>
            </a:r>
          </a:p>
        </p:txBody>
      </p:sp>
      <p:sp>
        <p:nvSpPr>
          <p:cNvPr id="27" name="Rectangle 26">
            <a:extLst>
              <a:ext uri="{FF2B5EF4-FFF2-40B4-BE49-F238E27FC236}">
                <a16:creationId xmlns:a16="http://schemas.microsoft.com/office/drawing/2014/main" id="{464FCE34-37A2-198E-5341-20C20A5D1CED}"/>
              </a:ext>
            </a:extLst>
          </p:cNvPr>
          <p:cNvSpPr/>
          <p:nvPr/>
        </p:nvSpPr>
        <p:spPr>
          <a:xfrm>
            <a:off x="1166813" y="1983429"/>
            <a:ext cx="1851025" cy="674688"/>
          </a:xfrm>
          <a:prstGeom prst="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Fully available resources</a:t>
            </a:r>
          </a:p>
        </p:txBody>
      </p:sp>
      <p:sp>
        <p:nvSpPr>
          <p:cNvPr id="29703" name="TextBox 27">
            <a:extLst>
              <a:ext uri="{FF2B5EF4-FFF2-40B4-BE49-F238E27FC236}">
                <a16:creationId xmlns:a16="http://schemas.microsoft.com/office/drawing/2014/main" id="{5CF76C3F-BC96-7EF5-9D19-29EC540E3C47}"/>
              </a:ext>
            </a:extLst>
          </p:cNvPr>
          <p:cNvSpPr txBox="1">
            <a:spLocks noChangeArrowheads="1"/>
          </p:cNvSpPr>
          <p:nvPr/>
        </p:nvSpPr>
        <p:spPr bwMode="auto">
          <a:xfrm>
            <a:off x="1793831" y="483242"/>
            <a:ext cx="91299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CA" altLang="es-CO" sz="3200" dirty="0"/>
              <a:t>SUMMARY OF HIV </a:t>
            </a:r>
            <a:r>
              <a:rPr lang="en-CA" altLang="es-CO" sz="3200" dirty="0" err="1"/>
              <a:t>PrEP</a:t>
            </a:r>
            <a:r>
              <a:rPr lang="en-CA" altLang="es-CO" sz="3200" dirty="0"/>
              <a:t> implementation readiness</a:t>
            </a:r>
          </a:p>
        </p:txBody>
      </p:sp>
      <p:sp>
        <p:nvSpPr>
          <p:cNvPr id="29" name="Rectangle 28">
            <a:extLst>
              <a:ext uri="{FF2B5EF4-FFF2-40B4-BE49-F238E27FC236}">
                <a16:creationId xmlns:a16="http://schemas.microsoft.com/office/drawing/2014/main" id="{03194AD7-D185-BCA3-68DB-91C3EA973C13}"/>
              </a:ext>
            </a:extLst>
          </p:cNvPr>
          <p:cNvSpPr/>
          <p:nvPr/>
        </p:nvSpPr>
        <p:spPr>
          <a:xfrm>
            <a:off x="5934075" y="1964379"/>
            <a:ext cx="1851025" cy="635000"/>
          </a:xfrm>
          <a:prstGeom prst="rect">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Partially available resources</a:t>
            </a:r>
          </a:p>
        </p:txBody>
      </p:sp>
      <p:sp>
        <p:nvSpPr>
          <p:cNvPr id="30" name="Rectangle 29">
            <a:extLst>
              <a:ext uri="{FF2B5EF4-FFF2-40B4-BE49-F238E27FC236}">
                <a16:creationId xmlns:a16="http://schemas.microsoft.com/office/drawing/2014/main" id="{D3349C79-9E6E-AAD8-F2A0-E735A0EDB091}"/>
              </a:ext>
            </a:extLst>
          </p:cNvPr>
          <p:cNvSpPr/>
          <p:nvPr/>
        </p:nvSpPr>
        <p:spPr>
          <a:xfrm>
            <a:off x="5934075" y="3858267"/>
            <a:ext cx="1851025" cy="635000"/>
          </a:xfrm>
          <a:prstGeom prst="rect">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err="1">
                <a:solidFill>
                  <a:schemeClr val="tx1"/>
                </a:solidFill>
              </a:rPr>
              <a:t>PrEP</a:t>
            </a:r>
            <a:r>
              <a:rPr lang="en-CA" dirty="0">
                <a:solidFill>
                  <a:schemeClr val="tx1"/>
                </a:solidFill>
              </a:rPr>
              <a:t> relevant?</a:t>
            </a:r>
          </a:p>
        </p:txBody>
      </p:sp>
      <p:sp>
        <p:nvSpPr>
          <p:cNvPr id="31" name="Rectangle 30">
            <a:extLst>
              <a:ext uri="{FF2B5EF4-FFF2-40B4-BE49-F238E27FC236}">
                <a16:creationId xmlns:a16="http://schemas.microsoft.com/office/drawing/2014/main" id="{026F5FE6-6F60-E360-8B03-5B780304A0D2}"/>
              </a:ext>
            </a:extLst>
          </p:cNvPr>
          <p:cNvSpPr/>
          <p:nvPr/>
        </p:nvSpPr>
        <p:spPr>
          <a:xfrm>
            <a:off x="5942013" y="4796479"/>
            <a:ext cx="1852612" cy="635000"/>
          </a:xfrm>
          <a:prstGeom prst="rect">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Proficient providers</a:t>
            </a:r>
          </a:p>
        </p:txBody>
      </p:sp>
      <p:sp>
        <p:nvSpPr>
          <p:cNvPr id="32" name="Rectangle 31">
            <a:extLst>
              <a:ext uri="{FF2B5EF4-FFF2-40B4-BE49-F238E27FC236}">
                <a16:creationId xmlns:a16="http://schemas.microsoft.com/office/drawing/2014/main" id="{E53E06A4-3513-8DB6-E78B-0B68BE8E1A65}"/>
              </a:ext>
            </a:extLst>
          </p:cNvPr>
          <p:cNvSpPr/>
          <p:nvPr/>
        </p:nvSpPr>
        <p:spPr>
          <a:xfrm>
            <a:off x="1166813" y="3834454"/>
            <a:ext cx="1851025" cy="674688"/>
          </a:xfrm>
          <a:prstGeom prst="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Medical directives</a:t>
            </a:r>
          </a:p>
        </p:txBody>
      </p:sp>
      <p:sp>
        <p:nvSpPr>
          <p:cNvPr id="35" name="Rectangle 34">
            <a:extLst>
              <a:ext uri="{FF2B5EF4-FFF2-40B4-BE49-F238E27FC236}">
                <a16:creationId xmlns:a16="http://schemas.microsoft.com/office/drawing/2014/main" id="{C0B563FF-3E42-951F-90A7-777B5B64745D}"/>
              </a:ext>
            </a:extLst>
          </p:cNvPr>
          <p:cNvSpPr/>
          <p:nvPr/>
        </p:nvSpPr>
        <p:spPr>
          <a:xfrm>
            <a:off x="1160463" y="4809179"/>
            <a:ext cx="1852612" cy="673100"/>
          </a:xfrm>
          <a:prstGeom prst="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Laboratory services</a:t>
            </a:r>
          </a:p>
        </p:txBody>
      </p:sp>
      <p:sp>
        <p:nvSpPr>
          <p:cNvPr id="36" name="Rectangle 35">
            <a:extLst>
              <a:ext uri="{FF2B5EF4-FFF2-40B4-BE49-F238E27FC236}">
                <a16:creationId xmlns:a16="http://schemas.microsoft.com/office/drawing/2014/main" id="{8A37DB34-88BF-D668-2CBF-036AF7AE8FD1}"/>
              </a:ext>
            </a:extLst>
          </p:cNvPr>
          <p:cNvSpPr/>
          <p:nvPr/>
        </p:nvSpPr>
        <p:spPr>
          <a:xfrm>
            <a:off x="1160463" y="5802954"/>
            <a:ext cx="1852612" cy="927100"/>
          </a:xfrm>
          <a:prstGeom prst="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STI treatment and prevention resources</a:t>
            </a:r>
          </a:p>
        </p:txBody>
      </p:sp>
      <p:sp>
        <p:nvSpPr>
          <p:cNvPr id="37" name="Rectangle 36">
            <a:extLst>
              <a:ext uri="{FF2B5EF4-FFF2-40B4-BE49-F238E27FC236}">
                <a16:creationId xmlns:a16="http://schemas.microsoft.com/office/drawing/2014/main" id="{8206C46D-4E53-CD6E-B60F-8E5164183BA9}"/>
              </a:ext>
            </a:extLst>
          </p:cNvPr>
          <p:cNvSpPr/>
          <p:nvPr/>
        </p:nvSpPr>
        <p:spPr>
          <a:xfrm>
            <a:off x="5934075" y="2886717"/>
            <a:ext cx="1851025" cy="635000"/>
          </a:xfrm>
          <a:prstGeom prst="rect">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Community partners</a:t>
            </a:r>
          </a:p>
        </p:txBody>
      </p:sp>
      <p:sp>
        <p:nvSpPr>
          <p:cNvPr id="38" name="Rectangle 37">
            <a:extLst>
              <a:ext uri="{FF2B5EF4-FFF2-40B4-BE49-F238E27FC236}">
                <a16:creationId xmlns:a16="http://schemas.microsoft.com/office/drawing/2014/main" id="{082832C1-8D60-BEE8-99D0-74C936AAEEA4}"/>
              </a:ext>
            </a:extLst>
          </p:cNvPr>
          <p:cNvSpPr/>
          <p:nvPr/>
        </p:nvSpPr>
        <p:spPr>
          <a:xfrm>
            <a:off x="8626475" y="3878904"/>
            <a:ext cx="2028825" cy="642938"/>
          </a:xfrm>
          <a:prstGeom prst="rect">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err="1">
                <a:solidFill>
                  <a:sysClr val="windowText" lastClr="000000"/>
                </a:solidFill>
              </a:rPr>
              <a:t>PrEP</a:t>
            </a:r>
            <a:r>
              <a:rPr lang="en-CA" dirty="0">
                <a:solidFill>
                  <a:sysClr val="windowText" lastClr="000000"/>
                </a:solidFill>
              </a:rPr>
              <a:t> promotion strategy (local)</a:t>
            </a:r>
          </a:p>
        </p:txBody>
      </p:sp>
      <p:sp>
        <p:nvSpPr>
          <p:cNvPr id="39" name="Rectangle 38">
            <a:extLst>
              <a:ext uri="{FF2B5EF4-FFF2-40B4-BE49-F238E27FC236}">
                <a16:creationId xmlns:a16="http://schemas.microsoft.com/office/drawing/2014/main" id="{97BF2C6B-3077-913C-1500-BB8F305FF76D}"/>
              </a:ext>
            </a:extLst>
          </p:cNvPr>
          <p:cNvSpPr/>
          <p:nvPr/>
        </p:nvSpPr>
        <p:spPr>
          <a:xfrm>
            <a:off x="3471863" y="4809179"/>
            <a:ext cx="1851025" cy="673100"/>
          </a:xfrm>
          <a:prstGeom prst="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err="1">
                <a:solidFill>
                  <a:schemeClr val="tx1"/>
                </a:solidFill>
              </a:rPr>
              <a:t>PrEP</a:t>
            </a:r>
            <a:r>
              <a:rPr lang="en-CA" dirty="0">
                <a:solidFill>
                  <a:schemeClr val="tx1"/>
                </a:solidFill>
              </a:rPr>
              <a:t> expert shadowing </a:t>
            </a:r>
          </a:p>
        </p:txBody>
      </p:sp>
      <p:sp>
        <p:nvSpPr>
          <p:cNvPr id="40" name="Rectangle 39">
            <a:extLst>
              <a:ext uri="{FF2B5EF4-FFF2-40B4-BE49-F238E27FC236}">
                <a16:creationId xmlns:a16="http://schemas.microsoft.com/office/drawing/2014/main" id="{F33E0A86-1324-540C-9845-92F10FB83A21}"/>
              </a:ext>
            </a:extLst>
          </p:cNvPr>
          <p:cNvSpPr/>
          <p:nvPr/>
        </p:nvSpPr>
        <p:spPr>
          <a:xfrm>
            <a:off x="3460750" y="3834454"/>
            <a:ext cx="1852613" cy="674688"/>
          </a:xfrm>
          <a:prstGeom prst="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err="1">
                <a:solidFill>
                  <a:schemeClr val="tx1"/>
                </a:solidFill>
              </a:rPr>
              <a:t>PrEP</a:t>
            </a:r>
            <a:r>
              <a:rPr lang="en-CA" dirty="0">
                <a:solidFill>
                  <a:schemeClr val="tx1"/>
                </a:solidFill>
              </a:rPr>
              <a:t> expert ongoing support </a:t>
            </a:r>
          </a:p>
        </p:txBody>
      </p:sp>
      <p:sp>
        <p:nvSpPr>
          <p:cNvPr id="41" name="Rectangle 40">
            <a:extLst>
              <a:ext uri="{FF2B5EF4-FFF2-40B4-BE49-F238E27FC236}">
                <a16:creationId xmlns:a16="http://schemas.microsoft.com/office/drawing/2014/main" id="{FFC9F306-F5B6-8CEC-9EFB-1989A99555E4}"/>
              </a:ext>
            </a:extLst>
          </p:cNvPr>
          <p:cNvSpPr/>
          <p:nvPr/>
        </p:nvSpPr>
        <p:spPr>
          <a:xfrm>
            <a:off x="3460750" y="2889892"/>
            <a:ext cx="1852613" cy="674687"/>
          </a:xfrm>
          <a:prstGeom prst="rect">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err="1">
                <a:solidFill>
                  <a:schemeClr val="tx1"/>
                </a:solidFill>
              </a:rPr>
              <a:t>PrEP</a:t>
            </a:r>
            <a:r>
              <a:rPr lang="en-CA" dirty="0">
                <a:solidFill>
                  <a:schemeClr val="tx1"/>
                </a:solidFill>
              </a:rPr>
              <a:t> training Modules</a:t>
            </a:r>
          </a:p>
        </p:txBody>
      </p:sp>
      <p:sp>
        <p:nvSpPr>
          <p:cNvPr id="43" name="Rectangle 42">
            <a:extLst>
              <a:ext uri="{FF2B5EF4-FFF2-40B4-BE49-F238E27FC236}">
                <a16:creationId xmlns:a16="http://schemas.microsoft.com/office/drawing/2014/main" id="{A2766E62-9E64-9914-F738-60E7C08F29B1}"/>
              </a:ext>
            </a:extLst>
          </p:cNvPr>
          <p:cNvSpPr/>
          <p:nvPr/>
        </p:nvSpPr>
        <p:spPr>
          <a:xfrm>
            <a:off x="8626475" y="4837754"/>
            <a:ext cx="2028825" cy="831850"/>
          </a:xfrm>
          <a:prstGeom prst="rect">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err="1">
                <a:solidFill>
                  <a:sysClr val="windowText" lastClr="000000"/>
                </a:solidFill>
              </a:rPr>
              <a:t>PrEP</a:t>
            </a:r>
            <a:r>
              <a:rPr lang="en-CA" dirty="0">
                <a:solidFill>
                  <a:sysClr val="windowText" lastClr="000000"/>
                </a:solidFill>
              </a:rPr>
              <a:t> user communication support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25" grpId="0" animBg="1"/>
      <p:bldP spid="26" grpId="0" animBg="1"/>
      <p:bldP spid="27" grpId="0" animBg="1"/>
      <p:bldP spid="29" grpId="0" animBg="1"/>
      <p:bldP spid="30" grpId="0" animBg="1"/>
      <p:bldP spid="31" grpId="0" animBg="1"/>
      <p:bldP spid="32" grpId="0" animBg="1"/>
      <p:bldP spid="35" grpId="0" animBg="1"/>
      <p:bldP spid="36" grpId="0" animBg="1"/>
      <p:bldP spid="37" grpId="0" animBg="1"/>
      <p:bldP spid="38" grpId="0" animBg="1"/>
      <p:bldP spid="39" grpId="0" animBg="1"/>
      <p:bldP spid="40" grpId="0" animBg="1"/>
      <p:bldP spid="41" grpId="0" animBg="1"/>
      <p:bldP spid="4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37ADD2-383C-042D-350C-1EFFC825CD73}"/>
              </a:ext>
            </a:extLst>
          </p:cNvPr>
          <p:cNvSpPr>
            <a:spLocks noGrp="1"/>
          </p:cNvSpPr>
          <p:nvPr>
            <p:ph type="title"/>
          </p:nvPr>
        </p:nvSpPr>
        <p:spPr>
          <a:prstGeom prst="rect">
            <a:avLst/>
          </a:prstGeom>
          <a:solidFill>
            <a:schemeClr val="accent3"/>
          </a:solidFill>
        </p:spPr>
        <p:style>
          <a:lnRef idx="1">
            <a:schemeClr val="accent3"/>
          </a:lnRef>
          <a:fillRef idx="2">
            <a:schemeClr val="accent3"/>
          </a:fillRef>
          <a:effectRef idx="1">
            <a:schemeClr val="accent3"/>
          </a:effectRef>
          <a:fontRef idx="minor">
            <a:schemeClr val="dk1"/>
          </a:fontRef>
        </p:style>
        <p:txBody>
          <a:bodyPr rtlCol="0" anchor="ctr">
            <a:normAutofit/>
          </a:bodyPr>
          <a:lstStyle/>
          <a:p>
            <a:pPr algn="ctr"/>
            <a:r>
              <a:rPr lang="en-CA" sz="4000" dirty="0"/>
              <a:t>Implementation/evaluation tools</a:t>
            </a:r>
            <a:endParaRPr lang="es-CO" sz="4000" dirty="0"/>
          </a:p>
        </p:txBody>
      </p:sp>
      <p:sp>
        <p:nvSpPr>
          <p:cNvPr id="5" name="Content Placeholder 4">
            <a:extLst>
              <a:ext uri="{FF2B5EF4-FFF2-40B4-BE49-F238E27FC236}">
                <a16:creationId xmlns:a16="http://schemas.microsoft.com/office/drawing/2014/main" id="{993EF849-3C9A-A12E-FFA8-4BF9AAD9AFE9}"/>
              </a:ext>
            </a:extLst>
          </p:cNvPr>
          <p:cNvSpPr>
            <a:spLocks noGrp="1"/>
          </p:cNvSpPr>
          <p:nvPr>
            <p:ph sz="half" idx="1"/>
          </p:nvPr>
        </p:nvSpPr>
        <p:spPr>
          <a:xfrm>
            <a:off x="838200" y="2037659"/>
            <a:ext cx="5181600" cy="4351338"/>
          </a:xfrm>
        </p:spPr>
        <p:txBody>
          <a:bodyPr>
            <a:normAutofit lnSpcReduction="10000"/>
          </a:bodyPr>
          <a:lstStyle/>
          <a:p>
            <a:r>
              <a:rPr lang="en-CA" dirty="0"/>
              <a:t>Medical directives adapted to local needs</a:t>
            </a:r>
          </a:p>
          <a:p>
            <a:r>
              <a:rPr lang="en-CA" dirty="0"/>
              <a:t>Laboratory requisitions</a:t>
            </a:r>
          </a:p>
          <a:p>
            <a:r>
              <a:rPr lang="en-CA" dirty="0"/>
              <a:t>Supplies for STI testing</a:t>
            </a:r>
          </a:p>
          <a:p>
            <a:r>
              <a:rPr lang="en-CA" dirty="0"/>
              <a:t>Billing codes</a:t>
            </a:r>
          </a:p>
          <a:p>
            <a:r>
              <a:rPr lang="en-CA" dirty="0"/>
              <a:t>Taking a sexual history kit</a:t>
            </a:r>
          </a:p>
          <a:p>
            <a:r>
              <a:rPr lang="en-CA" dirty="0" err="1"/>
              <a:t>PrEP</a:t>
            </a:r>
            <a:r>
              <a:rPr lang="en-CA" dirty="0"/>
              <a:t> self-assessment for clients</a:t>
            </a:r>
          </a:p>
          <a:p>
            <a:r>
              <a:rPr lang="en-CA" dirty="0"/>
              <a:t>Guide for counselling on </a:t>
            </a:r>
            <a:r>
              <a:rPr lang="en-CA" dirty="0" err="1"/>
              <a:t>PrEP</a:t>
            </a:r>
            <a:endParaRPr lang="en-CA" dirty="0"/>
          </a:p>
          <a:p>
            <a:r>
              <a:rPr lang="en-CA" dirty="0"/>
              <a:t>Guide for adherence </a:t>
            </a:r>
            <a:r>
              <a:rPr lang="en-CA" dirty="0" err="1"/>
              <a:t>PrEP</a:t>
            </a:r>
            <a:endParaRPr lang="en-CA" dirty="0"/>
          </a:p>
          <a:p>
            <a:endParaRPr lang="es-CO" dirty="0"/>
          </a:p>
        </p:txBody>
      </p:sp>
      <p:sp>
        <p:nvSpPr>
          <p:cNvPr id="6" name="Content Placeholder 5">
            <a:extLst>
              <a:ext uri="{FF2B5EF4-FFF2-40B4-BE49-F238E27FC236}">
                <a16:creationId xmlns:a16="http://schemas.microsoft.com/office/drawing/2014/main" id="{8BCD1F03-D1EF-3012-D9C3-F91E56B6DFF4}"/>
              </a:ext>
            </a:extLst>
          </p:cNvPr>
          <p:cNvSpPr>
            <a:spLocks noGrp="1"/>
          </p:cNvSpPr>
          <p:nvPr>
            <p:ph sz="half" idx="2"/>
          </p:nvPr>
        </p:nvSpPr>
        <p:spPr>
          <a:xfrm>
            <a:off x="6172200" y="2024407"/>
            <a:ext cx="5181600" cy="4351338"/>
          </a:xfrm>
        </p:spPr>
        <p:txBody>
          <a:bodyPr>
            <a:normAutofit lnSpcReduction="10000"/>
          </a:bodyPr>
          <a:lstStyle/>
          <a:p>
            <a:r>
              <a:rPr lang="en-CA" dirty="0"/>
              <a:t>Evaluation protocol-REAIM model</a:t>
            </a:r>
          </a:p>
          <a:p>
            <a:r>
              <a:rPr lang="en-CA" dirty="0"/>
              <a:t>Client registration sheet</a:t>
            </a:r>
          </a:p>
          <a:p>
            <a:r>
              <a:rPr lang="en-CA" dirty="0"/>
              <a:t>Substantial risk tool</a:t>
            </a:r>
          </a:p>
          <a:p>
            <a:r>
              <a:rPr lang="en-CA" dirty="0"/>
              <a:t>Interview guide for clients</a:t>
            </a:r>
          </a:p>
          <a:p>
            <a:r>
              <a:rPr lang="en-CA" dirty="0"/>
              <a:t>Interview guide for staff and managers</a:t>
            </a:r>
          </a:p>
          <a:p>
            <a:r>
              <a:rPr lang="en-CA" dirty="0"/>
              <a:t>Flyers for </a:t>
            </a:r>
            <a:r>
              <a:rPr lang="en-CA" dirty="0" err="1"/>
              <a:t>PrEP</a:t>
            </a:r>
            <a:r>
              <a:rPr lang="en-CA" dirty="0"/>
              <a:t> for clients</a:t>
            </a:r>
          </a:p>
          <a:p>
            <a:r>
              <a:rPr lang="en-CA" dirty="0"/>
              <a:t>Accessing funding for new clients</a:t>
            </a:r>
          </a:p>
          <a:p>
            <a:endParaRPr lang="es-CO" dirty="0"/>
          </a:p>
        </p:txBody>
      </p:sp>
    </p:spTree>
    <p:extLst>
      <p:ext uri="{BB962C8B-B14F-4D97-AF65-F5344CB8AC3E}">
        <p14:creationId xmlns:p14="http://schemas.microsoft.com/office/powerpoint/2010/main" val="21109583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6067-7036-0F10-EEE9-3CE844B03F76}"/>
              </a:ext>
            </a:extLst>
          </p:cNvPr>
          <p:cNvSpPr>
            <a:spLocks noGrp="1"/>
          </p:cNvSpPr>
          <p:nvPr>
            <p:ph type="title"/>
          </p:nvPr>
        </p:nvSpPr>
        <p:spPr>
          <a:xfrm>
            <a:off x="2426370" y="863600"/>
            <a:ext cx="7972733" cy="1155700"/>
          </a:xfrm>
        </p:spPr>
        <p:style>
          <a:lnRef idx="0">
            <a:scrgbClr r="0" g="0" b="0"/>
          </a:lnRef>
          <a:fillRef idx="1001">
            <a:schemeClr val="dk2"/>
          </a:fillRef>
          <a:effectRef idx="0">
            <a:scrgbClr r="0" g="0" b="0"/>
          </a:effectRef>
          <a:fontRef idx="major"/>
        </p:style>
        <p:txBody>
          <a:bodyPr rtlCol="0">
            <a:noAutofit/>
          </a:bodyPr>
          <a:lstStyle/>
          <a:p>
            <a:pPr fontAlgn="auto">
              <a:spcAft>
                <a:spcPts val="0"/>
              </a:spcAft>
              <a:defRPr/>
            </a:pPr>
            <a:r>
              <a:rPr lang="en-CA" sz="2800" dirty="0">
                <a:solidFill>
                  <a:schemeClr val="bg1"/>
                </a:solidFill>
              </a:rPr>
              <a:t>Ensuring policy and directives- leadership support</a:t>
            </a:r>
            <a:br>
              <a:rPr lang="en-CA" sz="2800" dirty="0">
                <a:solidFill>
                  <a:schemeClr val="bg1"/>
                </a:solidFill>
              </a:rPr>
            </a:br>
            <a:endParaRPr lang="es-CO" sz="2800" dirty="0">
              <a:solidFill>
                <a:schemeClr val="bg1"/>
              </a:solidFill>
            </a:endParaRPr>
          </a:p>
        </p:txBody>
      </p:sp>
      <p:sp>
        <p:nvSpPr>
          <p:cNvPr id="4" name="Slide Number Placeholder 3">
            <a:extLst>
              <a:ext uri="{FF2B5EF4-FFF2-40B4-BE49-F238E27FC236}">
                <a16:creationId xmlns:a16="http://schemas.microsoft.com/office/drawing/2014/main" id="{F793969B-D42F-1C36-586A-901E5F44153F}"/>
              </a:ext>
            </a:extLst>
          </p:cNvPr>
          <p:cNvSpPr>
            <a:spLocks noGrp="1"/>
          </p:cNvSpPr>
          <p:nvPr>
            <p:ph type="sldNum" sz="quarter" idx="12"/>
          </p:nvPr>
        </p:nvSpPr>
        <p:spPr>
          <a:xfrm>
            <a:off x="10198770" y="6356350"/>
            <a:ext cx="2743200" cy="365125"/>
          </a:xfrm>
        </p:spPr>
        <p:txBody>
          <a:bodyPr/>
          <a:lstStyle/>
          <a:p>
            <a:pPr>
              <a:defRPr/>
            </a:pPr>
            <a:fld id="{834DEE6B-B64C-40BC-8DD0-4597FD26776A}" type="slidenum">
              <a:rPr lang="en-CA"/>
              <a:pPr>
                <a:defRPr/>
              </a:pPr>
              <a:t>49</a:t>
            </a:fld>
            <a:endParaRPr lang="en-CA"/>
          </a:p>
        </p:txBody>
      </p:sp>
      <p:sp>
        <p:nvSpPr>
          <p:cNvPr id="5" name="Content Placeholder 2">
            <a:extLst>
              <a:ext uri="{FF2B5EF4-FFF2-40B4-BE49-F238E27FC236}">
                <a16:creationId xmlns:a16="http://schemas.microsoft.com/office/drawing/2014/main" id="{5CE047F6-CEC1-6CA0-FE99-A5D7512E9AAB}"/>
              </a:ext>
            </a:extLst>
          </p:cNvPr>
          <p:cNvSpPr txBox="1">
            <a:spLocks/>
          </p:cNvSpPr>
          <p:nvPr/>
        </p:nvSpPr>
        <p:spPr>
          <a:xfrm>
            <a:off x="2426370" y="3248025"/>
            <a:ext cx="3781425" cy="2497138"/>
          </a:xfrm>
          <a:prstGeom prst="rect">
            <a:avLst/>
          </a:prstGeom>
          <a:solidFill>
            <a:schemeClr val="accent4"/>
          </a:solidFill>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CA" sz="1600" dirty="0"/>
              <a:t>Advocating to provincial regulators about changes in practice to receive their support </a:t>
            </a:r>
          </a:p>
          <a:p>
            <a:pPr fontAlgn="auto">
              <a:spcAft>
                <a:spcPts val="0"/>
              </a:spcAft>
              <a:defRPr/>
            </a:pPr>
            <a:endParaRPr lang="en-CA" sz="1600" dirty="0"/>
          </a:p>
          <a:p>
            <a:pPr fontAlgn="auto">
              <a:spcAft>
                <a:spcPts val="0"/>
              </a:spcAft>
              <a:defRPr/>
            </a:pPr>
            <a:r>
              <a:rPr lang="en-CA" sz="1600" dirty="0"/>
              <a:t>Plan to adjust the productivity measures while staff is in training </a:t>
            </a:r>
          </a:p>
          <a:p>
            <a:pPr fontAlgn="auto">
              <a:spcAft>
                <a:spcPts val="0"/>
              </a:spcAft>
              <a:defRPr/>
            </a:pPr>
            <a:endParaRPr lang="en-CA" sz="1600" dirty="0"/>
          </a:p>
          <a:p>
            <a:pPr fontAlgn="auto">
              <a:spcAft>
                <a:spcPts val="0"/>
              </a:spcAft>
              <a:defRPr/>
            </a:pPr>
            <a:r>
              <a:rPr lang="en-CA" sz="1600" dirty="0"/>
              <a:t>Adjust policies and procedures of the organization to include the delivery of the Evidence-based practice</a:t>
            </a:r>
          </a:p>
        </p:txBody>
      </p:sp>
      <p:sp>
        <p:nvSpPr>
          <p:cNvPr id="9" name="Content Placeholder 2">
            <a:extLst>
              <a:ext uri="{FF2B5EF4-FFF2-40B4-BE49-F238E27FC236}">
                <a16:creationId xmlns:a16="http://schemas.microsoft.com/office/drawing/2014/main" id="{24B5BB3E-4794-7356-D1D3-840B3CDBAEF2}"/>
              </a:ext>
            </a:extLst>
          </p:cNvPr>
          <p:cNvSpPr txBox="1">
            <a:spLocks/>
          </p:cNvSpPr>
          <p:nvPr/>
        </p:nvSpPr>
        <p:spPr>
          <a:xfrm>
            <a:off x="6617678" y="3225800"/>
            <a:ext cx="3781425" cy="3130550"/>
          </a:xfrm>
          <a:prstGeom prst="rect">
            <a:avLst/>
          </a:prstGeom>
          <a:solidFill>
            <a:schemeClr val="accent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CA" sz="1600" dirty="0"/>
              <a:t>Medical directives</a:t>
            </a:r>
          </a:p>
          <a:p>
            <a:pPr fontAlgn="auto">
              <a:spcAft>
                <a:spcPts val="0"/>
              </a:spcAft>
              <a:defRPr/>
            </a:pPr>
            <a:endParaRPr lang="en-CA" sz="1600" dirty="0"/>
          </a:p>
          <a:p>
            <a:pPr fontAlgn="auto">
              <a:spcAft>
                <a:spcPts val="0"/>
              </a:spcAft>
              <a:defRPr/>
            </a:pPr>
            <a:r>
              <a:rPr lang="en-CA" sz="1600" dirty="0"/>
              <a:t>Reports from our study to support your actions and decisions</a:t>
            </a:r>
          </a:p>
          <a:p>
            <a:pPr fontAlgn="auto">
              <a:spcAft>
                <a:spcPts val="0"/>
              </a:spcAft>
              <a:defRPr/>
            </a:pPr>
            <a:endParaRPr lang="en-CA" sz="1600" dirty="0"/>
          </a:p>
          <a:p>
            <a:pPr fontAlgn="auto">
              <a:spcAft>
                <a:spcPts val="0"/>
              </a:spcAft>
              <a:defRPr/>
            </a:pPr>
            <a:r>
              <a:rPr lang="en-CA" sz="1600" dirty="0"/>
              <a:t>Experts and networks to encourage leadership engagement</a:t>
            </a:r>
          </a:p>
          <a:p>
            <a:pPr fontAlgn="auto">
              <a:spcAft>
                <a:spcPts val="0"/>
              </a:spcAft>
              <a:defRPr/>
            </a:pPr>
            <a:endParaRPr lang="en-CA" sz="1600" dirty="0"/>
          </a:p>
          <a:p>
            <a:pPr fontAlgn="auto">
              <a:spcAft>
                <a:spcPts val="0"/>
              </a:spcAft>
              <a:defRPr/>
            </a:pPr>
            <a:r>
              <a:rPr lang="en-CA" sz="1600" dirty="0" err="1"/>
              <a:t>PrEP</a:t>
            </a:r>
            <a:r>
              <a:rPr lang="en-CA" sz="1600" dirty="0"/>
              <a:t> champions</a:t>
            </a:r>
          </a:p>
        </p:txBody>
      </p:sp>
      <p:sp>
        <p:nvSpPr>
          <p:cNvPr id="10" name="Content Placeholder 2">
            <a:extLst>
              <a:ext uri="{FF2B5EF4-FFF2-40B4-BE49-F238E27FC236}">
                <a16:creationId xmlns:a16="http://schemas.microsoft.com/office/drawing/2014/main" id="{194A22C0-2C6E-123C-C743-75FEEF08DFF6}"/>
              </a:ext>
            </a:extLst>
          </p:cNvPr>
          <p:cNvSpPr txBox="1">
            <a:spLocks/>
          </p:cNvSpPr>
          <p:nvPr/>
        </p:nvSpPr>
        <p:spPr>
          <a:xfrm>
            <a:off x="2426370" y="2085975"/>
            <a:ext cx="3748088" cy="835025"/>
          </a:xfrm>
          <a:prstGeom prst="rect">
            <a:avLst/>
          </a:prstGeom>
          <a:solidFill>
            <a:schemeClr val="accent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CA" dirty="0"/>
              <a:t>Examples of actions</a:t>
            </a:r>
          </a:p>
        </p:txBody>
      </p:sp>
      <p:sp>
        <p:nvSpPr>
          <p:cNvPr id="15" name="Content Placeholder 2">
            <a:extLst>
              <a:ext uri="{FF2B5EF4-FFF2-40B4-BE49-F238E27FC236}">
                <a16:creationId xmlns:a16="http://schemas.microsoft.com/office/drawing/2014/main" id="{D8A0AF88-F71B-BBC6-26E2-20ED3AB0709B}"/>
              </a:ext>
            </a:extLst>
          </p:cNvPr>
          <p:cNvSpPr txBox="1">
            <a:spLocks/>
          </p:cNvSpPr>
          <p:nvPr/>
        </p:nvSpPr>
        <p:spPr>
          <a:xfrm>
            <a:off x="6635141" y="2087562"/>
            <a:ext cx="3746500" cy="833438"/>
          </a:xfrm>
          <a:prstGeom prst="rect">
            <a:avLst/>
          </a:prstGeom>
          <a:solidFill>
            <a:schemeClr val="accent4"/>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CA" dirty="0"/>
              <a:t>What do we have?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different colored bars&#10;&#10;Description automatically generated">
            <a:extLst>
              <a:ext uri="{FF2B5EF4-FFF2-40B4-BE49-F238E27FC236}">
                <a16:creationId xmlns:a16="http://schemas.microsoft.com/office/drawing/2014/main" id="{DBAD1E3F-7AEC-0D24-A29B-B0095A3E28F0}"/>
              </a:ext>
            </a:extLst>
          </p:cNvPr>
          <p:cNvPicPr>
            <a:picLocks noChangeAspect="1"/>
          </p:cNvPicPr>
          <p:nvPr/>
        </p:nvPicPr>
        <p:blipFill>
          <a:blip r:embed="rId2"/>
          <a:stretch>
            <a:fillRect/>
          </a:stretch>
        </p:blipFill>
        <p:spPr>
          <a:xfrm>
            <a:off x="649288" y="712788"/>
            <a:ext cx="6688138" cy="3135313"/>
          </a:xfrm>
          <a:prstGeom prst="rect">
            <a:avLst/>
          </a:prstGeom>
        </p:spPr>
      </p:pic>
      <p:pic>
        <p:nvPicPr>
          <p:cNvPr id="8" name="Picture 7">
            <a:extLst>
              <a:ext uri="{FF2B5EF4-FFF2-40B4-BE49-F238E27FC236}">
                <a16:creationId xmlns:a16="http://schemas.microsoft.com/office/drawing/2014/main" id="{42B18B44-E612-0434-D307-8D90F4036209}"/>
              </a:ext>
            </a:extLst>
          </p:cNvPr>
          <p:cNvPicPr>
            <a:picLocks noChangeAspect="1"/>
          </p:cNvPicPr>
          <p:nvPr/>
        </p:nvPicPr>
        <p:blipFill>
          <a:blip r:embed="rId3"/>
          <a:stretch>
            <a:fillRect/>
          </a:stretch>
        </p:blipFill>
        <p:spPr>
          <a:xfrm>
            <a:off x="7484213" y="558252"/>
            <a:ext cx="4058499" cy="3444384"/>
          </a:xfrm>
          <a:prstGeom prst="rect">
            <a:avLst/>
          </a:prstGeom>
        </p:spPr>
      </p:pic>
      <p:sp>
        <p:nvSpPr>
          <p:cNvPr id="10" name="TextBox 9">
            <a:extLst>
              <a:ext uri="{FF2B5EF4-FFF2-40B4-BE49-F238E27FC236}">
                <a16:creationId xmlns:a16="http://schemas.microsoft.com/office/drawing/2014/main" id="{5BBD443A-FCC2-F73E-785A-F6754A4D8A09}"/>
              </a:ext>
            </a:extLst>
          </p:cNvPr>
          <p:cNvSpPr txBox="1"/>
          <p:nvPr/>
        </p:nvSpPr>
        <p:spPr>
          <a:xfrm>
            <a:off x="457200" y="4068477"/>
            <a:ext cx="6096000" cy="984885"/>
          </a:xfrm>
          <a:prstGeom prst="rect">
            <a:avLst/>
          </a:prstGeom>
          <a:noFill/>
        </p:spPr>
        <p:txBody>
          <a:bodyPr wrap="square">
            <a:spAutoFit/>
          </a:bodyPr>
          <a:lstStyle/>
          <a:p>
            <a:pPr algn="l"/>
            <a:endParaRPr lang="es-CO" sz="1600" b="0" i="0" u="none" strike="noStrike" baseline="0" dirty="0">
              <a:solidFill>
                <a:srgbClr val="000000"/>
              </a:solidFill>
              <a:latin typeface="Gill Sans MT" panose="020B0502020104020203" pitchFamily="34" charset="0"/>
            </a:endParaRPr>
          </a:p>
          <a:p>
            <a:r>
              <a:rPr lang="en-CA" sz="1400" b="0" i="0" u="none" strike="noStrike" baseline="0" dirty="0" err="1">
                <a:solidFill>
                  <a:srgbClr val="000000"/>
                </a:solidFill>
                <a:latin typeface="Gill Sans MT" panose="020B0502020104020203" pitchFamily="34" charset="0"/>
              </a:rPr>
              <a:t>PrEP</a:t>
            </a:r>
            <a:r>
              <a:rPr lang="en-CA" sz="1400" b="0" i="0" u="none" strike="noStrike" baseline="0" dirty="0">
                <a:solidFill>
                  <a:srgbClr val="000000"/>
                </a:solidFill>
                <a:latin typeface="Gill Sans MT" panose="020B0502020104020203" pitchFamily="34" charset="0"/>
              </a:rPr>
              <a:t>-to-need ratio” (a calculated measure of </a:t>
            </a:r>
            <a:r>
              <a:rPr lang="en-CA" sz="1400" b="0" i="0" u="none" strike="noStrike" baseline="0" dirty="0" err="1">
                <a:solidFill>
                  <a:srgbClr val="000000"/>
                </a:solidFill>
                <a:latin typeface="Gill Sans MT" panose="020B0502020104020203" pitchFamily="34" charset="0"/>
              </a:rPr>
              <a:t>PrEP</a:t>
            </a:r>
            <a:r>
              <a:rPr lang="en-CA" sz="1400" b="0" i="0" u="none" strike="noStrike" baseline="0" dirty="0">
                <a:solidFill>
                  <a:srgbClr val="000000"/>
                </a:solidFill>
                <a:latin typeface="Gill Sans MT" panose="020B0502020104020203" pitchFamily="34" charset="0"/>
              </a:rPr>
              <a:t> provision relative to HIV burden among a population, where larger numbers indicate a more optimal amount of </a:t>
            </a:r>
            <a:r>
              <a:rPr lang="en-CA" sz="1400" b="0" i="0" u="none" strike="noStrike" baseline="0" dirty="0" err="1">
                <a:solidFill>
                  <a:srgbClr val="000000"/>
                </a:solidFill>
                <a:latin typeface="Gill Sans MT" panose="020B0502020104020203" pitchFamily="34" charset="0"/>
              </a:rPr>
              <a:t>PrEP</a:t>
            </a:r>
            <a:r>
              <a:rPr lang="en-CA" sz="1400" b="0" i="0" u="none" strike="noStrike" baseline="0" dirty="0">
                <a:solidFill>
                  <a:srgbClr val="000000"/>
                </a:solidFill>
                <a:latin typeface="Gill Sans MT" panose="020B0502020104020203" pitchFamily="34" charset="0"/>
              </a:rPr>
              <a:t> use) </a:t>
            </a:r>
          </a:p>
        </p:txBody>
      </p:sp>
      <p:sp>
        <p:nvSpPr>
          <p:cNvPr id="3" name="TextBox 2">
            <a:extLst>
              <a:ext uri="{FF2B5EF4-FFF2-40B4-BE49-F238E27FC236}">
                <a16:creationId xmlns:a16="http://schemas.microsoft.com/office/drawing/2014/main" id="{8A9B049D-8B1F-397D-5417-F5E08ADA12E5}"/>
              </a:ext>
            </a:extLst>
          </p:cNvPr>
          <p:cNvSpPr txBox="1"/>
          <p:nvPr/>
        </p:nvSpPr>
        <p:spPr>
          <a:xfrm>
            <a:off x="506362" y="5974669"/>
            <a:ext cx="6098458" cy="646331"/>
          </a:xfrm>
          <a:prstGeom prst="rect">
            <a:avLst/>
          </a:prstGeom>
          <a:noFill/>
        </p:spPr>
        <p:txBody>
          <a:bodyPr wrap="square">
            <a:spAutoFit/>
          </a:bodyPr>
          <a:lstStyle/>
          <a:p>
            <a:r>
              <a:rPr lang="en-CA" dirty="0"/>
              <a:t>Ontario HIV Treatment Network. HIV pre-exposure prophylaxis (</a:t>
            </a:r>
            <a:r>
              <a:rPr lang="en-CA" dirty="0" err="1"/>
              <a:t>PrEP</a:t>
            </a:r>
            <a:r>
              <a:rPr lang="en-CA" dirty="0"/>
              <a:t>) in Ontario, 2022. Toronto, Ontario, March 6, 2024</a:t>
            </a:r>
            <a:endParaRPr lang="es-CO" dirty="0"/>
          </a:p>
        </p:txBody>
      </p:sp>
      <p:sp>
        <p:nvSpPr>
          <p:cNvPr id="6" name="Title 5">
            <a:extLst>
              <a:ext uri="{FF2B5EF4-FFF2-40B4-BE49-F238E27FC236}">
                <a16:creationId xmlns:a16="http://schemas.microsoft.com/office/drawing/2014/main" id="{0A82C95E-EADB-57E0-7325-19FC2D3DDA96}"/>
              </a:ext>
            </a:extLst>
          </p:cNvPr>
          <p:cNvSpPr>
            <a:spLocks noGrp="1"/>
          </p:cNvSpPr>
          <p:nvPr>
            <p:ph type="title"/>
          </p:nvPr>
        </p:nvSpPr>
        <p:spPr>
          <a:xfrm>
            <a:off x="1027112" y="4767774"/>
            <a:ext cx="10515600" cy="1325563"/>
          </a:xfrm>
        </p:spPr>
        <p:txBody>
          <a:bodyPr/>
          <a:lstStyle/>
          <a:p>
            <a:r>
              <a:rPr lang="en-CA" dirty="0" err="1"/>
              <a:t>PreP</a:t>
            </a:r>
            <a:r>
              <a:rPr lang="en-CA" dirty="0"/>
              <a:t> adoption concentrate in urban areas</a:t>
            </a:r>
            <a:endParaRPr lang="es-CO" dirty="0"/>
          </a:p>
        </p:txBody>
      </p:sp>
    </p:spTree>
    <p:extLst>
      <p:ext uri="{BB962C8B-B14F-4D97-AF65-F5344CB8AC3E}">
        <p14:creationId xmlns:p14="http://schemas.microsoft.com/office/powerpoint/2010/main" val="3695855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CFD33-A70F-9000-90DF-B87D4E3A82E3}"/>
              </a:ext>
            </a:extLst>
          </p:cNvPr>
          <p:cNvSpPr>
            <a:spLocks noGrp="1"/>
          </p:cNvSpPr>
          <p:nvPr>
            <p:ph type="title"/>
          </p:nvPr>
        </p:nvSpPr>
        <p:spPr>
          <a:xfrm>
            <a:off x="2330115" y="855663"/>
            <a:ext cx="7227888" cy="835025"/>
          </a:xfrm>
        </p:spPr>
        <p:style>
          <a:lnRef idx="0">
            <a:scrgbClr r="0" g="0" b="0"/>
          </a:lnRef>
          <a:fillRef idx="1001">
            <a:schemeClr val="dk2"/>
          </a:fillRef>
          <a:effectRef idx="0">
            <a:scrgbClr r="0" g="0" b="0"/>
          </a:effectRef>
          <a:fontRef idx="major"/>
        </p:style>
        <p:txBody>
          <a:bodyPr rtlCol="0">
            <a:noAutofit/>
          </a:bodyPr>
          <a:lstStyle/>
          <a:p>
            <a:pPr fontAlgn="auto">
              <a:spcAft>
                <a:spcPts val="0"/>
              </a:spcAft>
              <a:defRPr/>
            </a:pPr>
            <a:r>
              <a:rPr lang="en-CA" sz="3200" dirty="0">
                <a:solidFill>
                  <a:schemeClr val="bg1"/>
                </a:solidFill>
              </a:rPr>
              <a:t>Assessment of organizational readiness</a:t>
            </a:r>
            <a:endParaRPr lang="es-CO" sz="3200" dirty="0">
              <a:solidFill>
                <a:schemeClr val="bg1"/>
              </a:solidFill>
            </a:endParaRPr>
          </a:p>
        </p:txBody>
      </p:sp>
      <p:sp>
        <p:nvSpPr>
          <p:cNvPr id="4" name="Slide Number Placeholder 3">
            <a:extLst>
              <a:ext uri="{FF2B5EF4-FFF2-40B4-BE49-F238E27FC236}">
                <a16:creationId xmlns:a16="http://schemas.microsoft.com/office/drawing/2014/main" id="{EBDEC397-4CBA-F62A-3679-B189877D988B}"/>
              </a:ext>
            </a:extLst>
          </p:cNvPr>
          <p:cNvSpPr>
            <a:spLocks noGrp="1"/>
          </p:cNvSpPr>
          <p:nvPr>
            <p:ph type="sldNum" sz="quarter" idx="12"/>
          </p:nvPr>
        </p:nvSpPr>
        <p:spPr/>
        <p:txBody>
          <a:bodyPr/>
          <a:lstStyle/>
          <a:p>
            <a:pPr>
              <a:defRPr/>
            </a:pPr>
            <a:fld id="{4450D53F-4C42-4E3F-B152-1BCE5A4431DC}" type="slidenum">
              <a:rPr lang="en-CA"/>
              <a:pPr>
                <a:defRPr/>
              </a:pPr>
              <a:t>50</a:t>
            </a:fld>
            <a:endParaRPr lang="en-CA"/>
          </a:p>
        </p:txBody>
      </p:sp>
      <p:sp>
        <p:nvSpPr>
          <p:cNvPr id="11" name="Content Placeholder 2">
            <a:extLst>
              <a:ext uri="{FF2B5EF4-FFF2-40B4-BE49-F238E27FC236}">
                <a16:creationId xmlns:a16="http://schemas.microsoft.com/office/drawing/2014/main" id="{692FEAA5-192C-C309-1A8A-B498B08AA433}"/>
              </a:ext>
            </a:extLst>
          </p:cNvPr>
          <p:cNvSpPr txBox="1">
            <a:spLocks/>
          </p:cNvSpPr>
          <p:nvPr/>
        </p:nvSpPr>
        <p:spPr>
          <a:xfrm>
            <a:off x="2330114" y="2936875"/>
            <a:ext cx="3514725" cy="3784600"/>
          </a:xfrm>
          <a:prstGeom prst="rect">
            <a:avLst/>
          </a:prstGeom>
          <a:solidFill>
            <a:schemeClr val="accent1"/>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CA" sz="1600" dirty="0"/>
              <a:t>a) Assess potential resources and capacity of the organization and how they may be adjusted to implement as outlined </a:t>
            </a:r>
          </a:p>
          <a:p>
            <a:pPr fontAlgn="auto">
              <a:spcAft>
                <a:spcPts val="0"/>
              </a:spcAft>
              <a:defRPr/>
            </a:pPr>
            <a:endParaRPr lang="en-CA" sz="1600" dirty="0"/>
          </a:p>
          <a:p>
            <a:pPr fontAlgn="auto">
              <a:spcAft>
                <a:spcPts val="0"/>
              </a:spcAft>
              <a:defRPr/>
            </a:pPr>
            <a:r>
              <a:rPr lang="en-CA" sz="1600" dirty="0"/>
              <a:t> (b) Incorporating implementation and EBP application ideas from various resources (literature, other agencies, decision makers) in order to adapt the delivery of the EBP to the agency’s structure and capacity </a:t>
            </a:r>
          </a:p>
          <a:p>
            <a:pPr fontAlgn="auto">
              <a:spcAft>
                <a:spcPts val="0"/>
              </a:spcAft>
              <a:defRPr/>
            </a:pPr>
            <a:endParaRPr lang="en-CA" sz="1600" dirty="0"/>
          </a:p>
          <a:p>
            <a:pPr fontAlgn="auto">
              <a:spcAft>
                <a:spcPts val="0"/>
              </a:spcAft>
              <a:defRPr/>
            </a:pPr>
            <a:r>
              <a:rPr lang="en-CA" sz="1600" dirty="0"/>
              <a:t>(c) People from “all levels” meeting together to discuss how the implementation should look like locally </a:t>
            </a:r>
          </a:p>
        </p:txBody>
      </p:sp>
      <p:sp>
        <p:nvSpPr>
          <p:cNvPr id="23556" name="Content Placeholder 2">
            <a:extLst>
              <a:ext uri="{FF2B5EF4-FFF2-40B4-BE49-F238E27FC236}">
                <a16:creationId xmlns:a16="http://schemas.microsoft.com/office/drawing/2014/main" id="{22410EC2-426F-7A2B-2661-858FAABB490C}"/>
              </a:ext>
            </a:extLst>
          </p:cNvPr>
          <p:cNvSpPr txBox="1">
            <a:spLocks noChangeArrowheads="1"/>
          </p:cNvSpPr>
          <p:nvPr/>
        </p:nvSpPr>
        <p:spPr bwMode="auto">
          <a:xfrm>
            <a:off x="2330114" y="1847850"/>
            <a:ext cx="3514725" cy="835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CA" altLang="es-CO"/>
              <a:t>Examples of actions</a:t>
            </a:r>
          </a:p>
        </p:txBody>
      </p:sp>
      <p:sp>
        <p:nvSpPr>
          <p:cNvPr id="23557" name="Content Placeholder 2">
            <a:extLst>
              <a:ext uri="{FF2B5EF4-FFF2-40B4-BE49-F238E27FC236}">
                <a16:creationId xmlns:a16="http://schemas.microsoft.com/office/drawing/2014/main" id="{FE41749A-A716-D297-4096-30E1405430C2}"/>
              </a:ext>
            </a:extLst>
          </p:cNvPr>
          <p:cNvSpPr txBox="1">
            <a:spLocks noChangeArrowheads="1"/>
          </p:cNvSpPr>
          <p:nvPr/>
        </p:nvSpPr>
        <p:spPr bwMode="auto">
          <a:xfrm>
            <a:off x="6195677" y="1847850"/>
            <a:ext cx="3362325" cy="835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CA" altLang="es-CO"/>
              <a:t>What do we have? </a:t>
            </a:r>
          </a:p>
        </p:txBody>
      </p:sp>
      <p:sp>
        <p:nvSpPr>
          <p:cNvPr id="23558" name="Content Placeholder 2">
            <a:extLst>
              <a:ext uri="{FF2B5EF4-FFF2-40B4-BE49-F238E27FC236}">
                <a16:creationId xmlns:a16="http://schemas.microsoft.com/office/drawing/2014/main" id="{FC9B86A4-B728-F461-5742-A1655A711909}"/>
              </a:ext>
            </a:extLst>
          </p:cNvPr>
          <p:cNvSpPr txBox="1">
            <a:spLocks noChangeArrowheads="1"/>
          </p:cNvSpPr>
          <p:nvPr/>
        </p:nvSpPr>
        <p:spPr bwMode="auto">
          <a:xfrm>
            <a:off x="6146464" y="2947988"/>
            <a:ext cx="3514725" cy="3784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CA" altLang="es-CO" sz="2000" dirty="0"/>
              <a:t>Readiness tool as based for discussion and identify need of resources </a:t>
            </a:r>
          </a:p>
          <a:p>
            <a:pPr eaLnBrk="1" hangingPunct="1"/>
            <a:endParaRPr lang="en-CA" altLang="es-CO" sz="2000" dirty="0"/>
          </a:p>
          <a:p>
            <a:pPr eaLnBrk="1" hangingPunct="1"/>
            <a:r>
              <a:rPr lang="en-CA" altLang="es-CO" sz="2000" dirty="0"/>
              <a:t>Learning experience from other SHC to adapt interventions or strategies</a:t>
            </a:r>
          </a:p>
          <a:p>
            <a:pPr eaLnBrk="1" hangingPunct="1"/>
            <a:endParaRPr lang="en-CA" altLang="es-CO" sz="2000" dirty="0"/>
          </a:p>
          <a:p>
            <a:pPr eaLnBrk="1" hangingPunct="1"/>
            <a:endParaRPr lang="en-CA" altLang="es-CO" sz="2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635DE-3D6D-E499-6E04-8516A0691724}"/>
              </a:ext>
            </a:extLst>
          </p:cNvPr>
          <p:cNvSpPr>
            <a:spLocks noGrp="1"/>
          </p:cNvSpPr>
          <p:nvPr>
            <p:ph type="title"/>
          </p:nvPr>
        </p:nvSpPr>
        <p:spPr>
          <a:xfrm>
            <a:off x="1993224" y="855663"/>
            <a:ext cx="7541525" cy="835025"/>
          </a:xfrm>
        </p:spPr>
        <p:style>
          <a:lnRef idx="0">
            <a:scrgbClr r="0" g="0" b="0"/>
          </a:lnRef>
          <a:fillRef idx="1001">
            <a:schemeClr val="dk2"/>
          </a:fillRef>
          <a:effectRef idx="0">
            <a:scrgbClr r="0" g="0" b="0"/>
          </a:effectRef>
          <a:fontRef idx="major"/>
        </p:style>
        <p:txBody>
          <a:bodyPr rtlCol="0">
            <a:normAutofit fontScale="90000"/>
          </a:bodyPr>
          <a:lstStyle/>
          <a:p>
            <a:pPr fontAlgn="auto">
              <a:spcAft>
                <a:spcPts val="0"/>
              </a:spcAft>
              <a:defRPr/>
            </a:pPr>
            <a:r>
              <a:rPr lang="en-CA" dirty="0">
                <a:solidFill>
                  <a:schemeClr val="bg1"/>
                </a:solidFill>
              </a:rPr>
              <a:t>Preparing for clients for recruitment</a:t>
            </a:r>
            <a:endParaRPr lang="es-CO" dirty="0">
              <a:solidFill>
                <a:schemeClr val="bg1"/>
              </a:solidFill>
            </a:endParaRPr>
          </a:p>
        </p:txBody>
      </p:sp>
      <p:sp>
        <p:nvSpPr>
          <p:cNvPr id="3" name="Content Placeholder 2">
            <a:extLst>
              <a:ext uri="{FF2B5EF4-FFF2-40B4-BE49-F238E27FC236}">
                <a16:creationId xmlns:a16="http://schemas.microsoft.com/office/drawing/2014/main" id="{E5FC8FAA-4588-8752-8727-AB8D36BA40DC}"/>
              </a:ext>
            </a:extLst>
          </p:cNvPr>
          <p:cNvSpPr>
            <a:spLocks noGrp="1"/>
          </p:cNvSpPr>
          <p:nvPr>
            <p:ph idx="1"/>
          </p:nvPr>
        </p:nvSpPr>
        <p:spPr>
          <a:xfrm>
            <a:off x="1993224" y="2927350"/>
            <a:ext cx="3529013" cy="3794125"/>
          </a:xfrm>
          <a:solidFill>
            <a:schemeClr val="tx2">
              <a:lumMod val="60000"/>
              <a:lumOff val="40000"/>
            </a:schemeClr>
          </a:solidFill>
        </p:spPr>
        <p:txBody>
          <a:bodyPr rtlCol="0">
            <a:normAutofit/>
          </a:bodyPr>
          <a:lstStyle/>
          <a:p>
            <a:pPr marL="0" indent="0" fontAlgn="auto">
              <a:spcAft>
                <a:spcPts val="0"/>
              </a:spcAft>
              <a:buFont typeface="Arial" panose="020B0604020202020204" pitchFamily="34" charset="0"/>
              <a:buNone/>
              <a:defRPr/>
            </a:pPr>
            <a:r>
              <a:rPr lang="en-CA" sz="1800" dirty="0"/>
              <a:t>Involving referral sources prior to launching the program to make recruitment more efficient </a:t>
            </a:r>
          </a:p>
          <a:p>
            <a:pPr marL="0" indent="0" fontAlgn="auto">
              <a:spcAft>
                <a:spcPts val="0"/>
              </a:spcAft>
              <a:buFont typeface="Arial" panose="020B0604020202020204" pitchFamily="34" charset="0"/>
              <a:buNone/>
              <a:defRPr/>
            </a:pPr>
            <a:r>
              <a:rPr lang="en-CA" sz="1800" dirty="0"/>
              <a:t>Identifying potential participants from the program’s existing case load </a:t>
            </a:r>
          </a:p>
          <a:p>
            <a:pPr marL="0" indent="0" fontAlgn="auto">
              <a:spcAft>
                <a:spcPts val="0"/>
              </a:spcAft>
              <a:buFont typeface="Arial" panose="020B0604020202020204" pitchFamily="34" charset="0"/>
              <a:buNone/>
              <a:defRPr/>
            </a:pPr>
            <a:r>
              <a:rPr lang="en-CA" sz="1800" dirty="0"/>
              <a:t>Increase awareness of </a:t>
            </a:r>
            <a:r>
              <a:rPr lang="en-CA" sz="1800" dirty="0" err="1"/>
              <a:t>PrEP</a:t>
            </a:r>
            <a:r>
              <a:rPr lang="en-CA" sz="1800" dirty="0"/>
              <a:t> in populations</a:t>
            </a:r>
          </a:p>
          <a:p>
            <a:pPr marL="0" indent="0" fontAlgn="auto">
              <a:spcAft>
                <a:spcPts val="0"/>
              </a:spcAft>
              <a:buFont typeface="Arial" panose="020B0604020202020204" pitchFamily="34" charset="0"/>
              <a:buNone/>
              <a:defRPr/>
            </a:pPr>
            <a:r>
              <a:rPr lang="en-CA" sz="1800" dirty="0"/>
              <a:t>Partnership with CBO</a:t>
            </a:r>
          </a:p>
          <a:p>
            <a:pPr marL="0" indent="0" fontAlgn="auto">
              <a:spcAft>
                <a:spcPts val="0"/>
              </a:spcAft>
              <a:buFont typeface="Arial" panose="020B0604020202020204" pitchFamily="34" charset="0"/>
              <a:buNone/>
              <a:defRPr/>
            </a:pPr>
            <a:r>
              <a:rPr lang="en-CA" sz="1800" dirty="0"/>
              <a:t>Having a peer navigator</a:t>
            </a:r>
          </a:p>
          <a:p>
            <a:pPr marL="0" indent="0" fontAlgn="auto">
              <a:spcAft>
                <a:spcPts val="0"/>
              </a:spcAft>
              <a:buFont typeface="Arial" panose="020B0604020202020204" pitchFamily="34" charset="0"/>
              <a:buNone/>
              <a:defRPr/>
            </a:pPr>
            <a:endParaRPr lang="en-CA" sz="1800" dirty="0"/>
          </a:p>
          <a:p>
            <a:pPr marL="0" indent="0" fontAlgn="auto">
              <a:spcAft>
                <a:spcPts val="0"/>
              </a:spcAft>
              <a:buFont typeface="Arial" panose="020B0604020202020204" pitchFamily="34" charset="0"/>
              <a:buNone/>
              <a:defRPr/>
            </a:pPr>
            <a:endParaRPr lang="en-CA" sz="1800" dirty="0"/>
          </a:p>
          <a:p>
            <a:pPr marL="0" indent="0" fontAlgn="auto">
              <a:spcAft>
                <a:spcPts val="0"/>
              </a:spcAft>
              <a:buFont typeface="Arial" panose="020B0604020202020204" pitchFamily="34" charset="0"/>
              <a:buNone/>
              <a:defRPr/>
            </a:pPr>
            <a:endParaRPr lang="en-CA" sz="1800" dirty="0"/>
          </a:p>
        </p:txBody>
      </p:sp>
      <p:sp>
        <p:nvSpPr>
          <p:cNvPr id="4" name="Slide Number Placeholder 3">
            <a:extLst>
              <a:ext uri="{FF2B5EF4-FFF2-40B4-BE49-F238E27FC236}">
                <a16:creationId xmlns:a16="http://schemas.microsoft.com/office/drawing/2014/main" id="{0026A94A-77B5-615F-9F4F-6114974D0C41}"/>
              </a:ext>
            </a:extLst>
          </p:cNvPr>
          <p:cNvSpPr>
            <a:spLocks noGrp="1"/>
          </p:cNvSpPr>
          <p:nvPr>
            <p:ph type="sldNum" sz="quarter" idx="12"/>
          </p:nvPr>
        </p:nvSpPr>
        <p:spPr/>
        <p:txBody>
          <a:bodyPr/>
          <a:lstStyle/>
          <a:p>
            <a:pPr>
              <a:defRPr/>
            </a:pPr>
            <a:fld id="{168872F5-1677-499C-9EB6-C24AAEF9F62F}" type="slidenum">
              <a:rPr lang="en-CA"/>
              <a:pPr>
                <a:defRPr/>
              </a:pPr>
              <a:t>51</a:t>
            </a:fld>
            <a:endParaRPr lang="en-CA"/>
          </a:p>
        </p:txBody>
      </p:sp>
      <p:sp>
        <p:nvSpPr>
          <p:cNvPr id="6" name="Content Placeholder 2">
            <a:extLst>
              <a:ext uri="{FF2B5EF4-FFF2-40B4-BE49-F238E27FC236}">
                <a16:creationId xmlns:a16="http://schemas.microsoft.com/office/drawing/2014/main" id="{2E4E3D4A-C10A-37FF-57C9-5617A77378A1}"/>
              </a:ext>
            </a:extLst>
          </p:cNvPr>
          <p:cNvSpPr txBox="1">
            <a:spLocks/>
          </p:cNvSpPr>
          <p:nvPr/>
        </p:nvSpPr>
        <p:spPr>
          <a:xfrm>
            <a:off x="1993224" y="1847850"/>
            <a:ext cx="3514725" cy="835025"/>
          </a:xfrm>
          <a:prstGeom prst="rect">
            <a:avLst/>
          </a:prstGeom>
          <a:solidFill>
            <a:schemeClr val="tx2">
              <a:lumMod val="60000"/>
              <a:lumOff val="4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CA" dirty="0"/>
              <a:t>Examples of actions</a:t>
            </a:r>
          </a:p>
        </p:txBody>
      </p:sp>
      <p:sp>
        <p:nvSpPr>
          <p:cNvPr id="7" name="Content Placeholder 2">
            <a:extLst>
              <a:ext uri="{FF2B5EF4-FFF2-40B4-BE49-F238E27FC236}">
                <a16:creationId xmlns:a16="http://schemas.microsoft.com/office/drawing/2014/main" id="{D445F33D-8644-252F-5446-E42132606694}"/>
              </a:ext>
            </a:extLst>
          </p:cNvPr>
          <p:cNvSpPr txBox="1">
            <a:spLocks/>
          </p:cNvSpPr>
          <p:nvPr/>
        </p:nvSpPr>
        <p:spPr>
          <a:xfrm>
            <a:off x="5858787" y="1847850"/>
            <a:ext cx="3549650" cy="835025"/>
          </a:xfrm>
          <a:prstGeom prst="rect">
            <a:avLst/>
          </a:prstGeom>
          <a:solidFill>
            <a:schemeClr val="tx2">
              <a:lumMod val="60000"/>
              <a:lumOff val="4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CA" dirty="0"/>
              <a:t>What do we have? </a:t>
            </a:r>
          </a:p>
        </p:txBody>
      </p:sp>
      <p:sp>
        <p:nvSpPr>
          <p:cNvPr id="14" name="Content Placeholder 2">
            <a:extLst>
              <a:ext uri="{FF2B5EF4-FFF2-40B4-BE49-F238E27FC236}">
                <a16:creationId xmlns:a16="http://schemas.microsoft.com/office/drawing/2014/main" id="{061B30A5-CCDB-F186-D99A-4DFA8C47CAD4}"/>
              </a:ext>
            </a:extLst>
          </p:cNvPr>
          <p:cNvSpPr txBox="1">
            <a:spLocks/>
          </p:cNvSpPr>
          <p:nvPr/>
        </p:nvSpPr>
        <p:spPr>
          <a:xfrm>
            <a:off x="5879424" y="3011488"/>
            <a:ext cx="3529013" cy="3794125"/>
          </a:xfrm>
          <a:prstGeom prst="rect">
            <a:avLst/>
          </a:prstGeom>
          <a:solidFill>
            <a:schemeClr val="tx2">
              <a:lumMod val="60000"/>
              <a:lumOff val="4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CA" sz="1800" dirty="0"/>
              <a:t>Network of researchers that can work on adapting recruitment materials</a:t>
            </a:r>
          </a:p>
          <a:p>
            <a:pPr marL="0" indent="0" fontAlgn="auto">
              <a:spcAft>
                <a:spcPts val="0"/>
              </a:spcAft>
              <a:buFont typeface="Arial" panose="020B0604020202020204" pitchFamily="34" charset="0"/>
              <a:buNone/>
              <a:defRPr/>
            </a:pPr>
            <a:endParaRPr lang="en-CA" sz="1800" dirty="0"/>
          </a:p>
          <a:p>
            <a:pPr marL="0" indent="0" fontAlgn="auto">
              <a:spcAft>
                <a:spcPts val="0"/>
              </a:spcAft>
              <a:buFont typeface="Arial" panose="020B0604020202020204" pitchFamily="34" charset="0"/>
              <a:buNone/>
              <a:defRPr/>
            </a:pPr>
            <a:r>
              <a:rPr lang="en-CA" sz="1800" dirty="0"/>
              <a:t>Experiences of other SHC that can be adapted </a:t>
            </a:r>
          </a:p>
          <a:p>
            <a:pPr marL="0" indent="0" fontAlgn="auto">
              <a:spcAft>
                <a:spcPts val="0"/>
              </a:spcAft>
              <a:buFont typeface="Arial" panose="020B0604020202020204" pitchFamily="34" charset="0"/>
              <a:buNone/>
              <a:defRPr/>
            </a:pPr>
            <a:endParaRPr lang="en-CA" sz="1800" dirty="0"/>
          </a:p>
          <a:p>
            <a:pPr marL="0" indent="0" fontAlgn="auto">
              <a:spcAft>
                <a:spcPts val="0"/>
              </a:spcAft>
              <a:buFont typeface="Arial" panose="020B0604020202020204" pitchFamily="34" charset="0"/>
              <a:buNone/>
              <a:defRPr/>
            </a:pPr>
            <a:endParaRPr lang="en-CA" sz="1800" dirty="0"/>
          </a:p>
          <a:p>
            <a:pPr marL="0" indent="0" fontAlgn="auto">
              <a:spcAft>
                <a:spcPts val="0"/>
              </a:spcAft>
              <a:buFont typeface="Arial" panose="020B0604020202020204" pitchFamily="34" charset="0"/>
              <a:buNone/>
              <a:defRPr/>
            </a:pPr>
            <a:endParaRPr lang="en-CA" sz="1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3C678-CF3A-28C6-51D7-C01CBD1A0219}"/>
              </a:ext>
            </a:extLst>
          </p:cNvPr>
          <p:cNvSpPr>
            <a:spLocks noGrp="1"/>
          </p:cNvSpPr>
          <p:nvPr>
            <p:ph type="title"/>
          </p:nvPr>
        </p:nvSpPr>
        <p:spPr>
          <a:xfrm>
            <a:off x="2602831" y="855663"/>
            <a:ext cx="7415213" cy="835025"/>
          </a:xfrm>
        </p:spPr>
        <p:style>
          <a:lnRef idx="0">
            <a:scrgbClr r="0" g="0" b="0"/>
          </a:lnRef>
          <a:fillRef idx="1001">
            <a:schemeClr val="dk2"/>
          </a:fillRef>
          <a:effectRef idx="0">
            <a:scrgbClr r="0" g="0" b="0"/>
          </a:effectRef>
          <a:fontRef idx="major"/>
        </p:style>
        <p:txBody>
          <a:bodyPr rtlCol="0">
            <a:normAutofit fontScale="90000"/>
          </a:bodyPr>
          <a:lstStyle/>
          <a:p>
            <a:pPr fontAlgn="auto">
              <a:spcAft>
                <a:spcPts val="0"/>
              </a:spcAft>
              <a:defRPr/>
            </a:pPr>
            <a:br>
              <a:rPr lang="en-CA" dirty="0">
                <a:solidFill>
                  <a:schemeClr val="bg1"/>
                </a:solidFill>
              </a:rPr>
            </a:br>
            <a:br>
              <a:rPr lang="en-CA" dirty="0">
                <a:solidFill>
                  <a:schemeClr val="bg1"/>
                </a:solidFill>
              </a:rPr>
            </a:br>
            <a:r>
              <a:rPr lang="en-CA" dirty="0">
                <a:solidFill>
                  <a:schemeClr val="bg1"/>
                </a:solidFill>
              </a:rPr>
              <a:t>Preparing staff for change</a:t>
            </a:r>
            <a:br>
              <a:rPr lang="en-CA" dirty="0">
                <a:solidFill>
                  <a:schemeClr val="bg1"/>
                </a:solidFill>
              </a:rPr>
            </a:br>
            <a:br>
              <a:rPr lang="en-CA" dirty="0">
                <a:solidFill>
                  <a:schemeClr val="bg1"/>
                </a:solidFill>
              </a:rPr>
            </a:br>
            <a:endParaRPr lang="es-CO" dirty="0">
              <a:solidFill>
                <a:schemeClr val="bg1"/>
              </a:solidFill>
            </a:endParaRPr>
          </a:p>
        </p:txBody>
      </p:sp>
      <p:sp>
        <p:nvSpPr>
          <p:cNvPr id="25602" name="Content Placeholder 2">
            <a:extLst>
              <a:ext uri="{FF2B5EF4-FFF2-40B4-BE49-F238E27FC236}">
                <a16:creationId xmlns:a16="http://schemas.microsoft.com/office/drawing/2014/main" id="{310E9098-42FA-D9CE-3B15-9362551D012D}"/>
              </a:ext>
            </a:extLst>
          </p:cNvPr>
          <p:cNvSpPr>
            <a:spLocks noGrp="1" noChangeArrowheads="1"/>
          </p:cNvSpPr>
          <p:nvPr>
            <p:ph idx="1"/>
          </p:nvPr>
        </p:nvSpPr>
        <p:spPr>
          <a:xfrm>
            <a:off x="2602831" y="2927350"/>
            <a:ext cx="3529013" cy="3794125"/>
          </a:xfrm>
          <a:solidFill>
            <a:srgbClr val="92D050"/>
          </a:solidFill>
        </p:spPr>
        <p:txBody>
          <a:bodyPr/>
          <a:lstStyle/>
          <a:p>
            <a:pPr marL="0" indent="0">
              <a:buFont typeface="Arial" panose="020B0604020202020204" pitchFamily="34" charset="0"/>
              <a:buNone/>
            </a:pPr>
            <a:r>
              <a:rPr lang="en-CA" altLang="es-CO" sz="1800"/>
              <a:t>Consultant/developers collaborating with internal figures to explain how the EBP relates to local context </a:t>
            </a:r>
          </a:p>
          <a:p>
            <a:pPr marL="0" indent="0">
              <a:buFont typeface="Arial" panose="020B0604020202020204" pitchFamily="34" charset="0"/>
              <a:buNone/>
            </a:pPr>
            <a:r>
              <a:rPr lang="en-CA" altLang="es-CO" sz="1800"/>
              <a:t>Conducting readiness assessment at the leadership and staff level: need to change, positive expectations of the change, self-efficacy (as an organization), support, resources </a:t>
            </a:r>
          </a:p>
          <a:p>
            <a:pPr marL="0" indent="0">
              <a:buFont typeface="Arial" panose="020B0604020202020204" pitchFamily="34" charset="0"/>
              <a:buNone/>
            </a:pPr>
            <a:r>
              <a:rPr lang="en-CA" altLang="es-CO" sz="1800"/>
              <a:t>Providing overview of the expected change to all stakeholders </a:t>
            </a:r>
          </a:p>
          <a:p>
            <a:pPr marL="0" indent="0">
              <a:buFont typeface="Arial" panose="020B0604020202020204" pitchFamily="34" charset="0"/>
              <a:buNone/>
            </a:pPr>
            <a:endParaRPr lang="en-CA" altLang="es-CO" sz="1800"/>
          </a:p>
          <a:p>
            <a:pPr marL="0" indent="0">
              <a:buFont typeface="Arial" panose="020B0604020202020204" pitchFamily="34" charset="0"/>
              <a:buNone/>
            </a:pPr>
            <a:endParaRPr lang="en-CA" altLang="es-CO" sz="1800"/>
          </a:p>
        </p:txBody>
      </p:sp>
      <p:sp>
        <p:nvSpPr>
          <p:cNvPr id="4" name="Slide Number Placeholder 3">
            <a:extLst>
              <a:ext uri="{FF2B5EF4-FFF2-40B4-BE49-F238E27FC236}">
                <a16:creationId xmlns:a16="http://schemas.microsoft.com/office/drawing/2014/main" id="{A14A7B66-AAFC-9190-65FD-B89B4F9DAA82}"/>
              </a:ext>
            </a:extLst>
          </p:cNvPr>
          <p:cNvSpPr>
            <a:spLocks noGrp="1"/>
          </p:cNvSpPr>
          <p:nvPr>
            <p:ph type="sldNum" sz="quarter" idx="12"/>
          </p:nvPr>
        </p:nvSpPr>
        <p:spPr/>
        <p:txBody>
          <a:bodyPr/>
          <a:lstStyle/>
          <a:p>
            <a:pPr>
              <a:defRPr/>
            </a:pPr>
            <a:fld id="{A8224022-A5E1-42E2-8D34-2CA7E1C20C74}" type="slidenum">
              <a:rPr lang="en-CA"/>
              <a:pPr>
                <a:defRPr/>
              </a:pPr>
              <a:t>52</a:t>
            </a:fld>
            <a:endParaRPr lang="en-CA"/>
          </a:p>
        </p:txBody>
      </p:sp>
      <p:sp>
        <p:nvSpPr>
          <p:cNvPr id="25604" name="Content Placeholder 2">
            <a:extLst>
              <a:ext uri="{FF2B5EF4-FFF2-40B4-BE49-F238E27FC236}">
                <a16:creationId xmlns:a16="http://schemas.microsoft.com/office/drawing/2014/main" id="{6FA51FBF-30BD-F646-2A41-9BFDD0E03CD1}"/>
              </a:ext>
            </a:extLst>
          </p:cNvPr>
          <p:cNvSpPr txBox="1">
            <a:spLocks noChangeArrowheads="1"/>
          </p:cNvSpPr>
          <p:nvPr/>
        </p:nvSpPr>
        <p:spPr bwMode="auto">
          <a:xfrm>
            <a:off x="2602831" y="1847850"/>
            <a:ext cx="3514725" cy="8350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CA" altLang="es-CO"/>
              <a:t>Examples of actions</a:t>
            </a:r>
          </a:p>
        </p:txBody>
      </p:sp>
      <p:sp>
        <p:nvSpPr>
          <p:cNvPr id="25605" name="Content Placeholder 2">
            <a:extLst>
              <a:ext uri="{FF2B5EF4-FFF2-40B4-BE49-F238E27FC236}">
                <a16:creationId xmlns:a16="http://schemas.microsoft.com/office/drawing/2014/main" id="{E1C89412-DFBB-5185-6B22-8F1EDDCEF3AA}"/>
              </a:ext>
            </a:extLst>
          </p:cNvPr>
          <p:cNvSpPr txBox="1">
            <a:spLocks noChangeArrowheads="1"/>
          </p:cNvSpPr>
          <p:nvPr/>
        </p:nvSpPr>
        <p:spPr bwMode="auto">
          <a:xfrm>
            <a:off x="6468394" y="1847850"/>
            <a:ext cx="3362325" cy="8350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CA" altLang="es-CO"/>
              <a:t>What do we have? </a:t>
            </a:r>
          </a:p>
        </p:txBody>
      </p:sp>
      <p:sp>
        <p:nvSpPr>
          <p:cNvPr id="14" name="Content Placeholder 2">
            <a:extLst>
              <a:ext uri="{FF2B5EF4-FFF2-40B4-BE49-F238E27FC236}">
                <a16:creationId xmlns:a16="http://schemas.microsoft.com/office/drawing/2014/main" id="{34D67669-A2DE-8F21-2CB8-90F5C7247D29}"/>
              </a:ext>
            </a:extLst>
          </p:cNvPr>
          <p:cNvSpPr txBox="1">
            <a:spLocks/>
          </p:cNvSpPr>
          <p:nvPr/>
        </p:nvSpPr>
        <p:spPr>
          <a:xfrm>
            <a:off x="6489032" y="3011488"/>
            <a:ext cx="3341688" cy="3794125"/>
          </a:xfrm>
          <a:prstGeom prst="rect">
            <a:avLst/>
          </a:prstGeom>
          <a:solidFill>
            <a:srgbClr val="92D050"/>
          </a:solidFill>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CA" sz="1800" dirty="0"/>
              <a:t>Readiness assessment to start a discussion</a:t>
            </a:r>
          </a:p>
          <a:p>
            <a:pPr marL="0" indent="0" fontAlgn="auto">
              <a:spcAft>
                <a:spcPts val="0"/>
              </a:spcAft>
              <a:buFont typeface="Arial" panose="020B0604020202020204" pitchFamily="34" charset="0"/>
              <a:buNone/>
              <a:defRPr/>
            </a:pPr>
            <a:r>
              <a:rPr lang="en-CA" sz="1800" dirty="0"/>
              <a:t>Community of practice-web page- on development</a:t>
            </a:r>
          </a:p>
          <a:p>
            <a:pPr marL="0" indent="0" fontAlgn="auto">
              <a:spcAft>
                <a:spcPts val="0"/>
              </a:spcAft>
              <a:buFont typeface="Arial" panose="020B0604020202020204" pitchFamily="34" charset="0"/>
              <a:buNone/>
              <a:defRPr/>
            </a:pPr>
            <a:endParaRPr lang="en-CA" sz="1800" dirty="0"/>
          </a:p>
          <a:p>
            <a:pPr marL="0" indent="0" fontAlgn="auto">
              <a:spcAft>
                <a:spcPts val="0"/>
              </a:spcAft>
              <a:buFont typeface="Arial" panose="020B0604020202020204" pitchFamily="34" charset="0"/>
              <a:buNone/>
              <a:defRPr/>
            </a:pPr>
            <a:r>
              <a:rPr lang="en-CA" sz="1800" dirty="0"/>
              <a:t>Training modules with implementation tools</a:t>
            </a:r>
          </a:p>
          <a:p>
            <a:pPr marL="0" indent="0" fontAlgn="auto">
              <a:spcAft>
                <a:spcPts val="0"/>
              </a:spcAft>
              <a:buFont typeface="Arial" panose="020B0604020202020204" pitchFamily="34" charset="0"/>
              <a:buNone/>
              <a:defRPr/>
            </a:pPr>
            <a:endParaRPr lang="en-CA" sz="1800" dirty="0"/>
          </a:p>
          <a:p>
            <a:pPr marL="0" indent="0" fontAlgn="auto">
              <a:spcAft>
                <a:spcPts val="0"/>
              </a:spcAft>
              <a:buFont typeface="Arial" panose="020B0604020202020204" pitchFamily="34" charset="0"/>
              <a:buNone/>
              <a:defRPr/>
            </a:pPr>
            <a:r>
              <a:rPr lang="en-CA" sz="1800" dirty="0"/>
              <a:t>Reports to make the case to leaders and other key stakeholders</a:t>
            </a:r>
          </a:p>
          <a:p>
            <a:pPr marL="0" indent="0" fontAlgn="auto">
              <a:spcAft>
                <a:spcPts val="0"/>
              </a:spcAft>
              <a:buFont typeface="Arial" panose="020B0604020202020204" pitchFamily="34" charset="0"/>
              <a:buNone/>
              <a:defRPr/>
            </a:pPr>
            <a:endParaRPr lang="en-CA" sz="1800" dirty="0"/>
          </a:p>
          <a:p>
            <a:pPr marL="0" indent="0" fontAlgn="auto">
              <a:spcAft>
                <a:spcPts val="0"/>
              </a:spcAft>
              <a:buFont typeface="Arial" panose="020B0604020202020204" pitchFamily="34" charset="0"/>
              <a:buNone/>
              <a:defRPr/>
            </a:pPr>
            <a:r>
              <a:rPr lang="en-CA" sz="1800" dirty="0"/>
              <a:t>Medical directives</a:t>
            </a:r>
          </a:p>
          <a:p>
            <a:pPr marL="0" indent="0" fontAlgn="auto">
              <a:spcAft>
                <a:spcPts val="0"/>
              </a:spcAft>
              <a:buFont typeface="Arial" panose="020B0604020202020204" pitchFamily="34" charset="0"/>
              <a:buNone/>
              <a:defRPr/>
            </a:pPr>
            <a:endParaRPr lang="en-CA" sz="1800" dirty="0"/>
          </a:p>
          <a:p>
            <a:pPr marL="0" indent="0" fontAlgn="auto">
              <a:spcAft>
                <a:spcPts val="0"/>
              </a:spcAft>
              <a:buFont typeface="Arial" panose="020B0604020202020204" pitchFamily="34" charset="0"/>
              <a:buNone/>
              <a:defRPr/>
            </a:pPr>
            <a:r>
              <a:rPr lang="en-CA" sz="1800" dirty="0"/>
              <a:t>Expert support for </a:t>
            </a:r>
            <a:r>
              <a:rPr lang="en-CA" sz="1800" dirty="0" err="1"/>
              <a:t>PrEP</a:t>
            </a:r>
            <a:r>
              <a:rPr lang="en-CA" sz="1800" dirty="0"/>
              <a:t> adoption</a:t>
            </a:r>
          </a:p>
          <a:p>
            <a:pPr marL="0" indent="0" fontAlgn="auto">
              <a:spcAft>
                <a:spcPts val="0"/>
              </a:spcAft>
              <a:buFont typeface="Arial" panose="020B0604020202020204" pitchFamily="34" charset="0"/>
              <a:buNone/>
              <a:defRPr/>
            </a:pPr>
            <a:endParaRPr lang="en-CA" sz="1800" dirty="0"/>
          </a:p>
          <a:p>
            <a:pPr marL="0" indent="0" fontAlgn="auto">
              <a:spcAft>
                <a:spcPts val="0"/>
              </a:spcAft>
              <a:buFont typeface="Arial" panose="020B0604020202020204" pitchFamily="34" charset="0"/>
              <a:buNone/>
              <a:defRPr/>
            </a:pPr>
            <a:endParaRPr lang="en-CA" sz="1800" dirty="0"/>
          </a:p>
          <a:p>
            <a:pPr marL="0" indent="0" fontAlgn="auto">
              <a:spcAft>
                <a:spcPts val="0"/>
              </a:spcAft>
              <a:buFont typeface="Arial" panose="020B0604020202020204" pitchFamily="34" charset="0"/>
              <a:buNone/>
              <a:defRPr/>
            </a:pPr>
            <a:endParaRPr lang="en-CA" sz="1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1FCC-50B8-EA16-E044-F7B1AE99C553}"/>
              </a:ext>
            </a:extLst>
          </p:cNvPr>
          <p:cNvSpPr>
            <a:spLocks noGrp="1"/>
          </p:cNvSpPr>
          <p:nvPr>
            <p:ph type="title"/>
          </p:nvPr>
        </p:nvSpPr>
        <p:spPr>
          <a:xfrm>
            <a:off x="2554705" y="966788"/>
            <a:ext cx="7248525" cy="723900"/>
          </a:xfrm>
        </p:spPr>
        <p:style>
          <a:lnRef idx="0">
            <a:scrgbClr r="0" g="0" b="0"/>
          </a:lnRef>
          <a:fillRef idx="1001">
            <a:schemeClr val="dk2"/>
          </a:fillRef>
          <a:effectRef idx="0">
            <a:scrgbClr r="0" g="0" b="0"/>
          </a:effectRef>
          <a:fontRef idx="major"/>
        </p:style>
        <p:txBody>
          <a:bodyPr rtlCol="0">
            <a:noAutofit/>
          </a:bodyPr>
          <a:lstStyle/>
          <a:p>
            <a:pPr fontAlgn="auto">
              <a:spcAft>
                <a:spcPts val="0"/>
              </a:spcAft>
              <a:defRPr/>
            </a:pPr>
            <a:r>
              <a:rPr lang="en-CA" sz="3200" dirty="0">
                <a:solidFill>
                  <a:schemeClr val="bg1"/>
                </a:solidFill>
              </a:rPr>
              <a:t>Developing an implementation action plan</a:t>
            </a:r>
            <a:endParaRPr lang="es-CO" sz="3200" dirty="0">
              <a:solidFill>
                <a:schemeClr val="bg1"/>
              </a:solidFill>
            </a:endParaRPr>
          </a:p>
        </p:txBody>
      </p:sp>
      <p:sp>
        <p:nvSpPr>
          <p:cNvPr id="3" name="Content Placeholder 2">
            <a:extLst>
              <a:ext uri="{FF2B5EF4-FFF2-40B4-BE49-F238E27FC236}">
                <a16:creationId xmlns:a16="http://schemas.microsoft.com/office/drawing/2014/main" id="{F9EDA98B-CF3B-899D-F9BF-A3A47BB8E5E6}"/>
              </a:ext>
            </a:extLst>
          </p:cNvPr>
          <p:cNvSpPr>
            <a:spLocks noGrp="1"/>
          </p:cNvSpPr>
          <p:nvPr>
            <p:ph idx="1"/>
          </p:nvPr>
        </p:nvSpPr>
        <p:spPr>
          <a:xfrm>
            <a:off x="2554705" y="2927350"/>
            <a:ext cx="3529013" cy="3794125"/>
          </a:xfrm>
          <a:solidFill>
            <a:srgbClr val="0070C0"/>
          </a:solidFill>
        </p:spPr>
        <p:txBody>
          <a:bodyPr rtlCol="0">
            <a:normAutofit fontScale="77500" lnSpcReduction="20000"/>
          </a:bodyPr>
          <a:lstStyle/>
          <a:p>
            <a:pPr marL="0" indent="0" fontAlgn="auto">
              <a:spcAft>
                <a:spcPts val="0"/>
              </a:spcAft>
              <a:buFont typeface="Arial" panose="020B0604020202020204" pitchFamily="34" charset="0"/>
              <a:buNone/>
              <a:defRPr/>
            </a:pPr>
            <a:r>
              <a:rPr lang="en-CA" sz="1800" dirty="0"/>
              <a:t>Developing goals, measures, and metrics for assessing implementation outcomes </a:t>
            </a:r>
          </a:p>
          <a:p>
            <a:pPr marL="0" indent="0" fontAlgn="auto">
              <a:spcAft>
                <a:spcPts val="0"/>
              </a:spcAft>
              <a:buFont typeface="Arial" panose="020B0604020202020204" pitchFamily="34" charset="0"/>
              <a:buNone/>
              <a:defRPr/>
            </a:pPr>
            <a:r>
              <a:rPr lang="en-CA" sz="1800" dirty="0"/>
              <a:t>Planning for staffing: - Decide on structure and selection process  - Identify potential staff  - Remove or reassign strong resisters </a:t>
            </a:r>
          </a:p>
          <a:p>
            <a:pPr marL="0" indent="0" fontAlgn="auto">
              <a:spcAft>
                <a:spcPts val="0"/>
              </a:spcAft>
              <a:buFont typeface="Arial" panose="020B0604020202020204" pitchFamily="34" charset="0"/>
              <a:buNone/>
              <a:defRPr/>
            </a:pPr>
            <a:r>
              <a:rPr lang="en-CA" sz="1800" dirty="0"/>
              <a:t>Planning for skill development—Developing a training plan to address different skill levels and knowledge needs  </a:t>
            </a:r>
          </a:p>
          <a:p>
            <a:pPr marL="0" indent="0" fontAlgn="auto">
              <a:spcAft>
                <a:spcPts val="0"/>
              </a:spcAft>
              <a:buFont typeface="Arial" panose="020B0604020202020204" pitchFamily="34" charset="0"/>
              <a:buNone/>
              <a:defRPr/>
            </a:pPr>
            <a:r>
              <a:rPr lang="en-CA" sz="1800" dirty="0"/>
              <a:t>Developing oversight infrastructure: - Allocate resources for an implementation leader  - Develop a taskforce/champions that represents all who are going to be affected by the change </a:t>
            </a:r>
          </a:p>
          <a:p>
            <a:pPr marL="0" indent="0" fontAlgn="auto">
              <a:spcAft>
                <a:spcPts val="0"/>
              </a:spcAft>
              <a:buFont typeface="Arial" panose="020B0604020202020204" pitchFamily="34" charset="0"/>
              <a:buNone/>
              <a:defRPr/>
            </a:pPr>
            <a:r>
              <a:rPr lang="en-CA" sz="1800" dirty="0"/>
              <a:t>Planning for resources allocation: - Identify resources requirements (space, time, staff, equipment, funding) and possible solutions- Communicate with the management about the demands of the EBP  </a:t>
            </a:r>
          </a:p>
          <a:p>
            <a:pPr marL="0" indent="0" fontAlgn="auto">
              <a:spcAft>
                <a:spcPts val="0"/>
              </a:spcAft>
              <a:buFont typeface="Arial" panose="020B0604020202020204" pitchFamily="34" charset="0"/>
              <a:buNone/>
              <a:defRPr/>
            </a:pPr>
            <a:r>
              <a:rPr lang="en-CA" sz="1800" dirty="0"/>
              <a:t>Developing procedures for delivering the EBP </a:t>
            </a:r>
          </a:p>
          <a:p>
            <a:pPr marL="0" indent="0" fontAlgn="auto">
              <a:spcAft>
                <a:spcPts val="0"/>
              </a:spcAft>
              <a:buFont typeface="Arial" panose="020B0604020202020204" pitchFamily="34" charset="0"/>
              <a:buNone/>
              <a:defRPr/>
            </a:pPr>
            <a:endParaRPr lang="en-CA" sz="1800" dirty="0"/>
          </a:p>
        </p:txBody>
      </p:sp>
      <p:sp>
        <p:nvSpPr>
          <p:cNvPr id="4" name="Slide Number Placeholder 3">
            <a:extLst>
              <a:ext uri="{FF2B5EF4-FFF2-40B4-BE49-F238E27FC236}">
                <a16:creationId xmlns:a16="http://schemas.microsoft.com/office/drawing/2014/main" id="{B028DA89-CC34-A6C9-9812-6BD8836C9F0F}"/>
              </a:ext>
            </a:extLst>
          </p:cNvPr>
          <p:cNvSpPr>
            <a:spLocks noGrp="1"/>
          </p:cNvSpPr>
          <p:nvPr>
            <p:ph type="sldNum" sz="quarter" idx="12"/>
          </p:nvPr>
        </p:nvSpPr>
        <p:spPr/>
        <p:txBody>
          <a:bodyPr/>
          <a:lstStyle/>
          <a:p>
            <a:pPr>
              <a:defRPr/>
            </a:pPr>
            <a:fld id="{500A6A79-24FE-4B91-938F-DEB9E36E4A57}" type="slidenum">
              <a:rPr lang="en-CA"/>
              <a:pPr>
                <a:defRPr/>
              </a:pPr>
              <a:t>53</a:t>
            </a:fld>
            <a:endParaRPr lang="en-CA"/>
          </a:p>
        </p:txBody>
      </p:sp>
      <p:sp>
        <p:nvSpPr>
          <p:cNvPr id="26628" name="Content Placeholder 2">
            <a:extLst>
              <a:ext uri="{FF2B5EF4-FFF2-40B4-BE49-F238E27FC236}">
                <a16:creationId xmlns:a16="http://schemas.microsoft.com/office/drawing/2014/main" id="{7FE78707-9F48-CD0B-FADD-0B038E01A00A}"/>
              </a:ext>
            </a:extLst>
          </p:cNvPr>
          <p:cNvSpPr txBox="1">
            <a:spLocks noChangeArrowheads="1"/>
          </p:cNvSpPr>
          <p:nvPr/>
        </p:nvSpPr>
        <p:spPr bwMode="auto">
          <a:xfrm>
            <a:off x="2554705" y="1847850"/>
            <a:ext cx="3514725" cy="83502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CA" altLang="es-CO"/>
              <a:t>Examples of actions</a:t>
            </a:r>
          </a:p>
        </p:txBody>
      </p:sp>
      <p:sp>
        <p:nvSpPr>
          <p:cNvPr id="26629" name="Content Placeholder 2">
            <a:extLst>
              <a:ext uri="{FF2B5EF4-FFF2-40B4-BE49-F238E27FC236}">
                <a16:creationId xmlns:a16="http://schemas.microsoft.com/office/drawing/2014/main" id="{581E8F26-82F0-BB75-F7E9-AF114383743C}"/>
              </a:ext>
            </a:extLst>
          </p:cNvPr>
          <p:cNvSpPr txBox="1">
            <a:spLocks noChangeArrowheads="1"/>
          </p:cNvSpPr>
          <p:nvPr/>
        </p:nvSpPr>
        <p:spPr bwMode="auto">
          <a:xfrm>
            <a:off x="6420268" y="1847850"/>
            <a:ext cx="3362325" cy="83502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CA" altLang="es-CO"/>
              <a:t>What do we have? </a:t>
            </a:r>
          </a:p>
        </p:txBody>
      </p:sp>
      <p:sp>
        <p:nvSpPr>
          <p:cNvPr id="26631" name="Content Placeholder 2">
            <a:extLst>
              <a:ext uri="{FF2B5EF4-FFF2-40B4-BE49-F238E27FC236}">
                <a16:creationId xmlns:a16="http://schemas.microsoft.com/office/drawing/2014/main" id="{267D82B1-0878-4EC0-9A76-EC2F4429A663}"/>
              </a:ext>
            </a:extLst>
          </p:cNvPr>
          <p:cNvSpPr txBox="1">
            <a:spLocks noChangeArrowheads="1"/>
          </p:cNvSpPr>
          <p:nvPr/>
        </p:nvSpPr>
        <p:spPr bwMode="auto">
          <a:xfrm>
            <a:off x="6440905" y="3011488"/>
            <a:ext cx="3362325" cy="379412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n-CA" altLang="es-CO" sz="1800" dirty="0"/>
              <a:t>Logic model for implementation</a:t>
            </a:r>
          </a:p>
          <a:p>
            <a:pPr eaLnBrk="1" hangingPunct="1">
              <a:buFont typeface="Arial" panose="020B0604020202020204" pitchFamily="34" charset="0"/>
              <a:buNone/>
            </a:pPr>
            <a:r>
              <a:rPr lang="en-CA" altLang="es-CO" sz="1800" dirty="0"/>
              <a:t>Evaluation tools for the clinic</a:t>
            </a:r>
          </a:p>
          <a:p>
            <a:pPr eaLnBrk="1" hangingPunct="1">
              <a:buFont typeface="Arial" panose="020B0604020202020204" pitchFamily="34" charset="0"/>
              <a:buNone/>
            </a:pPr>
            <a:r>
              <a:rPr lang="en-CA" altLang="es-CO" sz="1800" dirty="0"/>
              <a:t>Training modules with implementation tools</a:t>
            </a:r>
          </a:p>
          <a:p>
            <a:pPr eaLnBrk="1" hangingPunct="1">
              <a:buFont typeface="Arial" panose="020B0604020202020204" pitchFamily="34" charset="0"/>
              <a:buNone/>
            </a:pPr>
            <a:r>
              <a:rPr lang="en-CA" altLang="es-CO" sz="1800" dirty="0"/>
              <a:t>Web page</a:t>
            </a:r>
          </a:p>
          <a:p>
            <a:pPr eaLnBrk="1" hangingPunct="1">
              <a:buFont typeface="Arial" panose="020B0604020202020204" pitchFamily="34" charset="0"/>
              <a:buNone/>
            </a:pPr>
            <a:r>
              <a:rPr lang="en-CA" altLang="es-CO" sz="1800" dirty="0"/>
              <a:t>Medical directives</a:t>
            </a:r>
          </a:p>
          <a:p>
            <a:pPr eaLnBrk="1" hangingPunct="1">
              <a:buFont typeface="Arial" panose="020B0604020202020204" pitchFamily="34" charset="0"/>
              <a:buNone/>
            </a:pPr>
            <a:r>
              <a:rPr lang="en-CA" altLang="es-CO" sz="1800" dirty="0"/>
              <a:t>Expert support for </a:t>
            </a:r>
            <a:r>
              <a:rPr lang="en-CA" altLang="es-CO" sz="1800" dirty="0" err="1"/>
              <a:t>PrEP</a:t>
            </a:r>
            <a:r>
              <a:rPr lang="en-CA" altLang="es-CO" sz="1800" dirty="0"/>
              <a:t> adoption</a:t>
            </a:r>
          </a:p>
          <a:p>
            <a:pPr eaLnBrk="1" hangingPunct="1">
              <a:buFont typeface="Arial" panose="020B0604020202020204" pitchFamily="34" charset="0"/>
              <a:buNone/>
            </a:pPr>
            <a:endParaRPr lang="en-CA" altLang="es-CO" sz="1800" dirty="0"/>
          </a:p>
          <a:p>
            <a:pPr eaLnBrk="1" hangingPunct="1">
              <a:buFont typeface="Arial" panose="020B0604020202020204" pitchFamily="34" charset="0"/>
              <a:buNone/>
            </a:pPr>
            <a:endParaRPr lang="en-CA" altLang="es-CO" sz="1800" dirty="0"/>
          </a:p>
          <a:p>
            <a:pPr eaLnBrk="1" hangingPunct="1">
              <a:buFont typeface="Arial" panose="020B0604020202020204" pitchFamily="34" charset="0"/>
              <a:buNone/>
            </a:pPr>
            <a:endParaRPr lang="en-CA" altLang="es-CO" sz="1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7" name="Rectangle 307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9" name="Freeform: Shape 307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721" name="Title 1">
            <a:extLst>
              <a:ext uri="{FF2B5EF4-FFF2-40B4-BE49-F238E27FC236}">
                <a16:creationId xmlns:a16="http://schemas.microsoft.com/office/drawing/2014/main" id="{8B18EE74-3994-0384-611C-9F3CDFB96249}"/>
              </a:ext>
            </a:extLst>
          </p:cNvPr>
          <p:cNvSpPr>
            <a:spLocks noGrp="1" noChangeArrowheads="1"/>
          </p:cNvSpPr>
          <p:nvPr>
            <p:ph type="title"/>
          </p:nvPr>
        </p:nvSpPr>
        <p:spPr>
          <a:xfrm>
            <a:off x="838200" y="365125"/>
            <a:ext cx="10515600" cy="1325563"/>
          </a:xfrm>
        </p:spPr>
        <p:txBody>
          <a:bodyPr>
            <a:normAutofit/>
          </a:bodyPr>
          <a:lstStyle/>
          <a:p>
            <a:r>
              <a:rPr lang="en-CA" altLang="es-CO" b="1"/>
              <a:t>Conclusions</a:t>
            </a:r>
          </a:p>
        </p:txBody>
      </p:sp>
      <p:sp>
        <p:nvSpPr>
          <p:cNvPr id="30731" name="Arc 307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722" name="Content Placeholder 2">
            <a:extLst>
              <a:ext uri="{FF2B5EF4-FFF2-40B4-BE49-F238E27FC236}">
                <a16:creationId xmlns:a16="http://schemas.microsoft.com/office/drawing/2014/main" id="{413A77E7-C475-C966-A64E-4AC4BE67E58A}"/>
              </a:ext>
            </a:extLst>
          </p:cNvPr>
          <p:cNvSpPr>
            <a:spLocks noGrp="1" noChangeArrowheads="1"/>
          </p:cNvSpPr>
          <p:nvPr>
            <p:ph idx="1"/>
          </p:nvPr>
        </p:nvSpPr>
        <p:spPr>
          <a:xfrm>
            <a:off x="838200" y="1825625"/>
            <a:ext cx="10515600" cy="4351338"/>
          </a:xfrm>
        </p:spPr>
        <p:txBody>
          <a:bodyPr>
            <a:normAutofit/>
          </a:bodyPr>
          <a:lstStyle/>
          <a:p>
            <a:pPr marL="514350" indent="-514350">
              <a:buFont typeface="Arial" panose="020B0604020202020204" pitchFamily="34" charset="0"/>
              <a:buAutoNum type="arabicPeriod"/>
            </a:pPr>
            <a:r>
              <a:rPr lang="en-CA" altLang="es-CO"/>
              <a:t>There continues to be a need to increase PrEP access in SEO</a:t>
            </a:r>
          </a:p>
          <a:p>
            <a:pPr marL="514350" indent="-514350">
              <a:buFont typeface="Arial" panose="020B0604020202020204" pitchFamily="34" charset="0"/>
              <a:buAutoNum type="arabicPeriod"/>
            </a:pPr>
            <a:r>
              <a:rPr lang="en-CA" altLang="es-CO"/>
              <a:t>SHCs offer opportunities to increase PrEP access</a:t>
            </a:r>
          </a:p>
          <a:p>
            <a:pPr marL="514350" indent="-514350">
              <a:buFont typeface="Arial" panose="020B0604020202020204" pitchFamily="34" charset="0"/>
              <a:buAutoNum type="arabicPeriod"/>
            </a:pPr>
            <a:r>
              <a:rPr lang="en-CA" altLang="es-CO"/>
              <a:t>Several elements necessary for PrEP implementation are available</a:t>
            </a:r>
          </a:p>
          <a:p>
            <a:pPr marL="514350" indent="-514350">
              <a:buFont typeface="Arial" panose="020B0604020202020204" pitchFamily="34" charset="0"/>
              <a:buAutoNum type="arabicPeriod"/>
            </a:pPr>
            <a:r>
              <a:rPr lang="en-CA" altLang="es-CO"/>
              <a:t>Among the aspects that require further work include:</a:t>
            </a:r>
          </a:p>
          <a:p>
            <a:pPr marL="971550" lvl="1" indent="-514350">
              <a:buFont typeface="Calibri Light" panose="020F0302020204030204" pitchFamily="34" charset="0"/>
              <a:buAutoNum type="alphaLcPeriod"/>
            </a:pPr>
            <a:r>
              <a:rPr lang="en-CA" altLang="es-CO"/>
              <a:t>Estimation of number potential PrEP eligible individuals that use SHC over time</a:t>
            </a:r>
          </a:p>
          <a:p>
            <a:pPr marL="971550" lvl="1" indent="-514350">
              <a:buFont typeface="Calibri Light" panose="020F0302020204030204" pitchFamily="34" charset="0"/>
              <a:buAutoNum type="alphaLcPeriod"/>
            </a:pPr>
            <a:r>
              <a:rPr lang="en-CA" altLang="es-CO"/>
              <a:t>Estimation of resource allocation for PrEP services: what SHC</a:t>
            </a:r>
          </a:p>
          <a:p>
            <a:pPr marL="971550" lvl="1" indent="-514350">
              <a:buFont typeface="Calibri Light" panose="020F0302020204030204" pitchFamily="34" charset="0"/>
              <a:buAutoNum type="alphaLcPeriod"/>
            </a:pPr>
            <a:r>
              <a:rPr lang="en-CA" altLang="es-CO"/>
              <a:t>Establish if resources to start/sustain PrEP services will become available</a:t>
            </a:r>
          </a:p>
          <a:p>
            <a:pPr marL="514350" indent="-514350">
              <a:buFont typeface="Calibri Light" panose="020F0302020204030204" pitchFamily="34" charset="0"/>
              <a:buAutoNum type="arabicPeriod"/>
            </a:pPr>
            <a:r>
              <a:rPr lang="en-CA" altLang="es-CO"/>
              <a:t>An assessment of readiness will help identify what else is needed.</a:t>
            </a:r>
          </a:p>
          <a:p>
            <a:pPr marL="514350" indent="-514350">
              <a:buFont typeface="Arial" panose="020B0604020202020204" pitchFamily="34" charset="0"/>
              <a:buAutoNum type="arabicPeriod"/>
            </a:pPr>
            <a:endParaRPr lang="en-CA" altLang="es-CO"/>
          </a:p>
        </p:txBody>
      </p:sp>
      <p:sp>
        <p:nvSpPr>
          <p:cNvPr id="4" name="Slide Number Placeholder 3">
            <a:extLst>
              <a:ext uri="{FF2B5EF4-FFF2-40B4-BE49-F238E27FC236}">
                <a16:creationId xmlns:a16="http://schemas.microsoft.com/office/drawing/2014/main" id="{889A5A47-8369-AE76-791D-3A794ED7F3A4}"/>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50843AA5-75C4-49BA-8635-880E09CCB8D2}" type="slidenum">
              <a:rPr lang="en-CA"/>
              <a:pPr>
                <a:spcAft>
                  <a:spcPts val="600"/>
                </a:spcAft>
                <a:defRPr/>
              </a:pPr>
              <a:t>54</a:t>
            </a:fld>
            <a:endParaRPr lang="en-CA"/>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3BE3E-ABC0-67A0-3EEE-67E7D798C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58EE56-28A4-A48A-7312-DB1BE323DAF5}"/>
              </a:ext>
            </a:extLst>
          </p:cNvPr>
          <p:cNvSpPr>
            <a:spLocks noGrp="1"/>
          </p:cNvSpPr>
          <p:nvPr>
            <p:ph type="title"/>
          </p:nvPr>
        </p:nvSpPr>
        <p:spPr>
          <a:xfrm>
            <a:off x="1365142" y="970957"/>
            <a:ext cx="10515600" cy="1325563"/>
          </a:xfrm>
        </p:spPr>
        <p:txBody>
          <a:bodyPr/>
          <a:lstStyle/>
          <a:p>
            <a:r>
              <a:rPr lang="en-US" b="1" dirty="0">
                <a:solidFill>
                  <a:schemeClr val="accent1"/>
                </a:solidFill>
              </a:rPr>
              <a:t>Outcomes of AIM 4</a:t>
            </a:r>
          </a:p>
        </p:txBody>
      </p:sp>
      <p:sp>
        <p:nvSpPr>
          <p:cNvPr id="3" name="Content Placeholder 2">
            <a:extLst>
              <a:ext uri="{FF2B5EF4-FFF2-40B4-BE49-F238E27FC236}">
                <a16:creationId xmlns:a16="http://schemas.microsoft.com/office/drawing/2014/main" id="{FCB68C8B-4963-AAE4-6883-CC32024FC16F}"/>
              </a:ext>
            </a:extLst>
          </p:cNvPr>
          <p:cNvSpPr>
            <a:spLocks noGrp="1"/>
          </p:cNvSpPr>
          <p:nvPr>
            <p:ph idx="1"/>
          </p:nvPr>
        </p:nvSpPr>
        <p:spPr>
          <a:xfrm>
            <a:off x="838200" y="1825625"/>
            <a:ext cx="3750733" cy="4351338"/>
          </a:xfrm>
        </p:spPr>
        <p:txBody>
          <a:bodyPr>
            <a:normAutofit/>
          </a:bodyPr>
          <a:lstStyle/>
          <a:p>
            <a:endParaRPr lang="en-US" sz="2400" dirty="0"/>
          </a:p>
          <a:p>
            <a:endParaRPr lang="en-US" sz="2400" dirty="0"/>
          </a:p>
          <a:p>
            <a:endParaRPr lang="en-US" sz="2400" dirty="0"/>
          </a:p>
        </p:txBody>
      </p:sp>
      <p:sp>
        <p:nvSpPr>
          <p:cNvPr id="4" name="Content Placeholder 2">
            <a:extLst>
              <a:ext uri="{FF2B5EF4-FFF2-40B4-BE49-F238E27FC236}">
                <a16:creationId xmlns:a16="http://schemas.microsoft.com/office/drawing/2014/main" id="{51AB1E07-EF9F-5FBE-72BB-E23FA6944F08}"/>
              </a:ext>
            </a:extLst>
          </p:cNvPr>
          <p:cNvSpPr txBox="1">
            <a:spLocks/>
          </p:cNvSpPr>
          <p:nvPr/>
        </p:nvSpPr>
        <p:spPr>
          <a:xfrm>
            <a:off x="7603067" y="2296520"/>
            <a:ext cx="375073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None/>
            </a:pPr>
            <a:endParaRPr lang="en-US" dirty="0"/>
          </a:p>
          <a:p>
            <a:r>
              <a:rPr lang="en-US" dirty="0"/>
              <a:t>Implementation tools for adoption of </a:t>
            </a:r>
            <a:r>
              <a:rPr lang="en-US" dirty="0" err="1"/>
              <a:t>PrEP</a:t>
            </a:r>
            <a:r>
              <a:rPr lang="en-US" dirty="0"/>
              <a:t> in Sexual Health Clinics</a:t>
            </a:r>
          </a:p>
        </p:txBody>
      </p:sp>
      <p:sp>
        <p:nvSpPr>
          <p:cNvPr id="5" name="Right Arrow 4">
            <a:extLst>
              <a:ext uri="{FF2B5EF4-FFF2-40B4-BE49-F238E27FC236}">
                <a16:creationId xmlns:a16="http://schemas.microsoft.com/office/drawing/2014/main" id="{B1CDE803-4018-441B-40B8-59832A50E3A2}"/>
              </a:ext>
            </a:extLst>
          </p:cNvPr>
          <p:cNvSpPr/>
          <p:nvPr/>
        </p:nvSpPr>
        <p:spPr>
          <a:xfrm>
            <a:off x="5069060" y="3260454"/>
            <a:ext cx="2065867"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17B39096-6644-8F5D-BCEB-7CFD73DF5164}"/>
              </a:ext>
            </a:extLst>
          </p:cNvPr>
          <p:cNvSpPr txBox="1">
            <a:spLocks/>
          </p:cNvSpPr>
          <p:nvPr/>
        </p:nvSpPr>
        <p:spPr>
          <a:xfrm>
            <a:off x="1202646" y="1633738"/>
            <a:ext cx="375073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None/>
            </a:pPr>
            <a:endParaRPr lang="en-US" dirty="0"/>
          </a:p>
          <a:p>
            <a:r>
              <a:rPr lang="en-US" dirty="0"/>
              <a:t>Evaluation plan and results of a </a:t>
            </a:r>
            <a:r>
              <a:rPr lang="en-US" dirty="0" err="1"/>
              <a:t>PrEP</a:t>
            </a:r>
            <a:r>
              <a:rPr lang="en-US" dirty="0"/>
              <a:t> program in one SHC (report No 5)</a:t>
            </a:r>
          </a:p>
          <a:p>
            <a:r>
              <a:rPr lang="en-US" dirty="0"/>
              <a:t>Plan for adoption of </a:t>
            </a:r>
            <a:r>
              <a:rPr lang="en-US" dirty="0" err="1"/>
              <a:t>PrEP</a:t>
            </a:r>
            <a:r>
              <a:rPr lang="en-US" dirty="0"/>
              <a:t> in other SHC (report No 6)</a:t>
            </a:r>
          </a:p>
          <a:p>
            <a:endParaRPr lang="en-US" dirty="0"/>
          </a:p>
        </p:txBody>
      </p:sp>
    </p:spTree>
    <p:extLst>
      <p:ext uri="{BB962C8B-B14F-4D97-AF65-F5344CB8AC3E}">
        <p14:creationId xmlns:p14="http://schemas.microsoft.com/office/powerpoint/2010/main" val="414120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1FC27-D331-20C1-2662-8006F0E5C652}"/>
              </a:ext>
            </a:extLst>
          </p:cNvPr>
          <p:cNvSpPr>
            <a:spLocks noGrp="1"/>
          </p:cNvSpPr>
          <p:nvPr>
            <p:ph type="title"/>
          </p:nvPr>
        </p:nvSpPr>
        <p:spPr/>
        <p:txBody>
          <a:bodyPr/>
          <a:lstStyle/>
          <a:p>
            <a:r>
              <a:rPr lang="en-CA" dirty="0"/>
              <a:t>Objectives</a:t>
            </a:r>
            <a:endParaRPr lang="es-CO" dirty="0"/>
          </a:p>
        </p:txBody>
      </p:sp>
      <p:sp>
        <p:nvSpPr>
          <p:cNvPr id="3" name="Text Placeholder 2">
            <a:extLst>
              <a:ext uri="{FF2B5EF4-FFF2-40B4-BE49-F238E27FC236}">
                <a16:creationId xmlns:a16="http://schemas.microsoft.com/office/drawing/2014/main" id="{CB4BFBF8-81DE-F8FA-E2BD-8CBD76ACFB74}"/>
              </a:ext>
            </a:extLst>
          </p:cNvPr>
          <p:cNvSpPr>
            <a:spLocks noGrp="1"/>
          </p:cNvSpPr>
          <p:nvPr>
            <p:ph type="body" idx="1"/>
          </p:nvPr>
        </p:nvSpPr>
        <p:spPr/>
        <p:txBody>
          <a:bodyPr/>
          <a:lstStyle/>
          <a:p>
            <a:endParaRPr lang="es-CO"/>
          </a:p>
        </p:txBody>
      </p:sp>
    </p:spTree>
    <p:extLst>
      <p:ext uri="{BB962C8B-B14F-4D97-AF65-F5344CB8AC3E}">
        <p14:creationId xmlns:p14="http://schemas.microsoft.com/office/powerpoint/2010/main" val="123594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2351-D116-63CD-8C9D-15C160E49D98}"/>
              </a:ext>
            </a:extLst>
          </p:cNvPr>
          <p:cNvSpPr>
            <a:spLocks noGrp="1"/>
          </p:cNvSpPr>
          <p:nvPr>
            <p:ph type="title"/>
          </p:nvPr>
        </p:nvSpPr>
        <p:spPr/>
        <p:txBody>
          <a:bodyPr>
            <a:normAutofit/>
          </a:bodyPr>
          <a:lstStyle/>
          <a:p>
            <a:pPr algn="ctr"/>
            <a:r>
              <a:rPr lang="en-CA" sz="4000" dirty="0"/>
              <a:t>Implementation grant to increase adoption of </a:t>
            </a:r>
            <a:r>
              <a:rPr lang="en-CA" sz="4000" dirty="0" err="1"/>
              <a:t>PrEP</a:t>
            </a:r>
            <a:r>
              <a:rPr lang="en-CA" sz="4000" dirty="0"/>
              <a:t> in suburban Ontario</a:t>
            </a:r>
            <a:endParaRPr lang="es-CO" sz="4000" dirty="0"/>
          </a:p>
        </p:txBody>
      </p:sp>
      <p:grpSp>
        <p:nvGrpSpPr>
          <p:cNvPr id="4" name="Group 3">
            <a:extLst>
              <a:ext uri="{FF2B5EF4-FFF2-40B4-BE49-F238E27FC236}">
                <a16:creationId xmlns:a16="http://schemas.microsoft.com/office/drawing/2014/main" id="{B36DAD72-EE0F-E06B-0262-006FF27F6058}"/>
              </a:ext>
            </a:extLst>
          </p:cNvPr>
          <p:cNvGrpSpPr/>
          <p:nvPr/>
        </p:nvGrpSpPr>
        <p:grpSpPr>
          <a:xfrm>
            <a:off x="840592" y="1825625"/>
            <a:ext cx="10510815" cy="4351338"/>
            <a:chOff x="840592" y="1825625"/>
            <a:chExt cx="10510815" cy="4351338"/>
          </a:xfrm>
        </p:grpSpPr>
        <p:sp>
          <p:nvSpPr>
            <p:cNvPr id="6" name="Freeform: Shape 5">
              <a:extLst>
                <a:ext uri="{FF2B5EF4-FFF2-40B4-BE49-F238E27FC236}">
                  <a16:creationId xmlns:a16="http://schemas.microsoft.com/office/drawing/2014/main" id="{79EE17BB-879B-9AAC-C8CC-57CB721A68C3}"/>
                </a:ext>
              </a:extLst>
            </p:cNvPr>
            <p:cNvSpPr/>
            <p:nvPr/>
          </p:nvSpPr>
          <p:spPr>
            <a:xfrm>
              <a:off x="840592" y="1825625"/>
              <a:ext cx="2333662" cy="4351338"/>
            </a:xfrm>
            <a:custGeom>
              <a:avLst/>
              <a:gdLst>
                <a:gd name="connsiteX0" fmla="*/ 0 w 2333662"/>
                <a:gd name="connsiteY0" fmla="*/ 233366 h 4351338"/>
                <a:gd name="connsiteX1" fmla="*/ 233366 w 2333662"/>
                <a:gd name="connsiteY1" fmla="*/ 0 h 4351338"/>
                <a:gd name="connsiteX2" fmla="*/ 2100296 w 2333662"/>
                <a:gd name="connsiteY2" fmla="*/ 0 h 4351338"/>
                <a:gd name="connsiteX3" fmla="*/ 2333662 w 2333662"/>
                <a:gd name="connsiteY3" fmla="*/ 233366 h 4351338"/>
                <a:gd name="connsiteX4" fmla="*/ 2333662 w 2333662"/>
                <a:gd name="connsiteY4" fmla="*/ 4117972 h 4351338"/>
                <a:gd name="connsiteX5" fmla="*/ 2100296 w 2333662"/>
                <a:gd name="connsiteY5" fmla="*/ 4351338 h 4351338"/>
                <a:gd name="connsiteX6" fmla="*/ 233366 w 2333662"/>
                <a:gd name="connsiteY6" fmla="*/ 4351338 h 4351338"/>
                <a:gd name="connsiteX7" fmla="*/ 0 w 2333662"/>
                <a:gd name="connsiteY7" fmla="*/ 4117972 h 4351338"/>
                <a:gd name="connsiteX8" fmla="*/ 0 w 2333662"/>
                <a:gd name="connsiteY8" fmla="*/ 233366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3662" h="4351338">
                  <a:moveTo>
                    <a:pt x="0" y="233366"/>
                  </a:moveTo>
                  <a:cubicBezTo>
                    <a:pt x="0" y="104482"/>
                    <a:pt x="104482" y="0"/>
                    <a:pt x="233366" y="0"/>
                  </a:cubicBezTo>
                  <a:lnTo>
                    <a:pt x="2100296" y="0"/>
                  </a:lnTo>
                  <a:cubicBezTo>
                    <a:pt x="2229180" y="0"/>
                    <a:pt x="2333662" y="104482"/>
                    <a:pt x="2333662" y="233366"/>
                  </a:cubicBezTo>
                  <a:lnTo>
                    <a:pt x="2333662" y="4117972"/>
                  </a:lnTo>
                  <a:cubicBezTo>
                    <a:pt x="2333662" y="4246856"/>
                    <a:pt x="2229180" y="4351338"/>
                    <a:pt x="2100296" y="4351338"/>
                  </a:cubicBezTo>
                  <a:lnTo>
                    <a:pt x="233366" y="4351338"/>
                  </a:lnTo>
                  <a:cubicBezTo>
                    <a:pt x="104482" y="4351338"/>
                    <a:pt x="0" y="4246856"/>
                    <a:pt x="0" y="4117972"/>
                  </a:cubicBezTo>
                  <a:lnTo>
                    <a:pt x="0" y="23336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shade val="60000"/>
                <a:hueOff val="0"/>
                <a:satOff val="0"/>
                <a:lumOff val="0"/>
                <a:alphaOff val="0"/>
              </a:schemeClr>
            </a:fillRef>
            <a:effectRef idx="1">
              <a:schemeClr val="accent5">
                <a:shade val="60000"/>
                <a:hueOff val="0"/>
                <a:satOff val="0"/>
                <a:lumOff val="0"/>
                <a:alphaOff val="0"/>
              </a:schemeClr>
            </a:effectRef>
            <a:fontRef idx="minor">
              <a:schemeClr val="dk1"/>
            </a:fontRef>
          </p:style>
          <p:txBody>
            <a:bodyPr spcFirstLastPara="0" vert="horz" wrap="square" lIns="136931" tIns="136931" rIns="136931" bIns="136931" numCol="1" spcCol="1270" anchor="ctr" anchorCtr="0">
              <a:noAutofit/>
            </a:bodyPr>
            <a:lstStyle/>
            <a:p>
              <a:pPr marL="0" lvl="0" indent="0" algn="ctr" defTabSz="800100">
                <a:lnSpc>
                  <a:spcPct val="90000"/>
                </a:lnSpc>
                <a:spcBef>
                  <a:spcPct val="0"/>
                </a:spcBef>
                <a:spcAft>
                  <a:spcPct val="35000"/>
                </a:spcAft>
                <a:buNone/>
              </a:pPr>
              <a:r>
                <a:rPr lang="en-CA" sz="1800" b="1" kern="1200" dirty="0"/>
                <a:t>AIM 1. Conduct formative work with PCPs to identify 1) the PCP’s level of willingness and intention to become consistent </a:t>
              </a:r>
              <a:r>
                <a:rPr lang="en-CA" sz="1800" b="1" kern="1200" dirty="0" err="1"/>
                <a:t>PrEP</a:t>
              </a:r>
              <a:r>
                <a:rPr lang="en-CA" sz="1800" b="1" kern="1200" dirty="0"/>
                <a:t> prescribers, 2) </a:t>
              </a:r>
              <a:r>
                <a:rPr lang="en-CA" sz="1800" b="1" kern="1200" dirty="0" err="1"/>
                <a:t>PrEP</a:t>
              </a:r>
              <a:r>
                <a:rPr lang="en-CA" sz="1800" b="1" kern="1200" dirty="0"/>
                <a:t> adoption determinants among PCP, managers, and other key stakeholders, and 3) gather recommendations to address adoption barriers. </a:t>
              </a:r>
              <a:endParaRPr lang="en-US" sz="1800" kern="1200" dirty="0"/>
            </a:p>
          </p:txBody>
        </p:sp>
        <p:sp>
          <p:nvSpPr>
            <p:cNvPr id="7" name="Freeform: Shape 6">
              <a:extLst>
                <a:ext uri="{FF2B5EF4-FFF2-40B4-BE49-F238E27FC236}">
                  <a16:creationId xmlns:a16="http://schemas.microsoft.com/office/drawing/2014/main" id="{67C4720F-C7F8-6636-9281-9DB0E6920A7C}"/>
                </a:ext>
              </a:extLst>
            </p:cNvPr>
            <p:cNvSpPr/>
            <p:nvPr/>
          </p:nvSpPr>
          <p:spPr>
            <a:xfrm>
              <a:off x="3566310" y="1825625"/>
              <a:ext cx="2333662" cy="4351338"/>
            </a:xfrm>
            <a:custGeom>
              <a:avLst/>
              <a:gdLst>
                <a:gd name="connsiteX0" fmla="*/ 0 w 2333662"/>
                <a:gd name="connsiteY0" fmla="*/ 233366 h 4351338"/>
                <a:gd name="connsiteX1" fmla="*/ 233366 w 2333662"/>
                <a:gd name="connsiteY1" fmla="*/ 0 h 4351338"/>
                <a:gd name="connsiteX2" fmla="*/ 2100296 w 2333662"/>
                <a:gd name="connsiteY2" fmla="*/ 0 h 4351338"/>
                <a:gd name="connsiteX3" fmla="*/ 2333662 w 2333662"/>
                <a:gd name="connsiteY3" fmla="*/ 233366 h 4351338"/>
                <a:gd name="connsiteX4" fmla="*/ 2333662 w 2333662"/>
                <a:gd name="connsiteY4" fmla="*/ 4117972 h 4351338"/>
                <a:gd name="connsiteX5" fmla="*/ 2100296 w 2333662"/>
                <a:gd name="connsiteY5" fmla="*/ 4351338 h 4351338"/>
                <a:gd name="connsiteX6" fmla="*/ 233366 w 2333662"/>
                <a:gd name="connsiteY6" fmla="*/ 4351338 h 4351338"/>
                <a:gd name="connsiteX7" fmla="*/ 0 w 2333662"/>
                <a:gd name="connsiteY7" fmla="*/ 4117972 h 4351338"/>
                <a:gd name="connsiteX8" fmla="*/ 0 w 2333662"/>
                <a:gd name="connsiteY8" fmla="*/ 233366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3662" h="4351338">
                  <a:moveTo>
                    <a:pt x="0" y="233366"/>
                  </a:moveTo>
                  <a:cubicBezTo>
                    <a:pt x="0" y="104482"/>
                    <a:pt x="104482" y="0"/>
                    <a:pt x="233366" y="0"/>
                  </a:cubicBezTo>
                  <a:lnTo>
                    <a:pt x="2100296" y="0"/>
                  </a:lnTo>
                  <a:cubicBezTo>
                    <a:pt x="2229180" y="0"/>
                    <a:pt x="2333662" y="104482"/>
                    <a:pt x="2333662" y="233366"/>
                  </a:cubicBezTo>
                  <a:lnTo>
                    <a:pt x="2333662" y="4117972"/>
                  </a:lnTo>
                  <a:cubicBezTo>
                    <a:pt x="2333662" y="4246856"/>
                    <a:pt x="2229180" y="4351338"/>
                    <a:pt x="2100296" y="4351338"/>
                  </a:cubicBezTo>
                  <a:lnTo>
                    <a:pt x="233366" y="4351338"/>
                  </a:lnTo>
                  <a:cubicBezTo>
                    <a:pt x="104482" y="4351338"/>
                    <a:pt x="0" y="4246856"/>
                    <a:pt x="0" y="4117972"/>
                  </a:cubicBezTo>
                  <a:lnTo>
                    <a:pt x="0" y="23336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shade val="60000"/>
                <a:hueOff val="0"/>
                <a:satOff val="0"/>
                <a:lumOff val="0"/>
                <a:alphaOff val="0"/>
              </a:schemeClr>
            </a:fillRef>
            <a:effectRef idx="1">
              <a:schemeClr val="accent5">
                <a:shade val="60000"/>
                <a:hueOff val="0"/>
                <a:satOff val="0"/>
                <a:lumOff val="0"/>
                <a:alphaOff val="0"/>
              </a:schemeClr>
            </a:effectRef>
            <a:fontRef idx="minor">
              <a:schemeClr val="dk1"/>
            </a:fontRef>
          </p:style>
          <p:txBody>
            <a:bodyPr spcFirstLastPara="0" vert="horz" wrap="square" lIns="136931" tIns="136931" rIns="136931" bIns="136931" numCol="1" spcCol="1270" anchor="ctr" anchorCtr="0">
              <a:noAutofit/>
            </a:bodyPr>
            <a:lstStyle/>
            <a:p>
              <a:pPr marL="0" lvl="0" indent="0" algn="ctr" defTabSz="800100">
                <a:lnSpc>
                  <a:spcPct val="90000"/>
                </a:lnSpc>
                <a:spcBef>
                  <a:spcPct val="0"/>
                </a:spcBef>
                <a:spcAft>
                  <a:spcPct val="35000"/>
                </a:spcAft>
                <a:buNone/>
              </a:pPr>
              <a:r>
                <a:rPr lang="en-CA" sz="1800" b="1" kern="1200"/>
                <a:t>AIM 2. To use the collective experience in PrEP implementation to formulate 1) a training plan for PCPs, and 2) rapid PrEP implementation strategies/protocols that adjust to different clinic settings</a:t>
              </a:r>
              <a:endParaRPr lang="en-US" sz="1800" kern="1200"/>
            </a:p>
          </p:txBody>
        </p:sp>
        <p:sp>
          <p:nvSpPr>
            <p:cNvPr id="8" name="Freeform: Shape 7">
              <a:extLst>
                <a:ext uri="{FF2B5EF4-FFF2-40B4-BE49-F238E27FC236}">
                  <a16:creationId xmlns:a16="http://schemas.microsoft.com/office/drawing/2014/main" id="{A463A3AE-584B-BDE7-EC06-44651319BFD9}"/>
                </a:ext>
              </a:extLst>
            </p:cNvPr>
            <p:cNvSpPr/>
            <p:nvPr/>
          </p:nvSpPr>
          <p:spPr>
            <a:xfrm>
              <a:off x="6292027" y="1825625"/>
              <a:ext cx="2333662" cy="4351338"/>
            </a:xfrm>
            <a:custGeom>
              <a:avLst/>
              <a:gdLst>
                <a:gd name="connsiteX0" fmla="*/ 0 w 2333662"/>
                <a:gd name="connsiteY0" fmla="*/ 233366 h 4351338"/>
                <a:gd name="connsiteX1" fmla="*/ 233366 w 2333662"/>
                <a:gd name="connsiteY1" fmla="*/ 0 h 4351338"/>
                <a:gd name="connsiteX2" fmla="*/ 2100296 w 2333662"/>
                <a:gd name="connsiteY2" fmla="*/ 0 h 4351338"/>
                <a:gd name="connsiteX3" fmla="*/ 2333662 w 2333662"/>
                <a:gd name="connsiteY3" fmla="*/ 233366 h 4351338"/>
                <a:gd name="connsiteX4" fmla="*/ 2333662 w 2333662"/>
                <a:gd name="connsiteY4" fmla="*/ 4117972 h 4351338"/>
                <a:gd name="connsiteX5" fmla="*/ 2100296 w 2333662"/>
                <a:gd name="connsiteY5" fmla="*/ 4351338 h 4351338"/>
                <a:gd name="connsiteX6" fmla="*/ 233366 w 2333662"/>
                <a:gd name="connsiteY6" fmla="*/ 4351338 h 4351338"/>
                <a:gd name="connsiteX7" fmla="*/ 0 w 2333662"/>
                <a:gd name="connsiteY7" fmla="*/ 4117972 h 4351338"/>
                <a:gd name="connsiteX8" fmla="*/ 0 w 2333662"/>
                <a:gd name="connsiteY8" fmla="*/ 233366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3662" h="4351338">
                  <a:moveTo>
                    <a:pt x="0" y="233366"/>
                  </a:moveTo>
                  <a:cubicBezTo>
                    <a:pt x="0" y="104482"/>
                    <a:pt x="104482" y="0"/>
                    <a:pt x="233366" y="0"/>
                  </a:cubicBezTo>
                  <a:lnTo>
                    <a:pt x="2100296" y="0"/>
                  </a:lnTo>
                  <a:cubicBezTo>
                    <a:pt x="2229180" y="0"/>
                    <a:pt x="2333662" y="104482"/>
                    <a:pt x="2333662" y="233366"/>
                  </a:cubicBezTo>
                  <a:lnTo>
                    <a:pt x="2333662" y="4117972"/>
                  </a:lnTo>
                  <a:cubicBezTo>
                    <a:pt x="2333662" y="4246856"/>
                    <a:pt x="2229180" y="4351338"/>
                    <a:pt x="2100296" y="4351338"/>
                  </a:cubicBezTo>
                  <a:lnTo>
                    <a:pt x="233366" y="4351338"/>
                  </a:lnTo>
                  <a:cubicBezTo>
                    <a:pt x="104482" y="4351338"/>
                    <a:pt x="0" y="4246856"/>
                    <a:pt x="0" y="4117972"/>
                  </a:cubicBezTo>
                  <a:lnTo>
                    <a:pt x="0" y="23336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shade val="60000"/>
                <a:hueOff val="0"/>
                <a:satOff val="0"/>
                <a:lumOff val="0"/>
                <a:alphaOff val="0"/>
              </a:schemeClr>
            </a:fillRef>
            <a:effectRef idx="1">
              <a:schemeClr val="accent5">
                <a:shade val="60000"/>
                <a:hueOff val="0"/>
                <a:satOff val="0"/>
                <a:lumOff val="0"/>
                <a:alphaOff val="0"/>
              </a:schemeClr>
            </a:effectRef>
            <a:fontRef idx="minor">
              <a:schemeClr val="dk1"/>
            </a:fontRef>
          </p:style>
          <p:txBody>
            <a:bodyPr spcFirstLastPara="0" vert="horz" wrap="square" lIns="136931" tIns="136931" rIns="136931" bIns="136931" numCol="1" spcCol="1270" anchor="ctr" anchorCtr="0">
              <a:noAutofit/>
            </a:bodyPr>
            <a:lstStyle/>
            <a:p>
              <a:pPr marL="0" lvl="0" indent="0" algn="ctr" defTabSz="800100">
                <a:lnSpc>
                  <a:spcPct val="90000"/>
                </a:lnSpc>
                <a:spcBef>
                  <a:spcPct val="0"/>
                </a:spcBef>
                <a:spcAft>
                  <a:spcPct val="35000"/>
                </a:spcAft>
                <a:buNone/>
              </a:pPr>
              <a:r>
                <a:rPr lang="en-CA" sz="1800" b="1" kern="1200" dirty="0"/>
                <a:t>AIM 3. To roll out and evaluate a </a:t>
              </a:r>
              <a:r>
                <a:rPr lang="en-CA" sz="1800" b="1" kern="1200" dirty="0" err="1"/>
                <a:t>PrEP</a:t>
              </a:r>
              <a:r>
                <a:rPr lang="en-CA" sz="1800" b="1" kern="1200" dirty="0"/>
                <a:t> training program for PCPs</a:t>
              </a:r>
              <a:endParaRPr lang="en-US" sz="1800" kern="1200" dirty="0"/>
            </a:p>
          </p:txBody>
        </p:sp>
        <p:sp>
          <p:nvSpPr>
            <p:cNvPr id="9" name="Freeform: Shape 8">
              <a:extLst>
                <a:ext uri="{FF2B5EF4-FFF2-40B4-BE49-F238E27FC236}">
                  <a16:creationId xmlns:a16="http://schemas.microsoft.com/office/drawing/2014/main" id="{EB42CE96-D5BE-47A3-D408-41539ABA0FBD}"/>
                </a:ext>
              </a:extLst>
            </p:cNvPr>
            <p:cNvSpPr/>
            <p:nvPr/>
          </p:nvSpPr>
          <p:spPr>
            <a:xfrm>
              <a:off x="9017745" y="1825625"/>
              <a:ext cx="2333662" cy="4351338"/>
            </a:xfrm>
            <a:custGeom>
              <a:avLst/>
              <a:gdLst>
                <a:gd name="connsiteX0" fmla="*/ 0 w 2333662"/>
                <a:gd name="connsiteY0" fmla="*/ 233366 h 4351338"/>
                <a:gd name="connsiteX1" fmla="*/ 233366 w 2333662"/>
                <a:gd name="connsiteY1" fmla="*/ 0 h 4351338"/>
                <a:gd name="connsiteX2" fmla="*/ 2100296 w 2333662"/>
                <a:gd name="connsiteY2" fmla="*/ 0 h 4351338"/>
                <a:gd name="connsiteX3" fmla="*/ 2333662 w 2333662"/>
                <a:gd name="connsiteY3" fmla="*/ 233366 h 4351338"/>
                <a:gd name="connsiteX4" fmla="*/ 2333662 w 2333662"/>
                <a:gd name="connsiteY4" fmla="*/ 4117972 h 4351338"/>
                <a:gd name="connsiteX5" fmla="*/ 2100296 w 2333662"/>
                <a:gd name="connsiteY5" fmla="*/ 4351338 h 4351338"/>
                <a:gd name="connsiteX6" fmla="*/ 233366 w 2333662"/>
                <a:gd name="connsiteY6" fmla="*/ 4351338 h 4351338"/>
                <a:gd name="connsiteX7" fmla="*/ 0 w 2333662"/>
                <a:gd name="connsiteY7" fmla="*/ 4117972 h 4351338"/>
                <a:gd name="connsiteX8" fmla="*/ 0 w 2333662"/>
                <a:gd name="connsiteY8" fmla="*/ 233366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3662" h="4351338">
                  <a:moveTo>
                    <a:pt x="0" y="233366"/>
                  </a:moveTo>
                  <a:cubicBezTo>
                    <a:pt x="0" y="104482"/>
                    <a:pt x="104482" y="0"/>
                    <a:pt x="233366" y="0"/>
                  </a:cubicBezTo>
                  <a:lnTo>
                    <a:pt x="2100296" y="0"/>
                  </a:lnTo>
                  <a:cubicBezTo>
                    <a:pt x="2229180" y="0"/>
                    <a:pt x="2333662" y="104482"/>
                    <a:pt x="2333662" y="233366"/>
                  </a:cubicBezTo>
                  <a:lnTo>
                    <a:pt x="2333662" y="4117972"/>
                  </a:lnTo>
                  <a:cubicBezTo>
                    <a:pt x="2333662" y="4246856"/>
                    <a:pt x="2229180" y="4351338"/>
                    <a:pt x="2100296" y="4351338"/>
                  </a:cubicBezTo>
                  <a:lnTo>
                    <a:pt x="233366" y="4351338"/>
                  </a:lnTo>
                  <a:cubicBezTo>
                    <a:pt x="104482" y="4351338"/>
                    <a:pt x="0" y="4246856"/>
                    <a:pt x="0" y="4117972"/>
                  </a:cubicBezTo>
                  <a:lnTo>
                    <a:pt x="0" y="233366"/>
                  </a:lnTo>
                  <a:close/>
                </a:path>
              </a:pathLst>
            </a:custGeom>
            <a:solidFill>
              <a:schemeClr val="accent2"/>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shade val="60000"/>
                <a:hueOff val="0"/>
                <a:satOff val="0"/>
                <a:lumOff val="0"/>
                <a:alphaOff val="0"/>
              </a:schemeClr>
            </a:effectRef>
            <a:fontRef idx="minor">
              <a:schemeClr val="dk1"/>
            </a:fontRef>
          </p:style>
          <p:txBody>
            <a:bodyPr spcFirstLastPara="0" vert="horz" wrap="square" lIns="136931" tIns="136931" rIns="136931" bIns="136931" numCol="1" spcCol="1270" anchor="ctr" anchorCtr="0">
              <a:noAutofit/>
            </a:bodyPr>
            <a:lstStyle/>
            <a:p>
              <a:pPr marL="0" lvl="0" indent="0" algn="ctr" defTabSz="800100">
                <a:lnSpc>
                  <a:spcPct val="90000"/>
                </a:lnSpc>
                <a:spcBef>
                  <a:spcPct val="0"/>
                </a:spcBef>
                <a:spcAft>
                  <a:spcPct val="35000"/>
                </a:spcAft>
                <a:buNone/>
              </a:pPr>
              <a:r>
                <a:rPr lang="en-CA" sz="1800" b="1" kern="1200" dirty="0"/>
                <a:t>AIM 4. To roll out and evaluate rapid </a:t>
              </a:r>
              <a:r>
                <a:rPr lang="en-CA" sz="1800" b="1" kern="1200" dirty="0" err="1"/>
                <a:t>PrEP</a:t>
              </a:r>
              <a:r>
                <a:rPr lang="en-CA" sz="1800" b="1" kern="1200" dirty="0"/>
                <a:t> implementation strategies</a:t>
              </a:r>
              <a:endParaRPr lang="en-US" sz="1800" kern="1200" dirty="0"/>
            </a:p>
          </p:txBody>
        </p:sp>
      </p:grpSp>
      <p:sp>
        <p:nvSpPr>
          <p:cNvPr id="3" name="TextBox 2">
            <a:extLst>
              <a:ext uri="{FF2B5EF4-FFF2-40B4-BE49-F238E27FC236}">
                <a16:creationId xmlns:a16="http://schemas.microsoft.com/office/drawing/2014/main" id="{B7D92B9F-E035-A555-0417-356E3F74571E}"/>
              </a:ext>
            </a:extLst>
          </p:cNvPr>
          <p:cNvSpPr txBox="1"/>
          <p:nvPr/>
        </p:nvSpPr>
        <p:spPr>
          <a:xfrm>
            <a:off x="838200" y="6343984"/>
            <a:ext cx="6324600" cy="369332"/>
          </a:xfrm>
          <a:prstGeom prst="rect">
            <a:avLst/>
          </a:prstGeom>
          <a:noFill/>
        </p:spPr>
        <p:txBody>
          <a:bodyPr wrap="square" rtlCol="0">
            <a:spAutoFit/>
          </a:bodyPr>
          <a:lstStyle/>
          <a:p>
            <a:r>
              <a:rPr lang="en-CA" dirty="0"/>
              <a:t>Project funded by OHTN- PI: Dr Martinez, Dr Guan and Dr Stoner</a:t>
            </a:r>
            <a:endParaRPr lang="es-CO" dirty="0"/>
          </a:p>
        </p:txBody>
      </p:sp>
    </p:spTree>
    <p:extLst>
      <p:ext uri="{BB962C8B-B14F-4D97-AF65-F5344CB8AC3E}">
        <p14:creationId xmlns:p14="http://schemas.microsoft.com/office/powerpoint/2010/main" val="3320802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5678B16-FE23-A8FC-1982-B4200866B91F}"/>
              </a:ext>
            </a:extLst>
          </p:cNvPr>
          <p:cNvSpPr/>
          <p:nvPr/>
        </p:nvSpPr>
        <p:spPr>
          <a:xfrm>
            <a:off x="1524003" y="1999615"/>
            <a:ext cx="9144000" cy="2764028"/>
          </a:xfrm>
          <a:prstGeom prst="rect">
            <a:avLst/>
          </a:prstGeom>
          <a:noFill/>
          <a:ln>
            <a:solidFill>
              <a:schemeClr val="bg1"/>
            </a:solid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algn="ctr">
              <a:lnSpc>
                <a:spcPct val="90000"/>
              </a:lnSpc>
              <a:spcBef>
                <a:spcPct val="0"/>
              </a:spcBef>
              <a:spcAft>
                <a:spcPts val="600"/>
              </a:spcAft>
            </a:pPr>
            <a:r>
              <a:rPr lang="en-US" sz="5400" b="1" kern="1200" dirty="0">
                <a:solidFill>
                  <a:schemeClr val="tx1"/>
                </a:solidFill>
                <a:latin typeface="+mj-lt"/>
                <a:ea typeface="+mj-ea"/>
                <a:cs typeface="+mj-cs"/>
              </a:rPr>
              <a:t>AIM 1. Conduct formative work with Primary Care Providers </a:t>
            </a:r>
            <a:endParaRPr lang="en-US" sz="5400"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902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4677-74E7-48C8-A345-90566475DDC0}"/>
              </a:ext>
            </a:extLst>
          </p:cNvPr>
          <p:cNvSpPr>
            <a:spLocks noGrp="1"/>
          </p:cNvSpPr>
          <p:nvPr>
            <p:ph type="title"/>
          </p:nvPr>
        </p:nvSpPr>
        <p:spPr>
          <a:xfrm>
            <a:off x="1028445" y="1361612"/>
            <a:ext cx="5067555" cy="4713316"/>
          </a:xfrm>
        </p:spPr>
        <p:txBody>
          <a:bodyPr vert="horz" lIns="91440" tIns="45720" rIns="91440" bIns="45720" rtlCol="0" anchor="ctr">
            <a:normAutofit fontScale="90000"/>
          </a:bodyPr>
          <a:lstStyle/>
          <a:p>
            <a:r>
              <a:rPr lang="en-US" sz="2800" dirty="0"/>
              <a:t>T</a:t>
            </a:r>
            <a:r>
              <a:rPr lang="en-US" sz="2800" kern="1200" dirty="0">
                <a:solidFill>
                  <a:schemeClr val="tx1"/>
                </a:solidFill>
                <a:effectLst/>
                <a:latin typeface="+mj-lt"/>
                <a:ea typeface="+mj-ea"/>
                <a:cs typeface="+mj-cs"/>
              </a:rPr>
              <a:t>o identify  the PCP’s level of willingness and intention to become consistent </a:t>
            </a:r>
            <a:r>
              <a:rPr lang="en-US" sz="2800" kern="1200" dirty="0" err="1">
                <a:solidFill>
                  <a:schemeClr val="tx1"/>
                </a:solidFill>
                <a:effectLst/>
                <a:latin typeface="+mj-lt"/>
                <a:ea typeface="+mj-ea"/>
                <a:cs typeface="+mj-cs"/>
              </a:rPr>
              <a:t>PrEP</a:t>
            </a:r>
            <a:r>
              <a:rPr lang="en-US" sz="2800" kern="1200" dirty="0">
                <a:solidFill>
                  <a:schemeClr val="tx1"/>
                </a:solidFill>
                <a:effectLst/>
                <a:latin typeface="+mj-lt"/>
                <a:ea typeface="+mj-ea"/>
                <a:cs typeface="+mj-cs"/>
              </a:rPr>
              <a:t> prescribers, and </a:t>
            </a:r>
            <a:br>
              <a:rPr lang="en-US" sz="2800" kern="1200" dirty="0">
                <a:solidFill>
                  <a:schemeClr val="tx1"/>
                </a:solidFill>
                <a:effectLst/>
                <a:latin typeface="+mj-lt"/>
                <a:ea typeface="+mj-ea"/>
                <a:cs typeface="+mj-cs"/>
              </a:rPr>
            </a:br>
            <a:br>
              <a:rPr lang="en-US" sz="2800" kern="1200" dirty="0">
                <a:solidFill>
                  <a:schemeClr val="tx1"/>
                </a:solidFill>
                <a:effectLst/>
                <a:latin typeface="+mj-lt"/>
                <a:ea typeface="+mj-ea"/>
                <a:cs typeface="+mj-cs"/>
              </a:rPr>
            </a:br>
            <a:r>
              <a:rPr lang="en-US" sz="2800" dirty="0"/>
              <a:t>To identify </a:t>
            </a:r>
            <a:r>
              <a:rPr lang="en-US" sz="2800" kern="1200" dirty="0" err="1">
                <a:solidFill>
                  <a:schemeClr val="tx1"/>
                </a:solidFill>
                <a:effectLst/>
                <a:latin typeface="+mj-lt"/>
                <a:ea typeface="+mj-ea"/>
                <a:cs typeface="+mj-cs"/>
              </a:rPr>
              <a:t>PrEP</a:t>
            </a:r>
            <a:r>
              <a:rPr lang="en-US" sz="2800" kern="1200" dirty="0">
                <a:solidFill>
                  <a:schemeClr val="tx1"/>
                </a:solidFill>
                <a:effectLst/>
                <a:latin typeface="+mj-lt"/>
                <a:ea typeface="+mj-ea"/>
                <a:cs typeface="+mj-cs"/>
              </a:rPr>
              <a:t> adoption determinants among PCP, managers, and other key stakeholders, </a:t>
            </a:r>
            <a:br>
              <a:rPr lang="en-US" sz="2800" kern="1200" dirty="0">
                <a:solidFill>
                  <a:schemeClr val="tx1"/>
                </a:solidFill>
                <a:effectLst/>
                <a:latin typeface="+mj-lt"/>
                <a:ea typeface="+mj-ea"/>
                <a:cs typeface="+mj-cs"/>
              </a:rPr>
            </a:br>
            <a:br>
              <a:rPr lang="en-US" sz="2800" kern="1200" dirty="0">
                <a:solidFill>
                  <a:schemeClr val="tx1"/>
                </a:solidFill>
                <a:effectLst/>
                <a:latin typeface="+mj-lt"/>
                <a:ea typeface="+mj-ea"/>
                <a:cs typeface="+mj-cs"/>
              </a:rPr>
            </a:br>
            <a:r>
              <a:rPr lang="en-US" sz="2800" dirty="0"/>
              <a:t>To</a:t>
            </a:r>
            <a:r>
              <a:rPr lang="en-US" sz="2800" kern="1200" dirty="0">
                <a:solidFill>
                  <a:schemeClr val="tx1"/>
                </a:solidFill>
                <a:effectLst/>
                <a:latin typeface="+mj-lt"/>
                <a:ea typeface="+mj-ea"/>
                <a:cs typeface="+mj-cs"/>
              </a:rPr>
              <a:t> gather recommendations to address adoption barriers. </a:t>
            </a:r>
            <a:br>
              <a:rPr lang="en-US" sz="2800" kern="1200" dirty="0">
                <a:solidFill>
                  <a:schemeClr val="tx1"/>
                </a:solidFill>
                <a:effectLst/>
                <a:latin typeface="+mj-lt"/>
                <a:ea typeface="+mj-ea"/>
                <a:cs typeface="+mj-cs"/>
              </a:rPr>
            </a:br>
            <a:br>
              <a:rPr lang="en-US" sz="2800" kern="1200" dirty="0">
                <a:solidFill>
                  <a:schemeClr val="tx1"/>
                </a:solidFill>
                <a:effectLst/>
                <a:latin typeface="+mj-lt"/>
                <a:ea typeface="+mj-ea"/>
                <a:cs typeface="+mj-cs"/>
              </a:rPr>
            </a:br>
            <a:endParaRPr lang="en-US" sz="2800" b="1"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AA14285E-D103-4E02-80CC-00BF241372E9}"/>
              </a:ext>
            </a:extLst>
          </p:cNvPr>
          <p:cNvSpPr>
            <a:spLocks noGrp="1"/>
          </p:cNvSpPr>
          <p:nvPr>
            <p:ph type="body" idx="1"/>
          </p:nvPr>
        </p:nvSpPr>
        <p:spPr>
          <a:xfrm>
            <a:off x="7378576" y="1769373"/>
            <a:ext cx="3816511" cy="3636818"/>
          </a:xfrm>
        </p:spPr>
        <p:txBody>
          <a:bodyPr vert="horz" lIns="91440" tIns="45720" rIns="91440" bIns="45720" rtlCol="0" anchor="ctr">
            <a:normAutofit/>
          </a:bodyPr>
          <a:lstStyle/>
          <a:p>
            <a:r>
              <a:rPr lang="en-US" sz="2200" kern="1200" dirty="0">
                <a:solidFill>
                  <a:schemeClr val="tx1"/>
                </a:solidFill>
                <a:latin typeface="+mn-lt"/>
                <a:ea typeface="+mn-ea"/>
                <a:cs typeface="+mn-cs"/>
              </a:rPr>
              <a:t>1.1.- Online survey in Qualtrics</a:t>
            </a:r>
            <a:endParaRPr lang="en-US" sz="2200" dirty="0">
              <a:solidFill>
                <a:schemeClr val="tx1"/>
              </a:solidFill>
            </a:endParaRPr>
          </a:p>
          <a:p>
            <a:r>
              <a:rPr lang="en-US" sz="2200" kern="1200" dirty="0">
                <a:solidFill>
                  <a:schemeClr val="tx1"/>
                </a:solidFill>
                <a:latin typeface="+mn-lt"/>
                <a:ea typeface="+mn-ea"/>
                <a:cs typeface="+mn-cs"/>
              </a:rPr>
              <a:t>1.2- Qualitative interviews with potential adopters and low intention PCP</a:t>
            </a:r>
          </a:p>
          <a:p>
            <a:r>
              <a:rPr lang="en-US" sz="2200" kern="1200" dirty="0">
                <a:solidFill>
                  <a:schemeClr val="tx1"/>
                </a:solidFill>
                <a:latin typeface="+mn-lt"/>
                <a:ea typeface="+mn-ea"/>
                <a:cs typeface="+mn-cs"/>
              </a:rPr>
              <a:t>1.3-Qualitative interview with PCPs and managers of sexual health clinic</a:t>
            </a:r>
          </a:p>
          <a:p>
            <a:r>
              <a:rPr lang="en-US" sz="2200" dirty="0">
                <a:solidFill>
                  <a:schemeClr val="tx1"/>
                </a:solidFill>
              </a:rPr>
              <a:t>1.4- Team discussion to delineate strategies</a:t>
            </a:r>
            <a:endParaRPr lang="en-US" sz="2200" kern="1200" dirty="0">
              <a:solidFill>
                <a:schemeClr val="tx1"/>
              </a:solidFill>
              <a:latin typeface="+mn-lt"/>
              <a:ea typeface="+mn-ea"/>
              <a:cs typeface="+mn-cs"/>
            </a:endParaRPr>
          </a:p>
        </p:txBody>
      </p:sp>
      <p:sp>
        <p:nvSpPr>
          <p:cNvPr id="5" name="Rectangle 4">
            <a:extLst>
              <a:ext uri="{FF2B5EF4-FFF2-40B4-BE49-F238E27FC236}">
                <a16:creationId xmlns:a16="http://schemas.microsoft.com/office/drawing/2014/main" id="{15EF0F36-9F0F-3091-E28F-ECF6A30726A2}"/>
              </a:ext>
            </a:extLst>
          </p:cNvPr>
          <p:cNvSpPr/>
          <p:nvPr/>
        </p:nvSpPr>
        <p:spPr>
          <a:xfrm>
            <a:off x="1276802" y="660238"/>
            <a:ext cx="3671248" cy="54591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CA" dirty="0"/>
              <a:t>Specific Objectives</a:t>
            </a:r>
            <a:endParaRPr lang="es-CO" dirty="0"/>
          </a:p>
        </p:txBody>
      </p:sp>
      <p:sp>
        <p:nvSpPr>
          <p:cNvPr id="6" name="Rectangle 5">
            <a:extLst>
              <a:ext uri="{FF2B5EF4-FFF2-40B4-BE49-F238E27FC236}">
                <a16:creationId xmlns:a16="http://schemas.microsoft.com/office/drawing/2014/main" id="{AE45F86E-FCCB-06D1-55F5-24D1B0082BCA}"/>
              </a:ext>
            </a:extLst>
          </p:cNvPr>
          <p:cNvSpPr/>
          <p:nvPr/>
        </p:nvSpPr>
        <p:spPr>
          <a:xfrm>
            <a:off x="7378575" y="660238"/>
            <a:ext cx="4043675" cy="70137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CA" dirty="0"/>
              <a:t>Methods </a:t>
            </a:r>
            <a:endParaRPr lang="es-CO" dirty="0"/>
          </a:p>
        </p:txBody>
      </p:sp>
      <p:sp>
        <p:nvSpPr>
          <p:cNvPr id="4" name="TextBox 3">
            <a:extLst>
              <a:ext uri="{FF2B5EF4-FFF2-40B4-BE49-F238E27FC236}">
                <a16:creationId xmlns:a16="http://schemas.microsoft.com/office/drawing/2014/main" id="{BC9634A3-5A43-0F0C-7F69-50CAF649F608}"/>
              </a:ext>
            </a:extLst>
          </p:cNvPr>
          <p:cNvSpPr txBox="1"/>
          <p:nvPr/>
        </p:nvSpPr>
        <p:spPr>
          <a:xfrm>
            <a:off x="1276802" y="5703376"/>
            <a:ext cx="4039117" cy="646331"/>
          </a:xfrm>
          <a:prstGeom prst="rect">
            <a:avLst/>
          </a:prstGeom>
          <a:noFill/>
        </p:spPr>
        <p:txBody>
          <a:bodyPr wrap="square" rtlCol="0">
            <a:spAutoFit/>
          </a:bodyPr>
          <a:lstStyle/>
          <a:p>
            <a:r>
              <a:rPr lang="en-CA" dirty="0"/>
              <a:t>PCP, primary care providers; </a:t>
            </a:r>
            <a:r>
              <a:rPr lang="en-CA" dirty="0" err="1"/>
              <a:t>PrEP</a:t>
            </a:r>
            <a:r>
              <a:rPr lang="en-CA" dirty="0"/>
              <a:t>, pre-exposure prophylaxis</a:t>
            </a:r>
            <a:endParaRPr lang="es-CO" dirty="0"/>
          </a:p>
        </p:txBody>
      </p:sp>
    </p:spTree>
    <p:extLst>
      <p:ext uri="{BB962C8B-B14F-4D97-AF65-F5344CB8AC3E}">
        <p14:creationId xmlns:p14="http://schemas.microsoft.com/office/powerpoint/2010/main" val="2837489283"/>
      </p:ext>
    </p:extLst>
  </p:cSld>
  <p:clrMapOvr>
    <a:masterClrMapping/>
  </p:clrMapOvr>
  <p:extLst>
    <p:ext uri="{6950BFC3-D8DA-4A85-94F7-54DA5524770B}">
      <p188:commentRel xmlns:p188="http://schemas.microsoft.com/office/powerpoint/2018/8/main" r:id="rId2"/>
    </p:ext>
  </p:extLs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de4b52e-c194-4926-bdd3-62fe69282333">
      <Terms xmlns="http://schemas.microsoft.com/office/infopath/2007/PartnerControls"/>
    </lcf76f155ced4ddcb4097134ff3c332f>
    <TaxCatchAll xmlns="9a43f8fc-d94a-40c4-91b7-6cb35ddcc2a1" xsi:nil="true"/>
    <details xmlns="bde4b52e-c194-4926-bdd3-62fe6928233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861EA843BB6B0419D5775A26B634180" ma:contentTypeVersion="17" ma:contentTypeDescription="Create a new document." ma:contentTypeScope="" ma:versionID="2610d12ebb6bb1975f8d863b24668247">
  <xsd:schema xmlns:xsd="http://www.w3.org/2001/XMLSchema" xmlns:xs="http://www.w3.org/2001/XMLSchema" xmlns:p="http://schemas.microsoft.com/office/2006/metadata/properties" xmlns:ns2="bde4b52e-c194-4926-bdd3-62fe69282333" xmlns:ns3="9a43f8fc-d94a-40c4-91b7-6cb35ddcc2a1" targetNamespace="http://schemas.microsoft.com/office/2006/metadata/properties" ma:root="true" ma:fieldsID="76ff7fbf185ae68b05fc692d0a9b6a73" ns2:_="" ns3:_="">
    <xsd:import namespace="bde4b52e-c194-4926-bdd3-62fe69282333"/>
    <xsd:import namespace="9a43f8fc-d94a-40c4-91b7-6cb35ddcc2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SearchProperties" minOccurs="0"/>
                <xsd:element ref="ns2: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e4b52e-c194-4926-bdd3-62fe692823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bd2e69d-a885-47d9-a849-8bc90acf94c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details" ma:index="24" nillable="true" ma:displayName="details" ma:description="original documents" ma:format="Dropdown" ma:internalName="detail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43f8fc-d94a-40c4-91b7-6cb35ddcc2a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7e06994-2ec4-44f0-a0c2-ffe9ecd5f944}" ma:internalName="TaxCatchAll" ma:showField="CatchAllData" ma:web="9a43f8fc-d94a-40c4-91b7-6cb35ddcc2a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9FE898-5B51-4873-AD6D-74D5F66E16AE}">
  <ds:schemaRefs>
    <ds:schemaRef ds:uri="http://schemas.microsoft.com/sharepoint/v3/contenttype/forms"/>
  </ds:schemaRefs>
</ds:datastoreItem>
</file>

<file path=customXml/itemProps2.xml><?xml version="1.0" encoding="utf-8"?>
<ds:datastoreItem xmlns:ds="http://schemas.openxmlformats.org/officeDocument/2006/customXml" ds:itemID="{56594BE1-DCBA-4ABB-88B0-C8B6241E8BF8}">
  <ds:schemaRefs>
    <ds:schemaRef ds:uri="http://schemas.microsoft.com/office/2006/metadata/properties"/>
    <ds:schemaRef ds:uri="http://schemas.microsoft.com/office/infopath/2007/PartnerControls"/>
    <ds:schemaRef ds:uri="bde4b52e-c194-4926-bdd3-62fe69282333"/>
    <ds:schemaRef ds:uri="9a43f8fc-d94a-40c4-91b7-6cb35ddcc2a1"/>
  </ds:schemaRefs>
</ds:datastoreItem>
</file>

<file path=customXml/itemProps3.xml><?xml version="1.0" encoding="utf-8"?>
<ds:datastoreItem xmlns:ds="http://schemas.openxmlformats.org/officeDocument/2006/customXml" ds:itemID="{DD1294E4-0F61-471E-A366-B2A080FF3C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e4b52e-c194-4926-bdd3-62fe69282333"/>
    <ds:schemaRef ds:uri="9a43f8fc-d94a-40c4-91b7-6cb35ddcc2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2590</TotalTime>
  <Words>5047</Words>
  <Application>Microsoft Office PowerPoint</Application>
  <PresentationFormat>Widescreen</PresentationFormat>
  <Paragraphs>548</Paragraphs>
  <Slides>55</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DengXian</vt:lpstr>
      <vt:lpstr>Aptos</vt:lpstr>
      <vt:lpstr>Arial</vt:lpstr>
      <vt:lpstr>Calibri</vt:lpstr>
      <vt:lpstr>Calibri Light</vt:lpstr>
      <vt:lpstr>Gill Sans MT</vt:lpstr>
      <vt:lpstr>Open Sans</vt:lpstr>
      <vt:lpstr>Roboto</vt:lpstr>
      <vt:lpstr>Symbol</vt:lpstr>
      <vt:lpstr>Times</vt:lpstr>
      <vt:lpstr>Times New Roman</vt:lpstr>
      <vt:lpstr>Office Theme</vt:lpstr>
      <vt:lpstr>Increasing Adoption of HIV Pre-Exposure Prophylaxis PrEP in Sub-Urban Ontario</vt:lpstr>
      <vt:lpstr>Rationale</vt:lpstr>
      <vt:lpstr>HIV epidemiology update for GBMSM in Ontario 2019</vt:lpstr>
      <vt:lpstr>HIV PrEP utilization in Ontario</vt:lpstr>
      <vt:lpstr>PreP adoption concentrate in urban areas</vt:lpstr>
      <vt:lpstr>Objectives</vt:lpstr>
      <vt:lpstr>Implementation grant to increase adoption of PrEP in suburban Ontario</vt:lpstr>
      <vt:lpstr>PowerPoint Presentation</vt:lpstr>
      <vt:lpstr>To identify  the PCP’s level of willingness and intention to become consistent PrEP prescribers, and   To identify PrEP adoption determinants among PCP, managers, and other key stakeholders,   To gather recommendations to address adoption barriers.   </vt:lpstr>
      <vt:lpstr>PowerPoint Presentation</vt:lpstr>
      <vt:lpstr>Sample and study population</vt:lpstr>
      <vt:lpstr>Content of the survey</vt:lpstr>
      <vt:lpstr>Content of the interview guide</vt:lpstr>
      <vt:lpstr>PowerPoint Presentation</vt:lpstr>
      <vt:lpstr>PowerPoint Presentation</vt:lpstr>
      <vt:lpstr>Barriers for adoption in sexual health clinics  identified in qualitative interviews </vt:lpstr>
      <vt:lpstr>Determinants of familiarity and experience with PrEP in PCP – Survey- 54 from 900 PCPs invited</vt:lpstr>
      <vt:lpstr>Outcomes of AIM 1</vt:lpstr>
      <vt:lpstr>AIM 2a. To use the collective experience in PrEP implementation to formulate a training plan for PCPs</vt:lpstr>
      <vt:lpstr>Methods </vt:lpstr>
      <vt:lpstr>PowerPoint Presentation</vt:lpstr>
      <vt:lpstr>Needs, preferences and recommendations for PrEP training Report No 1</vt:lpstr>
      <vt:lpstr>Overview of course content (see more in report No 3)</vt:lpstr>
      <vt:lpstr>AIM 2b. To use the collective experience in PrEP implementation to formulate  a rapid PrEP implementation strategies/protocols that adjust to different clinic settings</vt:lpstr>
      <vt:lpstr>Methods</vt:lpstr>
      <vt:lpstr>Strategies identified to address barriers</vt:lpstr>
      <vt:lpstr>PowerPoint Presentation</vt:lpstr>
      <vt:lpstr>Outcomes of AIM 2</vt:lpstr>
      <vt:lpstr>AIM 3. To roll out and evaluate a PrEP training program for PCPs</vt:lpstr>
      <vt:lpstr>Training module evaluation (Report No 3)</vt:lpstr>
      <vt:lpstr>Main results</vt:lpstr>
      <vt:lpstr>Main results</vt:lpstr>
      <vt:lpstr>Outcomes of AIM 3</vt:lpstr>
      <vt:lpstr>AIM 4. To roll out and evaluate rapid PrEP implementation strategies</vt:lpstr>
      <vt:lpstr>4a. To identify  strategies implemented in one SHC and evaluate its implementation   4b. To identify the readiness of other SHC and develop a plan for implementation    </vt:lpstr>
      <vt:lpstr>4a. To identify  strategies implemented in one SHC and evaluate its implementation</vt:lpstr>
      <vt:lpstr>Proposal for PrEP evaluation in one sexual health clinic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4b. To identify the readiness of other SHC and develop a plan for implementation</vt:lpstr>
      <vt:lpstr>Readiness, plan and adoption: Key steps</vt:lpstr>
      <vt:lpstr>PowerPoint Presentation</vt:lpstr>
      <vt:lpstr>Implementation/evaluation tools</vt:lpstr>
      <vt:lpstr>Ensuring policy and directives- leadership support </vt:lpstr>
      <vt:lpstr>Assessment of organizational readiness</vt:lpstr>
      <vt:lpstr>Preparing for clients for recruitment</vt:lpstr>
      <vt:lpstr>  Preparing staff for change  </vt:lpstr>
      <vt:lpstr>Developing an implementation action plan</vt:lpstr>
      <vt:lpstr>Conclusions</vt:lpstr>
      <vt:lpstr>Outcomes of AIM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Beatriz Alvarado</dc:creator>
  <cp:lastModifiedBy>Beatriz Alvarado</cp:lastModifiedBy>
  <cp:revision>171</cp:revision>
  <dcterms:created xsi:type="dcterms:W3CDTF">2022-02-20T19:21:19Z</dcterms:created>
  <dcterms:modified xsi:type="dcterms:W3CDTF">2024-12-02T15:44:05Z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0x010100E861EA843BB6B0419D5775A26B634180</vt:lpwstr>
  </property>
</Properties>
</file>