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1040050" cy="4104005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926" userDrawn="1">
          <p15:clr>
            <a:srgbClr val="A4A3A4"/>
          </p15:clr>
        </p15:guide>
        <p15:guide id="2" pos="129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502BB0-D4AE-44EB-B54F-4FAB436DE343}" v="4" dt="2023-04-24T03:32:12.2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44" d="100"/>
          <a:sy n="44" d="100"/>
        </p:scale>
        <p:origin x="30" y="-3600"/>
      </p:cViewPr>
      <p:guideLst>
        <p:guide orient="horz" pos="12926"/>
        <p:guide pos="1292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78004" y="6716511"/>
            <a:ext cx="34884043" cy="14288017"/>
          </a:xfrm>
        </p:spPr>
        <p:txBody>
          <a:bodyPr anchor="b"/>
          <a:lstStyle>
            <a:lvl1pPr algn="ctr">
              <a:defRPr sz="26929"/>
            </a:lvl1pPr>
          </a:lstStyle>
          <a:p>
            <a:r>
              <a:rPr lang="en-US"/>
              <a:t>Click to edit Master title style</a:t>
            </a:r>
            <a:endParaRPr lang="en-US" dirty="0"/>
          </a:p>
        </p:txBody>
      </p:sp>
      <p:sp>
        <p:nvSpPr>
          <p:cNvPr id="3" name="Subtitle 2"/>
          <p:cNvSpPr>
            <a:spLocks noGrp="1"/>
          </p:cNvSpPr>
          <p:nvPr>
            <p:ph type="subTitle" idx="1"/>
          </p:nvPr>
        </p:nvSpPr>
        <p:spPr>
          <a:xfrm>
            <a:off x="5130006" y="21555529"/>
            <a:ext cx="30780038" cy="9908509"/>
          </a:xfrm>
        </p:spPr>
        <p:txBody>
          <a:bodyPr/>
          <a:lstStyle>
            <a:lvl1pPr marL="0" indent="0" algn="ctr">
              <a:buNone/>
              <a:defRPr sz="10772"/>
            </a:lvl1pPr>
            <a:lvl2pPr marL="2052005" indent="0" algn="ctr">
              <a:buNone/>
              <a:defRPr sz="8976"/>
            </a:lvl2pPr>
            <a:lvl3pPr marL="4104010" indent="0" algn="ctr">
              <a:buNone/>
              <a:defRPr sz="8079"/>
            </a:lvl3pPr>
            <a:lvl4pPr marL="6156015" indent="0" algn="ctr">
              <a:buNone/>
              <a:defRPr sz="7181"/>
            </a:lvl4pPr>
            <a:lvl5pPr marL="8208020" indent="0" algn="ctr">
              <a:buNone/>
              <a:defRPr sz="7181"/>
            </a:lvl5pPr>
            <a:lvl6pPr marL="10260025" indent="0" algn="ctr">
              <a:buNone/>
              <a:defRPr sz="7181"/>
            </a:lvl6pPr>
            <a:lvl7pPr marL="12312030" indent="0" algn="ctr">
              <a:buNone/>
              <a:defRPr sz="7181"/>
            </a:lvl7pPr>
            <a:lvl8pPr marL="14364035" indent="0" algn="ctr">
              <a:buNone/>
              <a:defRPr sz="7181"/>
            </a:lvl8pPr>
            <a:lvl9pPr marL="16416040" indent="0" algn="ctr">
              <a:buNone/>
              <a:defRPr sz="718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2B17D3-FC71-4294-AFEB-5C12D48FFE51}" type="datetimeFigureOut">
              <a:rPr lang="es-CO" smtClean="0"/>
              <a:t>18/08/2023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385565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2B17D3-FC71-4294-AFEB-5C12D48FFE51}" type="datetimeFigureOut">
              <a:rPr lang="es-CO" smtClean="0"/>
              <a:t>18/08/2023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3008770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369288" y="2185003"/>
            <a:ext cx="8849261" cy="347795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21506" y="2185003"/>
            <a:ext cx="26034782" cy="347795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2B17D3-FC71-4294-AFEB-5C12D48FFE51}" type="datetimeFigureOut">
              <a:rPr lang="es-CO" smtClean="0"/>
              <a:t>18/08/2023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2082782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2B17D3-FC71-4294-AFEB-5C12D48FFE51}" type="datetimeFigureOut">
              <a:rPr lang="es-CO" smtClean="0"/>
              <a:t>18/08/2023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2464255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00131" y="10231524"/>
            <a:ext cx="35397043" cy="17071518"/>
          </a:xfrm>
        </p:spPr>
        <p:txBody>
          <a:bodyPr anchor="b"/>
          <a:lstStyle>
            <a:lvl1pPr>
              <a:defRPr sz="26929"/>
            </a:lvl1pPr>
          </a:lstStyle>
          <a:p>
            <a:r>
              <a:rPr lang="en-US"/>
              <a:t>Click to edit Master title style</a:t>
            </a:r>
            <a:endParaRPr lang="en-US" dirty="0"/>
          </a:p>
        </p:txBody>
      </p:sp>
      <p:sp>
        <p:nvSpPr>
          <p:cNvPr id="3" name="Text Placeholder 2"/>
          <p:cNvSpPr>
            <a:spLocks noGrp="1"/>
          </p:cNvSpPr>
          <p:nvPr>
            <p:ph type="body" idx="1"/>
          </p:nvPr>
        </p:nvSpPr>
        <p:spPr>
          <a:xfrm>
            <a:off x="2800131" y="27464545"/>
            <a:ext cx="35397043" cy="8977508"/>
          </a:xfrm>
        </p:spPr>
        <p:txBody>
          <a:bodyPr/>
          <a:lstStyle>
            <a:lvl1pPr marL="0" indent="0">
              <a:buNone/>
              <a:defRPr sz="10772">
                <a:solidFill>
                  <a:schemeClr val="tx1"/>
                </a:solidFill>
              </a:defRPr>
            </a:lvl1pPr>
            <a:lvl2pPr marL="2052005" indent="0">
              <a:buNone/>
              <a:defRPr sz="8976">
                <a:solidFill>
                  <a:schemeClr val="tx1">
                    <a:tint val="75000"/>
                  </a:schemeClr>
                </a:solidFill>
              </a:defRPr>
            </a:lvl2pPr>
            <a:lvl3pPr marL="4104010" indent="0">
              <a:buNone/>
              <a:defRPr sz="8079">
                <a:solidFill>
                  <a:schemeClr val="tx1">
                    <a:tint val="75000"/>
                  </a:schemeClr>
                </a:solidFill>
              </a:defRPr>
            </a:lvl3pPr>
            <a:lvl4pPr marL="6156015" indent="0">
              <a:buNone/>
              <a:defRPr sz="7181">
                <a:solidFill>
                  <a:schemeClr val="tx1">
                    <a:tint val="75000"/>
                  </a:schemeClr>
                </a:solidFill>
              </a:defRPr>
            </a:lvl4pPr>
            <a:lvl5pPr marL="8208020" indent="0">
              <a:buNone/>
              <a:defRPr sz="7181">
                <a:solidFill>
                  <a:schemeClr val="tx1">
                    <a:tint val="75000"/>
                  </a:schemeClr>
                </a:solidFill>
              </a:defRPr>
            </a:lvl5pPr>
            <a:lvl6pPr marL="10260025" indent="0">
              <a:buNone/>
              <a:defRPr sz="7181">
                <a:solidFill>
                  <a:schemeClr val="tx1">
                    <a:tint val="75000"/>
                  </a:schemeClr>
                </a:solidFill>
              </a:defRPr>
            </a:lvl6pPr>
            <a:lvl7pPr marL="12312030" indent="0">
              <a:buNone/>
              <a:defRPr sz="7181">
                <a:solidFill>
                  <a:schemeClr val="tx1">
                    <a:tint val="75000"/>
                  </a:schemeClr>
                </a:solidFill>
              </a:defRPr>
            </a:lvl7pPr>
            <a:lvl8pPr marL="14364035" indent="0">
              <a:buNone/>
              <a:defRPr sz="7181">
                <a:solidFill>
                  <a:schemeClr val="tx1">
                    <a:tint val="75000"/>
                  </a:schemeClr>
                </a:solidFill>
              </a:defRPr>
            </a:lvl8pPr>
            <a:lvl9pPr marL="16416040" indent="0">
              <a:buNone/>
              <a:defRPr sz="718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2B17D3-FC71-4294-AFEB-5C12D48FFE51}" type="datetimeFigureOut">
              <a:rPr lang="es-CO" smtClean="0"/>
              <a:t>18/08/2023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1219021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821504" y="10925013"/>
            <a:ext cx="17442021" cy="260395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776525" y="10925013"/>
            <a:ext cx="17442021" cy="260395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2B17D3-FC71-4294-AFEB-5C12D48FFE51}" type="datetimeFigureOut">
              <a:rPr lang="es-CO" smtClean="0"/>
              <a:t>18/08/2023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2382323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26849" y="2185011"/>
            <a:ext cx="35397043" cy="793251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826853" y="10060515"/>
            <a:ext cx="17361862" cy="4930503"/>
          </a:xfrm>
        </p:spPr>
        <p:txBody>
          <a:bodyPr anchor="b"/>
          <a:lstStyle>
            <a:lvl1pPr marL="0" indent="0">
              <a:buNone/>
              <a:defRPr sz="10772" b="1"/>
            </a:lvl1pPr>
            <a:lvl2pPr marL="2052005" indent="0">
              <a:buNone/>
              <a:defRPr sz="8976" b="1"/>
            </a:lvl2pPr>
            <a:lvl3pPr marL="4104010" indent="0">
              <a:buNone/>
              <a:defRPr sz="8079" b="1"/>
            </a:lvl3pPr>
            <a:lvl4pPr marL="6156015" indent="0">
              <a:buNone/>
              <a:defRPr sz="7181" b="1"/>
            </a:lvl4pPr>
            <a:lvl5pPr marL="8208020" indent="0">
              <a:buNone/>
              <a:defRPr sz="7181" b="1"/>
            </a:lvl5pPr>
            <a:lvl6pPr marL="10260025" indent="0">
              <a:buNone/>
              <a:defRPr sz="7181" b="1"/>
            </a:lvl6pPr>
            <a:lvl7pPr marL="12312030" indent="0">
              <a:buNone/>
              <a:defRPr sz="7181" b="1"/>
            </a:lvl7pPr>
            <a:lvl8pPr marL="14364035" indent="0">
              <a:buNone/>
              <a:defRPr sz="7181" b="1"/>
            </a:lvl8pPr>
            <a:lvl9pPr marL="16416040" indent="0">
              <a:buNone/>
              <a:defRPr sz="7181" b="1"/>
            </a:lvl9pPr>
          </a:lstStyle>
          <a:p>
            <a:pPr lvl="0"/>
            <a:r>
              <a:rPr lang="en-US"/>
              <a:t>Click to edit Master text styles</a:t>
            </a:r>
          </a:p>
        </p:txBody>
      </p:sp>
      <p:sp>
        <p:nvSpPr>
          <p:cNvPr id="4" name="Content Placeholder 3"/>
          <p:cNvSpPr>
            <a:spLocks noGrp="1"/>
          </p:cNvSpPr>
          <p:nvPr>
            <p:ph sz="half" idx="2"/>
          </p:nvPr>
        </p:nvSpPr>
        <p:spPr>
          <a:xfrm>
            <a:off x="2826853" y="14991018"/>
            <a:ext cx="17361862" cy="220495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776527" y="10060515"/>
            <a:ext cx="17447367" cy="4930503"/>
          </a:xfrm>
        </p:spPr>
        <p:txBody>
          <a:bodyPr anchor="b"/>
          <a:lstStyle>
            <a:lvl1pPr marL="0" indent="0">
              <a:buNone/>
              <a:defRPr sz="10772" b="1"/>
            </a:lvl1pPr>
            <a:lvl2pPr marL="2052005" indent="0">
              <a:buNone/>
              <a:defRPr sz="8976" b="1"/>
            </a:lvl2pPr>
            <a:lvl3pPr marL="4104010" indent="0">
              <a:buNone/>
              <a:defRPr sz="8079" b="1"/>
            </a:lvl3pPr>
            <a:lvl4pPr marL="6156015" indent="0">
              <a:buNone/>
              <a:defRPr sz="7181" b="1"/>
            </a:lvl4pPr>
            <a:lvl5pPr marL="8208020" indent="0">
              <a:buNone/>
              <a:defRPr sz="7181" b="1"/>
            </a:lvl5pPr>
            <a:lvl6pPr marL="10260025" indent="0">
              <a:buNone/>
              <a:defRPr sz="7181" b="1"/>
            </a:lvl6pPr>
            <a:lvl7pPr marL="12312030" indent="0">
              <a:buNone/>
              <a:defRPr sz="7181" b="1"/>
            </a:lvl7pPr>
            <a:lvl8pPr marL="14364035" indent="0">
              <a:buNone/>
              <a:defRPr sz="7181" b="1"/>
            </a:lvl8pPr>
            <a:lvl9pPr marL="16416040" indent="0">
              <a:buNone/>
              <a:defRPr sz="7181" b="1"/>
            </a:lvl9pPr>
          </a:lstStyle>
          <a:p>
            <a:pPr lvl="0"/>
            <a:r>
              <a:rPr lang="en-US"/>
              <a:t>Click to edit Master text styles</a:t>
            </a:r>
          </a:p>
        </p:txBody>
      </p:sp>
      <p:sp>
        <p:nvSpPr>
          <p:cNvPr id="6" name="Content Placeholder 5"/>
          <p:cNvSpPr>
            <a:spLocks noGrp="1"/>
          </p:cNvSpPr>
          <p:nvPr>
            <p:ph sz="quarter" idx="4"/>
          </p:nvPr>
        </p:nvSpPr>
        <p:spPr>
          <a:xfrm>
            <a:off x="20776527" y="14991018"/>
            <a:ext cx="17447367" cy="220495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2B17D3-FC71-4294-AFEB-5C12D48FFE51}" type="datetimeFigureOut">
              <a:rPr lang="es-CO" smtClean="0"/>
              <a:t>18/08/2023</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4141871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2B17D3-FC71-4294-AFEB-5C12D48FFE51}" type="datetimeFigureOut">
              <a:rPr lang="es-CO" smtClean="0"/>
              <a:t>18/08/2023</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1711286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2B17D3-FC71-4294-AFEB-5C12D48FFE51}" type="datetimeFigureOut">
              <a:rPr lang="es-CO" smtClean="0"/>
              <a:t>18/08/2023</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2094025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6849" y="2736003"/>
            <a:ext cx="13236484" cy="9576012"/>
          </a:xfrm>
        </p:spPr>
        <p:txBody>
          <a:bodyPr anchor="b"/>
          <a:lstStyle>
            <a:lvl1pPr>
              <a:defRPr sz="14362"/>
            </a:lvl1pPr>
          </a:lstStyle>
          <a:p>
            <a:r>
              <a:rPr lang="en-US"/>
              <a:t>Click to edit Master title style</a:t>
            </a:r>
            <a:endParaRPr lang="en-US" dirty="0"/>
          </a:p>
        </p:txBody>
      </p:sp>
      <p:sp>
        <p:nvSpPr>
          <p:cNvPr id="3" name="Content Placeholder 2"/>
          <p:cNvSpPr>
            <a:spLocks noGrp="1"/>
          </p:cNvSpPr>
          <p:nvPr>
            <p:ph idx="1"/>
          </p:nvPr>
        </p:nvSpPr>
        <p:spPr>
          <a:xfrm>
            <a:off x="17447367" y="5909016"/>
            <a:ext cx="20776525" cy="29165036"/>
          </a:xfrm>
        </p:spPr>
        <p:txBody>
          <a:bodyPr/>
          <a:lstStyle>
            <a:lvl1pPr>
              <a:defRPr sz="14362"/>
            </a:lvl1pPr>
            <a:lvl2pPr>
              <a:defRPr sz="12567"/>
            </a:lvl2pPr>
            <a:lvl3pPr>
              <a:defRPr sz="10772"/>
            </a:lvl3pPr>
            <a:lvl4pPr>
              <a:defRPr sz="8976"/>
            </a:lvl4pPr>
            <a:lvl5pPr>
              <a:defRPr sz="8976"/>
            </a:lvl5pPr>
            <a:lvl6pPr>
              <a:defRPr sz="8976"/>
            </a:lvl6pPr>
            <a:lvl7pPr>
              <a:defRPr sz="8976"/>
            </a:lvl7pPr>
            <a:lvl8pPr>
              <a:defRPr sz="8976"/>
            </a:lvl8pPr>
            <a:lvl9pPr>
              <a:defRPr sz="89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826849" y="12312015"/>
            <a:ext cx="13236484" cy="22809531"/>
          </a:xfrm>
        </p:spPr>
        <p:txBody>
          <a:bodyPr/>
          <a:lstStyle>
            <a:lvl1pPr marL="0" indent="0">
              <a:buNone/>
              <a:defRPr sz="7181"/>
            </a:lvl1pPr>
            <a:lvl2pPr marL="2052005" indent="0">
              <a:buNone/>
              <a:defRPr sz="6283"/>
            </a:lvl2pPr>
            <a:lvl3pPr marL="4104010" indent="0">
              <a:buNone/>
              <a:defRPr sz="5386"/>
            </a:lvl3pPr>
            <a:lvl4pPr marL="6156015" indent="0">
              <a:buNone/>
              <a:defRPr sz="4488"/>
            </a:lvl4pPr>
            <a:lvl5pPr marL="8208020" indent="0">
              <a:buNone/>
              <a:defRPr sz="4488"/>
            </a:lvl5pPr>
            <a:lvl6pPr marL="10260025" indent="0">
              <a:buNone/>
              <a:defRPr sz="4488"/>
            </a:lvl6pPr>
            <a:lvl7pPr marL="12312030" indent="0">
              <a:buNone/>
              <a:defRPr sz="4488"/>
            </a:lvl7pPr>
            <a:lvl8pPr marL="14364035" indent="0">
              <a:buNone/>
              <a:defRPr sz="4488"/>
            </a:lvl8pPr>
            <a:lvl9pPr marL="16416040" indent="0">
              <a:buNone/>
              <a:defRPr sz="4488"/>
            </a:lvl9pPr>
          </a:lstStyle>
          <a:p>
            <a:pPr lvl="0"/>
            <a:r>
              <a:rPr lang="en-US"/>
              <a:t>Click to edit Master text styles</a:t>
            </a:r>
          </a:p>
        </p:txBody>
      </p:sp>
      <p:sp>
        <p:nvSpPr>
          <p:cNvPr id="5" name="Date Placeholder 4"/>
          <p:cNvSpPr>
            <a:spLocks noGrp="1"/>
          </p:cNvSpPr>
          <p:nvPr>
            <p:ph type="dt" sz="half" idx="10"/>
          </p:nvPr>
        </p:nvSpPr>
        <p:spPr/>
        <p:txBody>
          <a:bodyPr/>
          <a:lstStyle/>
          <a:p>
            <a:fld id="{292B17D3-FC71-4294-AFEB-5C12D48FFE51}" type="datetimeFigureOut">
              <a:rPr lang="es-CO" smtClean="0"/>
              <a:t>18/08/2023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184389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6849" y="2736003"/>
            <a:ext cx="13236484" cy="9576012"/>
          </a:xfrm>
        </p:spPr>
        <p:txBody>
          <a:bodyPr anchor="b"/>
          <a:lstStyle>
            <a:lvl1pPr>
              <a:defRPr sz="14362"/>
            </a:lvl1pPr>
          </a:lstStyle>
          <a:p>
            <a:r>
              <a:rPr lang="en-US"/>
              <a:t>Click to edit Master title style</a:t>
            </a:r>
            <a:endParaRPr lang="en-US" dirty="0"/>
          </a:p>
        </p:txBody>
      </p:sp>
      <p:sp>
        <p:nvSpPr>
          <p:cNvPr id="3" name="Picture Placeholder 2"/>
          <p:cNvSpPr>
            <a:spLocks noGrp="1" noChangeAspect="1"/>
          </p:cNvSpPr>
          <p:nvPr>
            <p:ph type="pic" idx="1"/>
          </p:nvPr>
        </p:nvSpPr>
        <p:spPr>
          <a:xfrm>
            <a:off x="17447367" y="5909016"/>
            <a:ext cx="20776525" cy="29165036"/>
          </a:xfrm>
        </p:spPr>
        <p:txBody>
          <a:bodyPr anchor="t"/>
          <a:lstStyle>
            <a:lvl1pPr marL="0" indent="0">
              <a:buNone/>
              <a:defRPr sz="14362"/>
            </a:lvl1pPr>
            <a:lvl2pPr marL="2052005" indent="0">
              <a:buNone/>
              <a:defRPr sz="12567"/>
            </a:lvl2pPr>
            <a:lvl3pPr marL="4104010" indent="0">
              <a:buNone/>
              <a:defRPr sz="10772"/>
            </a:lvl3pPr>
            <a:lvl4pPr marL="6156015" indent="0">
              <a:buNone/>
              <a:defRPr sz="8976"/>
            </a:lvl4pPr>
            <a:lvl5pPr marL="8208020" indent="0">
              <a:buNone/>
              <a:defRPr sz="8976"/>
            </a:lvl5pPr>
            <a:lvl6pPr marL="10260025" indent="0">
              <a:buNone/>
              <a:defRPr sz="8976"/>
            </a:lvl6pPr>
            <a:lvl7pPr marL="12312030" indent="0">
              <a:buNone/>
              <a:defRPr sz="8976"/>
            </a:lvl7pPr>
            <a:lvl8pPr marL="14364035" indent="0">
              <a:buNone/>
              <a:defRPr sz="8976"/>
            </a:lvl8pPr>
            <a:lvl9pPr marL="16416040" indent="0">
              <a:buNone/>
              <a:defRPr sz="8976"/>
            </a:lvl9pPr>
          </a:lstStyle>
          <a:p>
            <a:r>
              <a:rPr lang="en-US"/>
              <a:t>Click icon to add picture</a:t>
            </a:r>
            <a:endParaRPr lang="en-US" dirty="0"/>
          </a:p>
        </p:txBody>
      </p:sp>
      <p:sp>
        <p:nvSpPr>
          <p:cNvPr id="4" name="Text Placeholder 3"/>
          <p:cNvSpPr>
            <a:spLocks noGrp="1"/>
          </p:cNvSpPr>
          <p:nvPr>
            <p:ph type="body" sz="half" idx="2"/>
          </p:nvPr>
        </p:nvSpPr>
        <p:spPr>
          <a:xfrm>
            <a:off x="2826849" y="12312015"/>
            <a:ext cx="13236484" cy="22809531"/>
          </a:xfrm>
        </p:spPr>
        <p:txBody>
          <a:bodyPr/>
          <a:lstStyle>
            <a:lvl1pPr marL="0" indent="0">
              <a:buNone/>
              <a:defRPr sz="7181"/>
            </a:lvl1pPr>
            <a:lvl2pPr marL="2052005" indent="0">
              <a:buNone/>
              <a:defRPr sz="6283"/>
            </a:lvl2pPr>
            <a:lvl3pPr marL="4104010" indent="0">
              <a:buNone/>
              <a:defRPr sz="5386"/>
            </a:lvl3pPr>
            <a:lvl4pPr marL="6156015" indent="0">
              <a:buNone/>
              <a:defRPr sz="4488"/>
            </a:lvl4pPr>
            <a:lvl5pPr marL="8208020" indent="0">
              <a:buNone/>
              <a:defRPr sz="4488"/>
            </a:lvl5pPr>
            <a:lvl6pPr marL="10260025" indent="0">
              <a:buNone/>
              <a:defRPr sz="4488"/>
            </a:lvl6pPr>
            <a:lvl7pPr marL="12312030" indent="0">
              <a:buNone/>
              <a:defRPr sz="4488"/>
            </a:lvl7pPr>
            <a:lvl8pPr marL="14364035" indent="0">
              <a:buNone/>
              <a:defRPr sz="4488"/>
            </a:lvl8pPr>
            <a:lvl9pPr marL="16416040" indent="0">
              <a:buNone/>
              <a:defRPr sz="4488"/>
            </a:lvl9pPr>
          </a:lstStyle>
          <a:p>
            <a:pPr lvl="0"/>
            <a:r>
              <a:rPr lang="en-US"/>
              <a:t>Click to edit Master text styles</a:t>
            </a:r>
          </a:p>
        </p:txBody>
      </p:sp>
      <p:sp>
        <p:nvSpPr>
          <p:cNvPr id="5" name="Date Placeholder 4"/>
          <p:cNvSpPr>
            <a:spLocks noGrp="1"/>
          </p:cNvSpPr>
          <p:nvPr>
            <p:ph type="dt" sz="half" idx="10"/>
          </p:nvPr>
        </p:nvSpPr>
        <p:spPr/>
        <p:txBody>
          <a:bodyPr/>
          <a:lstStyle/>
          <a:p>
            <a:fld id="{292B17D3-FC71-4294-AFEB-5C12D48FFE51}" type="datetimeFigureOut">
              <a:rPr lang="es-CO" smtClean="0"/>
              <a:t>18/08/2023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CA3A6E9-2DD8-405E-B703-7F1A6F41868E}" type="slidenum">
              <a:rPr lang="es-CO" smtClean="0"/>
              <a:t>‹#›</a:t>
            </a:fld>
            <a:endParaRPr lang="es-CO"/>
          </a:p>
        </p:txBody>
      </p:sp>
    </p:spTree>
    <p:extLst>
      <p:ext uri="{BB962C8B-B14F-4D97-AF65-F5344CB8AC3E}">
        <p14:creationId xmlns:p14="http://schemas.microsoft.com/office/powerpoint/2010/main" val="110763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21504" y="2185011"/>
            <a:ext cx="35397043" cy="793251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21504" y="10925013"/>
            <a:ext cx="35397043" cy="2603953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821504" y="38038055"/>
            <a:ext cx="9234011" cy="2185003"/>
          </a:xfrm>
          <a:prstGeom prst="rect">
            <a:avLst/>
          </a:prstGeom>
        </p:spPr>
        <p:txBody>
          <a:bodyPr vert="horz" lIns="91440" tIns="45720" rIns="91440" bIns="45720" rtlCol="0" anchor="ctr"/>
          <a:lstStyle>
            <a:lvl1pPr algn="l">
              <a:defRPr sz="5386">
                <a:solidFill>
                  <a:schemeClr val="tx1">
                    <a:tint val="75000"/>
                  </a:schemeClr>
                </a:solidFill>
              </a:defRPr>
            </a:lvl1pPr>
          </a:lstStyle>
          <a:p>
            <a:fld id="{292B17D3-FC71-4294-AFEB-5C12D48FFE51}" type="datetimeFigureOut">
              <a:rPr lang="es-CO" smtClean="0"/>
              <a:t>18/08/2023</a:t>
            </a:fld>
            <a:endParaRPr lang="es-CO"/>
          </a:p>
        </p:txBody>
      </p:sp>
      <p:sp>
        <p:nvSpPr>
          <p:cNvPr id="5" name="Footer Placeholder 4"/>
          <p:cNvSpPr>
            <a:spLocks noGrp="1"/>
          </p:cNvSpPr>
          <p:nvPr>
            <p:ph type="ftr" sz="quarter" idx="3"/>
          </p:nvPr>
        </p:nvSpPr>
        <p:spPr>
          <a:xfrm>
            <a:off x="13594517" y="38038055"/>
            <a:ext cx="13851017" cy="2185003"/>
          </a:xfrm>
          <a:prstGeom prst="rect">
            <a:avLst/>
          </a:prstGeom>
        </p:spPr>
        <p:txBody>
          <a:bodyPr vert="horz" lIns="91440" tIns="45720" rIns="91440" bIns="45720" rtlCol="0" anchor="ctr"/>
          <a:lstStyle>
            <a:lvl1pPr algn="ctr">
              <a:defRPr sz="5386">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28984535" y="38038055"/>
            <a:ext cx="9234011" cy="2185003"/>
          </a:xfrm>
          <a:prstGeom prst="rect">
            <a:avLst/>
          </a:prstGeom>
        </p:spPr>
        <p:txBody>
          <a:bodyPr vert="horz" lIns="91440" tIns="45720" rIns="91440" bIns="45720" rtlCol="0" anchor="ctr"/>
          <a:lstStyle>
            <a:lvl1pPr algn="r">
              <a:defRPr sz="5386">
                <a:solidFill>
                  <a:schemeClr val="tx1">
                    <a:tint val="75000"/>
                  </a:schemeClr>
                </a:solidFill>
              </a:defRPr>
            </a:lvl1pPr>
          </a:lstStyle>
          <a:p>
            <a:fld id="{3CA3A6E9-2DD8-405E-B703-7F1A6F41868E}" type="slidenum">
              <a:rPr lang="es-CO" smtClean="0"/>
              <a:t>‹#›</a:t>
            </a:fld>
            <a:endParaRPr lang="es-CO"/>
          </a:p>
        </p:txBody>
      </p:sp>
    </p:spTree>
    <p:extLst>
      <p:ext uri="{BB962C8B-B14F-4D97-AF65-F5344CB8AC3E}">
        <p14:creationId xmlns:p14="http://schemas.microsoft.com/office/powerpoint/2010/main" val="688789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104010" rtl="0" eaLnBrk="1" latinLnBrk="0" hangingPunct="1">
        <a:lnSpc>
          <a:spcPct val="90000"/>
        </a:lnSpc>
        <a:spcBef>
          <a:spcPct val="0"/>
        </a:spcBef>
        <a:buNone/>
        <a:defRPr sz="19748" kern="1200">
          <a:solidFill>
            <a:schemeClr val="tx1"/>
          </a:solidFill>
          <a:latin typeface="+mj-lt"/>
          <a:ea typeface="+mj-ea"/>
          <a:cs typeface="+mj-cs"/>
        </a:defRPr>
      </a:lvl1pPr>
    </p:titleStyle>
    <p:bodyStyle>
      <a:lvl1pPr marL="1026003" indent="-1026003" algn="l" defTabSz="4104010" rtl="0" eaLnBrk="1" latinLnBrk="0" hangingPunct="1">
        <a:lnSpc>
          <a:spcPct val="90000"/>
        </a:lnSpc>
        <a:spcBef>
          <a:spcPts val="4488"/>
        </a:spcBef>
        <a:buFont typeface="Arial" panose="020B0604020202020204" pitchFamily="34" charset="0"/>
        <a:buChar char="•"/>
        <a:defRPr sz="12567" kern="1200">
          <a:solidFill>
            <a:schemeClr val="tx1"/>
          </a:solidFill>
          <a:latin typeface="+mn-lt"/>
          <a:ea typeface="+mn-ea"/>
          <a:cs typeface="+mn-cs"/>
        </a:defRPr>
      </a:lvl1pPr>
      <a:lvl2pPr marL="3078008" indent="-1026003" algn="l" defTabSz="4104010" rtl="0" eaLnBrk="1" latinLnBrk="0" hangingPunct="1">
        <a:lnSpc>
          <a:spcPct val="90000"/>
        </a:lnSpc>
        <a:spcBef>
          <a:spcPts val="2244"/>
        </a:spcBef>
        <a:buFont typeface="Arial" panose="020B0604020202020204" pitchFamily="34" charset="0"/>
        <a:buChar char="•"/>
        <a:defRPr sz="10772" kern="1200">
          <a:solidFill>
            <a:schemeClr val="tx1"/>
          </a:solidFill>
          <a:latin typeface="+mn-lt"/>
          <a:ea typeface="+mn-ea"/>
          <a:cs typeface="+mn-cs"/>
        </a:defRPr>
      </a:lvl2pPr>
      <a:lvl3pPr marL="5130013" indent="-1026003" algn="l" defTabSz="4104010" rtl="0" eaLnBrk="1" latinLnBrk="0" hangingPunct="1">
        <a:lnSpc>
          <a:spcPct val="90000"/>
        </a:lnSpc>
        <a:spcBef>
          <a:spcPts val="2244"/>
        </a:spcBef>
        <a:buFont typeface="Arial" panose="020B0604020202020204" pitchFamily="34" charset="0"/>
        <a:buChar char="•"/>
        <a:defRPr sz="8976" kern="1200">
          <a:solidFill>
            <a:schemeClr val="tx1"/>
          </a:solidFill>
          <a:latin typeface="+mn-lt"/>
          <a:ea typeface="+mn-ea"/>
          <a:cs typeface="+mn-cs"/>
        </a:defRPr>
      </a:lvl3pPr>
      <a:lvl4pPr marL="7182018" indent="-1026003" algn="l" defTabSz="4104010" rtl="0" eaLnBrk="1" latinLnBrk="0" hangingPunct="1">
        <a:lnSpc>
          <a:spcPct val="90000"/>
        </a:lnSpc>
        <a:spcBef>
          <a:spcPts val="2244"/>
        </a:spcBef>
        <a:buFont typeface="Arial" panose="020B0604020202020204" pitchFamily="34" charset="0"/>
        <a:buChar char="•"/>
        <a:defRPr sz="8079" kern="1200">
          <a:solidFill>
            <a:schemeClr val="tx1"/>
          </a:solidFill>
          <a:latin typeface="+mn-lt"/>
          <a:ea typeface="+mn-ea"/>
          <a:cs typeface="+mn-cs"/>
        </a:defRPr>
      </a:lvl4pPr>
      <a:lvl5pPr marL="9234023" indent="-1026003" algn="l" defTabSz="4104010" rtl="0" eaLnBrk="1" latinLnBrk="0" hangingPunct="1">
        <a:lnSpc>
          <a:spcPct val="90000"/>
        </a:lnSpc>
        <a:spcBef>
          <a:spcPts val="2244"/>
        </a:spcBef>
        <a:buFont typeface="Arial" panose="020B0604020202020204" pitchFamily="34" charset="0"/>
        <a:buChar char="•"/>
        <a:defRPr sz="8079" kern="1200">
          <a:solidFill>
            <a:schemeClr val="tx1"/>
          </a:solidFill>
          <a:latin typeface="+mn-lt"/>
          <a:ea typeface="+mn-ea"/>
          <a:cs typeface="+mn-cs"/>
        </a:defRPr>
      </a:lvl5pPr>
      <a:lvl6pPr marL="11286028" indent="-1026003" algn="l" defTabSz="4104010" rtl="0" eaLnBrk="1" latinLnBrk="0" hangingPunct="1">
        <a:lnSpc>
          <a:spcPct val="90000"/>
        </a:lnSpc>
        <a:spcBef>
          <a:spcPts val="2244"/>
        </a:spcBef>
        <a:buFont typeface="Arial" panose="020B0604020202020204" pitchFamily="34" charset="0"/>
        <a:buChar char="•"/>
        <a:defRPr sz="8079" kern="1200">
          <a:solidFill>
            <a:schemeClr val="tx1"/>
          </a:solidFill>
          <a:latin typeface="+mn-lt"/>
          <a:ea typeface="+mn-ea"/>
          <a:cs typeface="+mn-cs"/>
        </a:defRPr>
      </a:lvl6pPr>
      <a:lvl7pPr marL="13338033" indent="-1026003" algn="l" defTabSz="4104010" rtl="0" eaLnBrk="1" latinLnBrk="0" hangingPunct="1">
        <a:lnSpc>
          <a:spcPct val="90000"/>
        </a:lnSpc>
        <a:spcBef>
          <a:spcPts val="2244"/>
        </a:spcBef>
        <a:buFont typeface="Arial" panose="020B0604020202020204" pitchFamily="34" charset="0"/>
        <a:buChar char="•"/>
        <a:defRPr sz="8079" kern="1200">
          <a:solidFill>
            <a:schemeClr val="tx1"/>
          </a:solidFill>
          <a:latin typeface="+mn-lt"/>
          <a:ea typeface="+mn-ea"/>
          <a:cs typeface="+mn-cs"/>
        </a:defRPr>
      </a:lvl7pPr>
      <a:lvl8pPr marL="15390038" indent="-1026003" algn="l" defTabSz="4104010" rtl="0" eaLnBrk="1" latinLnBrk="0" hangingPunct="1">
        <a:lnSpc>
          <a:spcPct val="90000"/>
        </a:lnSpc>
        <a:spcBef>
          <a:spcPts val="2244"/>
        </a:spcBef>
        <a:buFont typeface="Arial" panose="020B0604020202020204" pitchFamily="34" charset="0"/>
        <a:buChar char="•"/>
        <a:defRPr sz="8079" kern="1200">
          <a:solidFill>
            <a:schemeClr val="tx1"/>
          </a:solidFill>
          <a:latin typeface="+mn-lt"/>
          <a:ea typeface="+mn-ea"/>
          <a:cs typeface="+mn-cs"/>
        </a:defRPr>
      </a:lvl8pPr>
      <a:lvl9pPr marL="17442043" indent="-1026003" algn="l" defTabSz="4104010" rtl="0" eaLnBrk="1" latinLnBrk="0" hangingPunct="1">
        <a:lnSpc>
          <a:spcPct val="90000"/>
        </a:lnSpc>
        <a:spcBef>
          <a:spcPts val="2244"/>
        </a:spcBef>
        <a:buFont typeface="Arial" panose="020B0604020202020204" pitchFamily="34" charset="0"/>
        <a:buChar char="•"/>
        <a:defRPr sz="8079" kern="1200">
          <a:solidFill>
            <a:schemeClr val="tx1"/>
          </a:solidFill>
          <a:latin typeface="+mn-lt"/>
          <a:ea typeface="+mn-ea"/>
          <a:cs typeface="+mn-cs"/>
        </a:defRPr>
      </a:lvl9pPr>
    </p:bodyStyle>
    <p:otherStyle>
      <a:defPPr>
        <a:defRPr lang="en-US"/>
      </a:defPPr>
      <a:lvl1pPr marL="0" algn="l" defTabSz="4104010" rtl="0" eaLnBrk="1" latinLnBrk="0" hangingPunct="1">
        <a:defRPr sz="8079" kern="1200">
          <a:solidFill>
            <a:schemeClr val="tx1"/>
          </a:solidFill>
          <a:latin typeface="+mn-lt"/>
          <a:ea typeface="+mn-ea"/>
          <a:cs typeface="+mn-cs"/>
        </a:defRPr>
      </a:lvl1pPr>
      <a:lvl2pPr marL="2052005" algn="l" defTabSz="4104010" rtl="0" eaLnBrk="1" latinLnBrk="0" hangingPunct="1">
        <a:defRPr sz="8079" kern="1200">
          <a:solidFill>
            <a:schemeClr val="tx1"/>
          </a:solidFill>
          <a:latin typeface="+mn-lt"/>
          <a:ea typeface="+mn-ea"/>
          <a:cs typeface="+mn-cs"/>
        </a:defRPr>
      </a:lvl2pPr>
      <a:lvl3pPr marL="4104010" algn="l" defTabSz="4104010" rtl="0" eaLnBrk="1" latinLnBrk="0" hangingPunct="1">
        <a:defRPr sz="8079" kern="1200">
          <a:solidFill>
            <a:schemeClr val="tx1"/>
          </a:solidFill>
          <a:latin typeface="+mn-lt"/>
          <a:ea typeface="+mn-ea"/>
          <a:cs typeface="+mn-cs"/>
        </a:defRPr>
      </a:lvl3pPr>
      <a:lvl4pPr marL="6156015" algn="l" defTabSz="4104010" rtl="0" eaLnBrk="1" latinLnBrk="0" hangingPunct="1">
        <a:defRPr sz="8079" kern="1200">
          <a:solidFill>
            <a:schemeClr val="tx1"/>
          </a:solidFill>
          <a:latin typeface="+mn-lt"/>
          <a:ea typeface="+mn-ea"/>
          <a:cs typeface="+mn-cs"/>
        </a:defRPr>
      </a:lvl4pPr>
      <a:lvl5pPr marL="8208020" algn="l" defTabSz="4104010" rtl="0" eaLnBrk="1" latinLnBrk="0" hangingPunct="1">
        <a:defRPr sz="8079" kern="1200">
          <a:solidFill>
            <a:schemeClr val="tx1"/>
          </a:solidFill>
          <a:latin typeface="+mn-lt"/>
          <a:ea typeface="+mn-ea"/>
          <a:cs typeface="+mn-cs"/>
        </a:defRPr>
      </a:lvl5pPr>
      <a:lvl6pPr marL="10260025" algn="l" defTabSz="4104010" rtl="0" eaLnBrk="1" latinLnBrk="0" hangingPunct="1">
        <a:defRPr sz="8079" kern="1200">
          <a:solidFill>
            <a:schemeClr val="tx1"/>
          </a:solidFill>
          <a:latin typeface="+mn-lt"/>
          <a:ea typeface="+mn-ea"/>
          <a:cs typeface="+mn-cs"/>
        </a:defRPr>
      </a:lvl6pPr>
      <a:lvl7pPr marL="12312030" algn="l" defTabSz="4104010" rtl="0" eaLnBrk="1" latinLnBrk="0" hangingPunct="1">
        <a:defRPr sz="8079" kern="1200">
          <a:solidFill>
            <a:schemeClr val="tx1"/>
          </a:solidFill>
          <a:latin typeface="+mn-lt"/>
          <a:ea typeface="+mn-ea"/>
          <a:cs typeface="+mn-cs"/>
        </a:defRPr>
      </a:lvl7pPr>
      <a:lvl8pPr marL="14364035" algn="l" defTabSz="4104010" rtl="0" eaLnBrk="1" latinLnBrk="0" hangingPunct="1">
        <a:defRPr sz="8079" kern="1200">
          <a:solidFill>
            <a:schemeClr val="tx1"/>
          </a:solidFill>
          <a:latin typeface="+mn-lt"/>
          <a:ea typeface="+mn-ea"/>
          <a:cs typeface="+mn-cs"/>
        </a:defRPr>
      </a:lvl8pPr>
      <a:lvl9pPr marL="16416040" algn="l" defTabSz="4104010" rtl="0" eaLnBrk="1" latinLnBrk="0" hangingPunct="1">
        <a:defRPr sz="80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B4F9AF-3F77-8061-1FA9-BC2E03876E69}"/>
              </a:ext>
            </a:extLst>
          </p:cNvPr>
          <p:cNvSpPr/>
          <p:nvPr/>
        </p:nvSpPr>
        <p:spPr>
          <a:xfrm>
            <a:off x="2519825" y="-58137"/>
            <a:ext cx="37751935" cy="5443276"/>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6000" dirty="0">
                <a:solidFill>
                  <a:schemeClr val="bg1"/>
                </a:solidFill>
                <a:effectLst/>
                <a:latin typeface="Garamond" panose="02020404030301010803" pitchFamily="18" charset="0"/>
                <a:ea typeface="Times New Roman" panose="02020603050405020304" pitchFamily="18" charset="0"/>
              </a:rPr>
              <a:t>EPH.19.</a:t>
            </a:r>
          </a:p>
          <a:p>
            <a:pPr algn="ctr"/>
            <a:r>
              <a:rPr lang="es-CO" sz="6000" dirty="0">
                <a:solidFill>
                  <a:schemeClr val="bg1"/>
                </a:solidFill>
                <a:effectLst/>
                <a:latin typeface="Garamond" panose="02020404030301010803" pitchFamily="18" charset="0"/>
                <a:ea typeface="Times New Roman" panose="02020603050405020304" pitchFamily="18" charset="0"/>
              </a:rPr>
              <a:t> </a:t>
            </a:r>
            <a:r>
              <a:rPr lang="en-CA" sz="4800" dirty="0">
                <a:solidFill>
                  <a:schemeClr val="bg1"/>
                </a:solidFill>
                <a:effectLst/>
                <a:latin typeface="Garamond" panose="02020404030301010803" pitchFamily="18" charset="0"/>
                <a:ea typeface="Times New Roman" panose="02020603050405020304" pitchFamily="18" charset="0"/>
              </a:rPr>
              <a:t>Facilitators And Recommendations for </a:t>
            </a:r>
            <a:r>
              <a:rPr lang="en-CA" sz="4800" dirty="0" err="1">
                <a:solidFill>
                  <a:schemeClr val="bg1"/>
                </a:solidFill>
                <a:effectLst/>
                <a:latin typeface="Garamond" panose="02020404030301010803" pitchFamily="18" charset="0"/>
                <a:ea typeface="Times New Roman" panose="02020603050405020304" pitchFamily="18" charset="0"/>
              </a:rPr>
              <a:t>PrEP</a:t>
            </a:r>
            <a:r>
              <a:rPr lang="en-CA" sz="4800" dirty="0">
                <a:solidFill>
                  <a:schemeClr val="bg1"/>
                </a:solidFill>
                <a:effectLst/>
                <a:latin typeface="Garamond" panose="02020404030301010803" pitchFamily="18" charset="0"/>
                <a:ea typeface="Times New Roman" panose="02020603050405020304" pitchFamily="18" charset="0"/>
              </a:rPr>
              <a:t> Implementation in Southeastern Ontario: </a:t>
            </a:r>
          </a:p>
          <a:p>
            <a:pPr algn="ctr"/>
            <a:r>
              <a:rPr lang="en-CA" sz="4800" dirty="0">
                <a:solidFill>
                  <a:schemeClr val="bg1"/>
                </a:solidFill>
                <a:effectLst/>
                <a:latin typeface="Garamond" panose="02020404030301010803" pitchFamily="18" charset="0"/>
                <a:ea typeface="Times New Roman" panose="02020603050405020304" pitchFamily="18" charset="0"/>
              </a:rPr>
              <a:t>Qualitative Findings from Public Health, Primary Care Providers, and Clinical Managers Working With Key Populations</a:t>
            </a:r>
          </a:p>
          <a:p>
            <a:pPr algn="ctr"/>
            <a:endParaRPr lang="es-CO" dirty="0">
              <a:solidFill>
                <a:schemeClr val="bg1"/>
              </a:solidFill>
              <a:effectLst/>
              <a:latin typeface="Garamond" panose="02020404030301010803" pitchFamily="18" charset="0"/>
              <a:ea typeface="Times New Roman" panose="02020603050405020304" pitchFamily="18" charset="0"/>
            </a:endParaRPr>
          </a:p>
          <a:p>
            <a:pPr algn="ctr"/>
            <a:r>
              <a:rPr lang="en-CA" sz="3600" b="1" i="0" dirty="0">
                <a:solidFill>
                  <a:schemeClr val="bg1"/>
                </a:solidFill>
                <a:effectLst/>
                <a:latin typeface="Garamond" panose="02020404030301010803" pitchFamily="18" charset="0"/>
              </a:rPr>
              <a:t>T Hugh Guan</a:t>
            </a:r>
            <a:r>
              <a:rPr lang="en-CA" sz="3600" b="1" i="0" baseline="30000" dirty="0">
                <a:solidFill>
                  <a:schemeClr val="bg1"/>
                </a:solidFill>
                <a:effectLst/>
                <a:latin typeface="Garamond" panose="02020404030301010803" pitchFamily="18" charset="0"/>
              </a:rPr>
              <a:t>1,2,3</a:t>
            </a:r>
            <a:r>
              <a:rPr lang="en-CA" sz="3600" b="1" i="0" dirty="0">
                <a:solidFill>
                  <a:schemeClr val="bg1"/>
                </a:solidFill>
                <a:effectLst/>
                <a:latin typeface="Garamond" panose="02020404030301010803" pitchFamily="18" charset="0"/>
              </a:rPr>
              <a:t>, Emma Nagy</a:t>
            </a:r>
            <a:r>
              <a:rPr lang="en-CA" sz="3600" b="1" i="0" baseline="30000" dirty="0">
                <a:solidFill>
                  <a:schemeClr val="bg1"/>
                </a:solidFill>
                <a:effectLst/>
                <a:latin typeface="Garamond" panose="02020404030301010803" pitchFamily="18" charset="0"/>
              </a:rPr>
              <a:t>2</a:t>
            </a:r>
            <a:r>
              <a:rPr lang="en-CA" sz="3600" b="1" i="0" dirty="0">
                <a:solidFill>
                  <a:schemeClr val="bg1"/>
                </a:solidFill>
                <a:effectLst/>
                <a:latin typeface="Garamond" panose="02020404030301010803" pitchFamily="18" charset="0"/>
              </a:rPr>
              <a:t>, Bradley Stoner</a:t>
            </a:r>
            <a:r>
              <a:rPr lang="en-CA" sz="3600" b="1" i="0" baseline="30000" dirty="0">
                <a:solidFill>
                  <a:schemeClr val="bg1"/>
                </a:solidFill>
                <a:effectLst/>
                <a:latin typeface="Garamond" panose="02020404030301010803" pitchFamily="18" charset="0"/>
              </a:rPr>
              <a:t>1,4</a:t>
            </a:r>
            <a:r>
              <a:rPr lang="en-CA" sz="3600" b="1" i="0" dirty="0">
                <a:solidFill>
                  <a:schemeClr val="bg1"/>
                </a:solidFill>
                <a:effectLst/>
                <a:latin typeface="Garamond" panose="02020404030301010803" pitchFamily="18" charset="0"/>
              </a:rPr>
              <a:t>, Aamir Sholapur</a:t>
            </a:r>
            <a:r>
              <a:rPr lang="en-CA" sz="3600" b="1" i="0" baseline="30000" dirty="0">
                <a:solidFill>
                  <a:schemeClr val="bg1"/>
                </a:solidFill>
                <a:effectLst/>
                <a:latin typeface="Garamond" panose="02020404030301010803" pitchFamily="18" charset="0"/>
              </a:rPr>
              <a:t>2</a:t>
            </a:r>
            <a:r>
              <a:rPr lang="en-CA" sz="3600" b="1" i="0" dirty="0">
                <a:solidFill>
                  <a:schemeClr val="bg1"/>
                </a:solidFill>
                <a:effectLst/>
                <a:latin typeface="Garamond" panose="02020404030301010803" pitchFamily="18" charset="0"/>
              </a:rPr>
              <a:t>, Evan Wilson</a:t>
            </a:r>
            <a:r>
              <a:rPr lang="en-CA" sz="3600" b="1" i="0" baseline="30000" dirty="0">
                <a:solidFill>
                  <a:schemeClr val="bg1"/>
                </a:solidFill>
                <a:effectLst/>
                <a:latin typeface="Garamond" panose="02020404030301010803" pitchFamily="18" charset="0"/>
              </a:rPr>
              <a:t>1</a:t>
            </a:r>
            <a:r>
              <a:rPr lang="en-CA" sz="3600" b="1" i="0" dirty="0">
                <a:solidFill>
                  <a:schemeClr val="bg1"/>
                </a:solidFill>
                <a:effectLst/>
                <a:latin typeface="Garamond" panose="02020404030301010803" pitchFamily="18" charset="0"/>
              </a:rPr>
              <a:t>, Santiago Perez</a:t>
            </a:r>
            <a:r>
              <a:rPr lang="en-CA" sz="3600" b="1" i="0" baseline="30000" dirty="0">
                <a:solidFill>
                  <a:schemeClr val="bg1"/>
                </a:solidFill>
                <a:effectLst/>
                <a:latin typeface="Garamond" panose="02020404030301010803" pitchFamily="18" charset="0"/>
              </a:rPr>
              <a:t>1</a:t>
            </a:r>
            <a:r>
              <a:rPr lang="en-CA" sz="3600" b="1" i="0" dirty="0">
                <a:solidFill>
                  <a:schemeClr val="bg1"/>
                </a:solidFill>
                <a:effectLst/>
                <a:latin typeface="Garamond" panose="02020404030301010803" pitchFamily="18" charset="0"/>
              </a:rPr>
              <a:t>, Joseph Braimah</a:t>
            </a:r>
            <a:r>
              <a:rPr lang="en-CA" sz="3600" b="1" i="0" baseline="30000" dirty="0">
                <a:solidFill>
                  <a:schemeClr val="bg1"/>
                </a:solidFill>
                <a:effectLst/>
                <a:latin typeface="Garamond" panose="02020404030301010803" pitchFamily="18" charset="0"/>
              </a:rPr>
              <a:t>4</a:t>
            </a:r>
            <a:r>
              <a:rPr lang="en-CA" sz="3600" b="1" i="0" dirty="0">
                <a:solidFill>
                  <a:schemeClr val="bg1"/>
                </a:solidFill>
                <a:effectLst/>
                <a:latin typeface="Garamond" panose="02020404030301010803" pitchFamily="18" charset="0"/>
              </a:rPr>
              <a:t>, Beatriz Alvarado</a:t>
            </a:r>
            <a:r>
              <a:rPr lang="en-CA" sz="3600" b="1" i="0" baseline="30000" dirty="0">
                <a:solidFill>
                  <a:schemeClr val="bg1"/>
                </a:solidFill>
                <a:effectLst/>
                <a:latin typeface="Garamond" panose="02020404030301010803" pitchFamily="18" charset="0"/>
              </a:rPr>
              <a:t>4</a:t>
            </a:r>
            <a:r>
              <a:rPr lang="en-CA" sz="3600" b="1" i="0" dirty="0">
                <a:solidFill>
                  <a:schemeClr val="bg1"/>
                </a:solidFill>
                <a:effectLst/>
                <a:latin typeface="Garamond" panose="02020404030301010803" pitchFamily="18" charset="0"/>
              </a:rPr>
              <a:t>, Pilar Camargo</a:t>
            </a:r>
            <a:r>
              <a:rPr lang="en-CA" sz="3600" b="1" i="0" baseline="30000" dirty="0">
                <a:solidFill>
                  <a:schemeClr val="bg1"/>
                </a:solidFill>
                <a:effectLst/>
                <a:latin typeface="Garamond" panose="02020404030301010803" pitchFamily="18" charset="0"/>
              </a:rPr>
              <a:t>5</a:t>
            </a:r>
            <a:r>
              <a:rPr lang="en-CA" sz="3600" b="1" i="0" dirty="0">
                <a:solidFill>
                  <a:schemeClr val="bg1"/>
                </a:solidFill>
                <a:effectLst/>
                <a:latin typeface="Garamond" panose="02020404030301010803" pitchFamily="18" charset="0"/>
              </a:rPr>
              <a:t>, Eva Purkey</a:t>
            </a:r>
            <a:r>
              <a:rPr lang="en-CA" sz="3600" b="1" i="0" baseline="30000" dirty="0">
                <a:solidFill>
                  <a:schemeClr val="bg1"/>
                </a:solidFill>
                <a:effectLst/>
                <a:latin typeface="Garamond" panose="02020404030301010803" pitchFamily="18" charset="0"/>
              </a:rPr>
              <a:t>3</a:t>
            </a:r>
            <a:r>
              <a:rPr lang="en-CA" sz="3600" b="1" i="0" dirty="0">
                <a:solidFill>
                  <a:schemeClr val="bg1"/>
                </a:solidFill>
                <a:effectLst/>
                <a:latin typeface="Garamond" panose="02020404030301010803" pitchFamily="18" charset="0"/>
              </a:rPr>
              <a:t>, Kathleen Pouteau</a:t>
            </a:r>
            <a:r>
              <a:rPr lang="en-CA" sz="3600" b="1" i="0" baseline="30000" dirty="0">
                <a:solidFill>
                  <a:schemeClr val="bg1"/>
                </a:solidFill>
                <a:effectLst/>
                <a:latin typeface="Garamond" panose="02020404030301010803" pitchFamily="18" charset="0"/>
              </a:rPr>
              <a:t>3</a:t>
            </a:r>
            <a:r>
              <a:rPr lang="en-CA" sz="3600" b="1" i="0" dirty="0">
                <a:solidFill>
                  <a:schemeClr val="bg1"/>
                </a:solidFill>
                <a:effectLst/>
                <a:latin typeface="Garamond" panose="02020404030301010803" pitchFamily="18" charset="0"/>
              </a:rPr>
              <a:t>, </a:t>
            </a:r>
          </a:p>
          <a:p>
            <a:pPr algn="ctr"/>
            <a:r>
              <a:rPr lang="en-CA" sz="3600" b="1" dirty="0">
                <a:solidFill>
                  <a:schemeClr val="bg1"/>
                </a:solidFill>
                <a:latin typeface="Garamond" panose="02020404030301010803" pitchFamily="18" charset="0"/>
              </a:rPr>
              <a:t>Nicholas Cofie</a:t>
            </a:r>
            <a:r>
              <a:rPr lang="en-CA" sz="3600" b="1" baseline="30000" dirty="0">
                <a:solidFill>
                  <a:schemeClr val="bg1"/>
                </a:solidFill>
                <a:latin typeface="Garamond" panose="02020404030301010803" pitchFamily="18" charset="0"/>
              </a:rPr>
              <a:t>6</a:t>
            </a:r>
            <a:r>
              <a:rPr lang="en-CA" sz="3600" b="1" dirty="0">
                <a:solidFill>
                  <a:schemeClr val="bg1"/>
                </a:solidFill>
                <a:latin typeface="Garamond" panose="02020404030301010803" pitchFamily="18" charset="0"/>
              </a:rPr>
              <a:t>, Nancy Dalgarno</a:t>
            </a:r>
            <a:r>
              <a:rPr lang="en-CA" sz="3600" b="1" baseline="30000" dirty="0">
                <a:solidFill>
                  <a:schemeClr val="bg1"/>
                </a:solidFill>
                <a:latin typeface="Garamond" panose="02020404030301010803" pitchFamily="18" charset="0"/>
              </a:rPr>
              <a:t>6</a:t>
            </a:r>
            <a:r>
              <a:rPr lang="en-CA" sz="3600" b="1" dirty="0">
                <a:solidFill>
                  <a:schemeClr val="bg1"/>
                </a:solidFill>
                <a:latin typeface="Garamond" panose="02020404030301010803" pitchFamily="18" charset="0"/>
              </a:rPr>
              <a:t>, Oluwatoyosi Kuforiji Cofie</a:t>
            </a:r>
            <a:r>
              <a:rPr lang="en-CA" sz="3600" b="1" baseline="30000" dirty="0">
                <a:solidFill>
                  <a:schemeClr val="bg1"/>
                </a:solidFill>
                <a:latin typeface="Garamond" panose="02020404030301010803" pitchFamily="18" charset="0"/>
              </a:rPr>
              <a:t>6</a:t>
            </a:r>
            <a:r>
              <a:rPr lang="en-CA" sz="3600" b="1" dirty="0">
                <a:solidFill>
                  <a:schemeClr val="bg1"/>
                </a:solidFill>
                <a:latin typeface="Garamond" panose="02020404030301010803" pitchFamily="18" charset="0"/>
              </a:rPr>
              <a:t>, </a:t>
            </a:r>
            <a:r>
              <a:rPr lang="en-CA" sz="3600" b="1" i="0" dirty="0">
                <a:solidFill>
                  <a:schemeClr val="bg1"/>
                </a:solidFill>
                <a:effectLst/>
                <a:latin typeface="Garamond" panose="02020404030301010803" pitchFamily="18" charset="0"/>
              </a:rPr>
              <a:t>Jorge Martinez</a:t>
            </a:r>
            <a:r>
              <a:rPr lang="en-CA" sz="3600" b="1" i="0" baseline="30000" dirty="0">
                <a:solidFill>
                  <a:schemeClr val="bg1"/>
                </a:solidFill>
                <a:effectLst/>
                <a:latin typeface="Garamond" panose="02020404030301010803" pitchFamily="18" charset="0"/>
              </a:rPr>
              <a:t>1</a:t>
            </a:r>
          </a:p>
          <a:p>
            <a:pPr algn="ctr"/>
            <a:r>
              <a:rPr lang="en-CA" sz="2400" b="0" i="0" baseline="30000" dirty="0">
                <a:solidFill>
                  <a:schemeClr val="bg1"/>
                </a:solidFill>
                <a:effectLst/>
                <a:latin typeface="Garamond" panose="02020404030301010803" pitchFamily="18" charset="0"/>
              </a:rPr>
              <a:t>1</a:t>
            </a:r>
            <a:r>
              <a:rPr lang="en-CA" sz="2400" b="0" i="0" dirty="0">
                <a:solidFill>
                  <a:schemeClr val="bg1"/>
                </a:solidFill>
                <a:effectLst/>
                <a:latin typeface="Garamond" panose="02020404030301010803" pitchFamily="18" charset="0"/>
              </a:rPr>
              <a:t>Department of Medicine, Queen’s University, </a:t>
            </a:r>
            <a:r>
              <a:rPr lang="en-CA" sz="2400" b="0" i="0" baseline="30000" dirty="0">
                <a:solidFill>
                  <a:schemeClr val="bg1"/>
                </a:solidFill>
                <a:effectLst/>
                <a:latin typeface="Garamond" panose="02020404030301010803" pitchFamily="18" charset="0"/>
              </a:rPr>
              <a:t>2</a:t>
            </a:r>
            <a:r>
              <a:rPr lang="en-CA" sz="2400" b="0" i="0" dirty="0">
                <a:solidFill>
                  <a:schemeClr val="bg1"/>
                </a:solidFill>
                <a:effectLst/>
                <a:latin typeface="Garamond" panose="02020404030301010803" pitchFamily="18" charset="0"/>
              </a:rPr>
              <a:t>Kingston, Frontenac, and Lennox &amp; Addington Public Health, </a:t>
            </a:r>
            <a:r>
              <a:rPr lang="en-CA" sz="2400" b="0" i="0" baseline="30000" dirty="0">
                <a:solidFill>
                  <a:schemeClr val="bg1"/>
                </a:solidFill>
                <a:effectLst/>
                <a:latin typeface="Garamond" panose="02020404030301010803" pitchFamily="18" charset="0"/>
              </a:rPr>
              <a:t>3</a:t>
            </a:r>
            <a:r>
              <a:rPr lang="en-CA" sz="2400" b="0" i="0" dirty="0">
                <a:solidFill>
                  <a:schemeClr val="bg1"/>
                </a:solidFill>
                <a:effectLst/>
                <a:latin typeface="Garamond" panose="02020404030301010803" pitchFamily="18" charset="0"/>
              </a:rPr>
              <a:t>Department of Family Medicine, Queen’s University, </a:t>
            </a:r>
            <a:r>
              <a:rPr lang="en-CA" sz="2400" b="0" i="0" baseline="30000" dirty="0">
                <a:solidFill>
                  <a:schemeClr val="bg1"/>
                </a:solidFill>
                <a:effectLst/>
                <a:latin typeface="Garamond" panose="02020404030301010803" pitchFamily="18" charset="0"/>
              </a:rPr>
              <a:t>4</a:t>
            </a:r>
            <a:r>
              <a:rPr lang="en-CA" sz="2400" b="0" i="0" dirty="0">
                <a:solidFill>
                  <a:schemeClr val="bg1"/>
                </a:solidFill>
                <a:effectLst/>
                <a:latin typeface="Garamond" panose="02020404030301010803" pitchFamily="18" charset="0"/>
              </a:rPr>
              <a:t>Department of Public Health Sciences, Queen’s University, </a:t>
            </a:r>
            <a:r>
              <a:rPr lang="en-CA" sz="2400" b="0" i="0" baseline="30000" dirty="0">
                <a:solidFill>
                  <a:schemeClr val="bg1"/>
                </a:solidFill>
                <a:effectLst/>
                <a:latin typeface="Garamond" panose="02020404030301010803" pitchFamily="18" charset="0"/>
              </a:rPr>
              <a:t>5</a:t>
            </a:r>
            <a:r>
              <a:rPr lang="en-CA" sz="2400" b="0" i="0" dirty="0">
                <a:solidFill>
                  <a:schemeClr val="bg1"/>
                </a:solidFill>
                <a:effectLst/>
                <a:latin typeface="Garamond" panose="02020404030301010803" pitchFamily="18" charset="0"/>
              </a:rPr>
              <a:t>School of Nursing, Queen’s University, 6. Office of Professional Development</a:t>
            </a:r>
            <a:endParaRPr lang="es-CO" sz="8000" dirty="0">
              <a:solidFill>
                <a:schemeClr val="bg1"/>
              </a:solidFill>
              <a:effectLst/>
              <a:latin typeface="Garamond" panose="02020404030301010803" pitchFamily="18" charset="0"/>
              <a:ea typeface="Times New Roman" panose="02020603050405020304" pitchFamily="18" charset="0"/>
            </a:endParaRPr>
          </a:p>
          <a:p>
            <a:pPr algn="ctr"/>
            <a:endParaRPr lang="es-CO" sz="4000" dirty="0">
              <a:solidFill>
                <a:schemeClr val="bg1"/>
              </a:solidFill>
              <a:latin typeface="Garamond" panose="02020404030301010803" pitchFamily="18" charset="0"/>
            </a:endParaRPr>
          </a:p>
        </p:txBody>
      </p:sp>
      <p:sp>
        <p:nvSpPr>
          <p:cNvPr id="10" name="Rectangle 9">
            <a:extLst>
              <a:ext uri="{FF2B5EF4-FFF2-40B4-BE49-F238E27FC236}">
                <a16:creationId xmlns:a16="http://schemas.microsoft.com/office/drawing/2014/main" id="{EDD6F9DA-20A3-FFCD-9F91-AFB3143CEF2D}"/>
              </a:ext>
            </a:extLst>
          </p:cNvPr>
          <p:cNvSpPr/>
          <p:nvPr/>
        </p:nvSpPr>
        <p:spPr>
          <a:xfrm>
            <a:off x="27620250" y="5802244"/>
            <a:ext cx="12739399" cy="34798404"/>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latin typeface="Garamond" panose="02020404030301010803" pitchFamily="18" charset="0"/>
            </a:endParaRPr>
          </a:p>
        </p:txBody>
      </p:sp>
      <p:sp>
        <p:nvSpPr>
          <p:cNvPr id="13" name="TextBox 12">
            <a:extLst>
              <a:ext uri="{FF2B5EF4-FFF2-40B4-BE49-F238E27FC236}">
                <a16:creationId xmlns:a16="http://schemas.microsoft.com/office/drawing/2014/main" id="{2FEDF269-170B-ACC5-C694-63380C1A4BE0}"/>
              </a:ext>
            </a:extLst>
          </p:cNvPr>
          <p:cNvSpPr txBox="1"/>
          <p:nvPr/>
        </p:nvSpPr>
        <p:spPr>
          <a:xfrm>
            <a:off x="3310113" y="8973736"/>
            <a:ext cx="8424936" cy="523220"/>
          </a:xfrm>
          <a:prstGeom prst="rect">
            <a:avLst/>
          </a:prstGeom>
          <a:pattFill prst="pct10">
            <a:fgClr>
              <a:schemeClr val="bg1">
                <a:lumMod val="85000"/>
              </a:schemeClr>
            </a:fgClr>
            <a:bgClr>
              <a:schemeClr val="bg1"/>
            </a:bgClr>
          </a:pattFill>
        </p:spPr>
        <p:txBody>
          <a:bodyPr wrap="square" rtlCol="0">
            <a:spAutoFit/>
          </a:bodyPr>
          <a:lstStyle/>
          <a:p>
            <a:r>
              <a:rPr lang="en-CA" sz="2800" dirty="0">
                <a:latin typeface="Garamond" panose="02020404030301010803" pitchFamily="18" charset="0"/>
              </a:rPr>
              <a:t>Intro</a:t>
            </a:r>
            <a:endParaRPr lang="es-CO" sz="2800" dirty="0">
              <a:latin typeface="Garamond" panose="02020404030301010803" pitchFamily="18" charset="0"/>
            </a:endParaRPr>
          </a:p>
        </p:txBody>
      </p:sp>
      <p:sp>
        <p:nvSpPr>
          <p:cNvPr id="11" name="Rectangle 10">
            <a:extLst>
              <a:ext uri="{FF2B5EF4-FFF2-40B4-BE49-F238E27FC236}">
                <a16:creationId xmlns:a16="http://schemas.microsoft.com/office/drawing/2014/main" id="{1270307D-B32A-FCF2-3107-CC69A5BFFE8E}"/>
              </a:ext>
            </a:extLst>
          </p:cNvPr>
          <p:cNvSpPr/>
          <p:nvPr/>
        </p:nvSpPr>
        <p:spPr>
          <a:xfrm>
            <a:off x="2717961" y="5867387"/>
            <a:ext cx="11386763" cy="34798403"/>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Garamond" panose="02020404030301010803" pitchFamily="18" charset="0"/>
            </a:endParaRPr>
          </a:p>
        </p:txBody>
      </p:sp>
      <p:sp>
        <p:nvSpPr>
          <p:cNvPr id="14" name="Rectangle 13">
            <a:extLst>
              <a:ext uri="{FF2B5EF4-FFF2-40B4-BE49-F238E27FC236}">
                <a16:creationId xmlns:a16="http://schemas.microsoft.com/office/drawing/2014/main" id="{071571DD-F75A-9B13-CE63-A99BE8ADE204}"/>
              </a:ext>
            </a:extLst>
          </p:cNvPr>
          <p:cNvSpPr/>
          <p:nvPr/>
        </p:nvSpPr>
        <p:spPr>
          <a:xfrm>
            <a:off x="3741381" y="6688120"/>
            <a:ext cx="9413917" cy="6912768"/>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latin typeface="Garamond" panose="02020404030301010803" pitchFamily="18" charset="0"/>
            </a:endParaRPr>
          </a:p>
        </p:txBody>
      </p:sp>
      <p:sp>
        <p:nvSpPr>
          <p:cNvPr id="15" name="Rectangle 14">
            <a:extLst>
              <a:ext uri="{FF2B5EF4-FFF2-40B4-BE49-F238E27FC236}">
                <a16:creationId xmlns:a16="http://schemas.microsoft.com/office/drawing/2014/main" id="{198BB824-7D13-C866-DD55-7E7570A3CE3D}"/>
              </a:ext>
            </a:extLst>
          </p:cNvPr>
          <p:cNvSpPr/>
          <p:nvPr/>
        </p:nvSpPr>
        <p:spPr>
          <a:xfrm>
            <a:off x="3716201" y="14080783"/>
            <a:ext cx="9459008" cy="40658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00">
                <a:latin typeface="Garamond" panose="02020404030301010803" pitchFamily="18" charset="0"/>
              </a:rPr>
              <a:t>describe main barriers and facilitators  PrEP adoption of PCP in suburban Ontario</a:t>
            </a:r>
            <a:endParaRPr lang="es-CO" dirty="0">
              <a:latin typeface="Garamond" panose="02020404030301010803" pitchFamily="18" charset="0"/>
            </a:endParaRPr>
          </a:p>
        </p:txBody>
      </p:sp>
      <p:sp>
        <p:nvSpPr>
          <p:cNvPr id="16" name="Rectangle 15">
            <a:extLst>
              <a:ext uri="{FF2B5EF4-FFF2-40B4-BE49-F238E27FC236}">
                <a16:creationId xmlns:a16="http://schemas.microsoft.com/office/drawing/2014/main" id="{5EA6DFEB-F5F7-BBDC-30E0-796438C50F85}"/>
              </a:ext>
            </a:extLst>
          </p:cNvPr>
          <p:cNvSpPr/>
          <p:nvPr/>
        </p:nvSpPr>
        <p:spPr>
          <a:xfrm>
            <a:off x="3750366" y="23767310"/>
            <a:ext cx="9404932" cy="54834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Garamond" panose="02020404030301010803" pitchFamily="18" charset="0"/>
            </a:endParaRPr>
          </a:p>
        </p:txBody>
      </p:sp>
      <p:sp>
        <p:nvSpPr>
          <p:cNvPr id="17" name="TextBox 16">
            <a:extLst>
              <a:ext uri="{FF2B5EF4-FFF2-40B4-BE49-F238E27FC236}">
                <a16:creationId xmlns:a16="http://schemas.microsoft.com/office/drawing/2014/main" id="{D268A6FD-33E2-180F-77DA-905B86E1091E}"/>
              </a:ext>
            </a:extLst>
          </p:cNvPr>
          <p:cNvSpPr txBox="1"/>
          <p:nvPr/>
        </p:nvSpPr>
        <p:spPr>
          <a:xfrm>
            <a:off x="4366249" y="7110984"/>
            <a:ext cx="7875391" cy="646331"/>
          </a:xfrm>
          <a:prstGeom prst="rect">
            <a:avLst/>
          </a:prstGeom>
          <a:solidFill>
            <a:schemeClr val="accent3"/>
          </a:solidFill>
          <a:ln>
            <a:solidFill>
              <a:schemeClr val="bg1"/>
            </a:solidFill>
          </a:ln>
        </p:spPr>
        <p:txBody>
          <a:bodyPr wrap="square" rtlCol="0">
            <a:spAutoFit/>
          </a:bodyPr>
          <a:lstStyle/>
          <a:p>
            <a:pPr algn="ctr"/>
            <a:r>
              <a:rPr lang="en-CA" sz="3600" b="1" dirty="0">
                <a:latin typeface="Garamond" panose="02020404030301010803" pitchFamily="18" charset="0"/>
              </a:rPr>
              <a:t>Background</a:t>
            </a:r>
            <a:endParaRPr lang="es-CO" sz="3600" b="1" dirty="0">
              <a:latin typeface="Garamond" panose="02020404030301010803" pitchFamily="18" charset="0"/>
            </a:endParaRPr>
          </a:p>
        </p:txBody>
      </p:sp>
      <p:sp>
        <p:nvSpPr>
          <p:cNvPr id="18" name="TextBox 17">
            <a:extLst>
              <a:ext uri="{FF2B5EF4-FFF2-40B4-BE49-F238E27FC236}">
                <a16:creationId xmlns:a16="http://schemas.microsoft.com/office/drawing/2014/main" id="{35801576-A227-1879-21E0-7A7448475BA6}"/>
              </a:ext>
            </a:extLst>
          </p:cNvPr>
          <p:cNvSpPr txBox="1"/>
          <p:nvPr/>
        </p:nvSpPr>
        <p:spPr>
          <a:xfrm>
            <a:off x="4366249" y="14691690"/>
            <a:ext cx="7872855"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Objectives and Framework</a:t>
            </a:r>
            <a:endParaRPr lang="es-CO" sz="4000" b="1" dirty="0">
              <a:latin typeface="Garamond" panose="02020404030301010803" pitchFamily="18" charset="0"/>
            </a:endParaRPr>
          </a:p>
        </p:txBody>
      </p:sp>
      <p:sp>
        <p:nvSpPr>
          <p:cNvPr id="19" name="TextBox 18">
            <a:extLst>
              <a:ext uri="{FF2B5EF4-FFF2-40B4-BE49-F238E27FC236}">
                <a16:creationId xmlns:a16="http://schemas.microsoft.com/office/drawing/2014/main" id="{A9D42769-67DE-AABC-5643-606D6D091E5A}"/>
              </a:ext>
            </a:extLst>
          </p:cNvPr>
          <p:cNvSpPr txBox="1"/>
          <p:nvPr/>
        </p:nvSpPr>
        <p:spPr>
          <a:xfrm>
            <a:off x="15183648" y="6080837"/>
            <a:ext cx="11016640"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Participants description</a:t>
            </a:r>
            <a:endParaRPr lang="es-CO" sz="4000" b="1" dirty="0">
              <a:latin typeface="Garamond" panose="02020404030301010803" pitchFamily="18" charset="0"/>
            </a:endParaRPr>
          </a:p>
        </p:txBody>
      </p:sp>
      <p:sp>
        <p:nvSpPr>
          <p:cNvPr id="20" name="TextBox 19">
            <a:extLst>
              <a:ext uri="{FF2B5EF4-FFF2-40B4-BE49-F238E27FC236}">
                <a16:creationId xmlns:a16="http://schemas.microsoft.com/office/drawing/2014/main" id="{3EE89386-65D3-9A12-8EE8-47A996DF7936}"/>
              </a:ext>
            </a:extLst>
          </p:cNvPr>
          <p:cNvSpPr txBox="1"/>
          <p:nvPr/>
        </p:nvSpPr>
        <p:spPr>
          <a:xfrm>
            <a:off x="4366249" y="24120425"/>
            <a:ext cx="8146627" cy="584775"/>
          </a:xfrm>
          <a:prstGeom prst="rect">
            <a:avLst/>
          </a:prstGeom>
          <a:solidFill>
            <a:schemeClr val="accent3"/>
          </a:solidFill>
          <a:ln>
            <a:solidFill>
              <a:schemeClr val="bg1"/>
            </a:solidFill>
          </a:ln>
        </p:spPr>
        <p:txBody>
          <a:bodyPr wrap="square" rtlCol="0">
            <a:spAutoFit/>
          </a:bodyPr>
          <a:lstStyle/>
          <a:p>
            <a:pPr algn="ctr"/>
            <a:r>
              <a:rPr lang="en-CA" sz="3200" b="1" dirty="0">
                <a:latin typeface="Garamond" panose="02020404030301010803" pitchFamily="18" charset="0"/>
              </a:rPr>
              <a:t>Study population: Primary Care Providers</a:t>
            </a:r>
            <a:endParaRPr lang="es-CO" sz="3200" b="1" dirty="0">
              <a:latin typeface="Garamond" panose="02020404030301010803" pitchFamily="18" charset="0"/>
            </a:endParaRPr>
          </a:p>
        </p:txBody>
      </p:sp>
      <p:sp>
        <p:nvSpPr>
          <p:cNvPr id="22" name="Rectangle 21">
            <a:extLst>
              <a:ext uri="{FF2B5EF4-FFF2-40B4-BE49-F238E27FC236}">
                <a16:creationId xmlns:a16="http://schemas.microsoft.com/office/drawing/2014/main" id="{3BFBD90D-0034-E26C-47F9-0FC75556002B}"/>
              </a:ext>
            </a:extLst>
          </p:cNvPr>
          <p:cNvSpPr/>
          <p:nvPr/>
        </p:nvSpPr>
        <p:spPr>
          <a:xfrm>
            <a:off x="3750366" y="34347265"/>
            <a:ext cx="9424843" cy="60995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Garamond" panose="02020404030301010803" pitchFamily="18" charset="0"/>
            </a:endParaRPr>
          </a:p>
        </p:txBody>
      </p:sp>
      <p:sp>
        <p:nvSpPr>
          <p:cNvPr id="23" name="TextBox 22">
            <a:extLst>
              <a:ext uri="{FF2B5EF4-FFF2-40B4-BE49-F238E27FC236}">
                <a16:creationId xmlns:a16="http://schemas.microsoft.com/office/drawing/2014/main" id="{01418D5C-21C7-3FF0-E328-413386DC5857}"/>
              </a:ext>
            </a:extLst>
          </p:cNvPr>
          <p:cNvSpPr txBox="1"/>
          <p:nvPr/>
        </p:nvSpPr>
        <p:spPr>
          <a:xfrm>
            <a:off x="4582555" y="34821651"/>
            <a:ext cx="7809349"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Analysis</a:t>
            </a:r>
            <a:endParaRPr lang="es-CO" sz="4000" b="1" dirty="0">
              <a:latin typeface="Garamond" panose="02020404030301010803" pitchFamily="18" charset="0"/>
            </a:endParaRPr>
          </a:p>
        </p:txBody>
      </p:sp>
      <p:sp>
        <p:nvSpPr>
          <p:cNvPr id="24" name="TextBox 23">
            <a:extLst>
              <a:ext uri="{FF2B5EF4-FFF2-40B4-BE49-F238E27FC236}">
                <a16:creationId xmlns:a16="http://schemas.microsoft.com/office/drawing/2014/main" id="{AD1F83EE-C3AE-EB74-7396-940720AE9A23}"/>
              </a:ext>
            </a:extLst>
          </p:cNvPr>
          <p:cNvSpPr txBox="1"/>
          <p:nvPr/>
        </p:nvSpPr>
        <p:spPr>
          <a:xfrm>
            <a:off x="15180952" y="12901145"/>
            <a:ext cx="11079057" cy="699743"/>
          </a:xfrm>
          <a:prstGeom prst="rect">
            <a:avLst/>
          </a:prstGeom>
          <a:solidFill>
            <a:schemeClr val="accent3"/>
          </a:solidFill>
          <a:ln>
            <a:solidFill>
              <a:schemeClr val="bg1"/>
            </a:solidFill>
          </a:ln>
        </p:spPr>
        <p:txBody>
          <a:bodyPr wrap="square" rtlCol="0">
            <a:spAutoFit/>
          </a:bodyPr>
          <a:lstStyle/>
          <a:p>
            <a:pPr algn="ctr">
              <a:lnSpc>
                <a:spcPct val="115000"/>
              </a:lnSpc>
              <a:spcAft>
                <a:spcPts val="800"/>
              </a:spcAft>
            </a:pPr>
            <a:r>
              <a:rPr lang="en-CA" sz="3600" b="1" dirty="0">
                <a:effectLst/>
                <a:latin typeface="Garamond" panose="02020404030301010803" pitchFamily="18" charset="0"/>
                <a:ea typeface="Times New Roman" panose="02020603050405020304" pitchFamily="18" charset="0"/>
                <a:cs typeface="Calibri" panose="020F0502020204030204" pitchFamily="34" charset="0"/>
              </a:rPr>
              <a:t>Barriers for implementation</a:t>
            </a:r>
            <a:endParaRPr lang="es-CO" sz="3600" dirty="0">
              <a:effectLst/>
              <a:latin typeface="Garamond" panose="02020404030301010803" pitchFamily="18" charset="0"/>
              <a:ea typeface="Calibri" panose="020F0502020204030204" pitchFamily="34" charset="0"/>
            </a:endParaRPr>
          </a:p>
        </p:txBody>
      </p:sp>
      <p:sp>
        <p:nvSpPr>
          <p:cNvPr id="28" name="TextBox 27">
            <a:extLst>
              <a:ext uri="{FF2B5EF4-FFF2-40B4-BE49-F238E27FC236}">
                <a16:creationId xmlns:a16="http://schemas.microsoft.com/office/drawing/2014/main" id="{0EF99FAA-8201-590C-85AA-79C5F234C0C0}"/>
              </a:ext>
            </a:extLst>
          </p:cNvPr>
          <p:cNvSpPr txBox="1"/>
          <p:nvPr/>
        </p:nvSpPr>
        <p:spPr>
          <a:xfrm>
            <a:off x="27993645" y="6334177"/>
            <a:ext cx="11754347"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Recommendations for </a:t>
            </a:r>
            <a:r>
              <a:rPr lang="en-CA" sz="4000" b="1" dirty="0" err="1">
                <a:latin typeface="Garamond" panose="02020404030301010803" pitchFamily="18" charset="0"/>
              </a:rPr>
              <a:t>PrEP</a:t>
            </a:r>
            <a:r>
              <a:rPr lang="en-CA" sz="4000" b="1" dirty="0">
                <a:latin typeface="Garamond" panose="02020404030301010803" pitchFamily="18" charset="0"/>
              </a:rPr>
              <a:t> adoption</a:t>
            </a:r>
            <a:endParaRPr lang="es-CO" sz="4000" b="1" dirty="0">
              <a:latin typeface="Garamond" panose="02020404030301010803" pitchFamily="18" charset="0"/>
            </a:endParaRPr>
          </a:p>
        </p:txBody>
      </p:sp>
      <p:sp>
        <p:nvSpPr>
          <p:cNvPr id="31" name="Rectangle 30">
            <a:extLst>
              <a:ext uri="{FF2B5EF4-FFF2-40B4-BE49-F238E27FC236}">
                <a16:creationId xmlns:a16="http://schemas.microsoft.com/office/drawing/2014/main" id="{D07D970D-2078-9168-B2D0-8491662F9936}"/>
              </a:ext>
            </a:extLst>
          </p:cNvPr>
          <p:cNvSpPr/>
          <p:nvPr/>
        </p:nvSpPr>
        <p:spPr>
          <a:xfrm>
            <a:off x="27993645" y="7370876"/>
            <a:ext cx="11744406" cy="9404733"/>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latin typeface="Garamond" panose="02020404030301010803" pitchFamily="18" charset="0"/>
            </a:endParaRPr>
          </a:p>
        </p:txBody>
      </p:sp>
      <p:sp>
        <p:nvSpPr>
          <p:cNvPr id="32" name="TextBox 31">
            <a:extLst>
              <a:ext uri="{FF2B5EF4-FFF2-40B4-BE49-F238E27FC236}">
                <a16:creationId xmlns:a16="http://schemas.microsoft.com/office/drawing/2014/main" id="{68AFC4B2-A94E-FA5F-B4B6-66EE45EF63C7}"/>
              </a:ext>
            </a:extLst>
          </p:cNvPr>
          <p:cNvSpPr txBox="1"/>
          <p:nvPr/>
        </p:nvSpPr>
        <p:spPr>
          <a:xfrm>
            <a:off x="28020125" y="17063641"/>
            <a:ext cx="11754346"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Summary of key findings</a:t>
            </a:r>
            <a:endParaRPr lang="es-CO" sz="4000" b="1" dirty="0">
              <a:latin typeface="Garamond" panose="02020404030301010803" pitchFamily="18" charset="0"/>
            </a:endParaRPr>
          </a:p>
        </p:txBody>
      </p:sp>
      <p:sp>
        <p:nvSpPr>
          <p:cNvPr id="37" name="Rectangle 36">
            <a:extLst>
              <a:ext uri="{FF2B5EF4-FFF2-40B4-BE49-F238E27FC236}">
                <a16:creationId xmlns:a16="http://schemas.microsoft.com/office/drawing/2014/main" id="{554B5900-B18B-11ED-4540-EA89C9037378}"/>
              </a:ext>
            </a:extLst>
          </p:cNvPr>
          <p:cNvSpPr/>
          <p:nvPr/>
        </p:nvSpPr>
        <p:spPr>
          <a:xfrm>
            <a:off x="27934283" y="34201545"/>
            <a:ext cx="11791558" cy="6211547"/>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latin typeface="Garamond" panose="02020404030301010803" pitchFamily="18" charset="0"/>
            </a:endParaRPr>
          </a:p>
        </p:txBody>
      </p:sp>
      <p:sp>
        <p:nvSpPr>
          <p:cNvPr id="38" name="TextBox 37">
            <a:extLst>
              <a:ext uri="{FF2B5EF4-FFF2-40B4-BE49-F238E27FC236}">
                <a16:creationId xmlns:a16="http://schemas.microsoft.com/office/drawing/2014/main" id="{DC8D6245-E866-EDA8-38E3-F0344B80C4BD}"/>
              </a:ext>
            </a:extLst>
          </p:cNvPr>
          <p:cNvSpPr txBox="1"/>
          <p:nvPr/>
        </p:nvSpPr>
        <p:spPr>
          <a:xfrm>
            <a:off x="28936812" y="34507026"/>
            <a:ext cx="9786500"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Key references</a:t>
            </a:r>
            <a:endParaRPr lang="es-CO" sz="4000" b="1" dirty="0">
              <a:latin typeface="Garamond" panose="02020404030301010803" pitchFamily="18" charset="0"/>
            </a:endParaRPr>
          </a:p>
        </p:txBody>
      </p:sp>
      <p:sp>
        <p:nvSpPr>
          <p:cNvPr id="42" name="TextBox 41">
            <a:extLst>
              <a:ext uri="{FF2B5EF4-FFF2-40B4-BE49-F238E27FC236}">
                <a16:creationId xmlns:a16="http://schemas.microsoft.com/office/drawing/2014/main" id="{B2998FC7-5EA1-22CE-5F35-1FCDAC975E22}"/>
              </a:ext>
            </a:extLst>
          </p:cNvPr>
          <p:cNvSpPr txBox="1"/>
          <p:nvPr/>
        </p:nvSpPr>
        <p:spPr>
          <a:xfrm>
            <a:off x="4424021" y="7878577"/>
            <a:ext cx="7967885" cy="5940088"/>
          </a:xfrm>
          <a:prstGeom prst="rect">
            <a:avLst/>
          </a:prstGeom>
          <a:noFill/>
        </p:spPr>
        <p:txBody>
          <a:bodyPr wrap="square" rtlCol="0">
            <a:spAutoFit/>
          </a:bodyPr>
          <a:lstStyle/>
          <a:p>
            <a:r>
              <a:rPr lang="en-CA" sz="2400" dirty="0">
                <a:latin typeface="Garamond" panose="02020404030301010803" pitchFamily="18" charset="0"/>
              </a:rPr>
              <a:t>There continues to be a gap in the adoption of </a:t>
            </a:r>
            <a:r>
              <a:rPr lang="en-CA" sz="2400" dirty="0" err="1">
                <a:latin typeface="Garamond" panose="02020404030301010803" pitchFamily="18" charset="0"/>
              </a:rPr>
              <a:t>PrEP</a:t>
            </a:r>
            <a:r>
              <a:rPr lang="en-CA" sz="2400" dirty="0">
                <a:latin typeface="Garamond" panose="02020404030301010803" pitchFamily="18" charset="0"/>
              </a:rPr>
              <a:t> in Ontario with only 36% of those who met Canadian </a:t>
            </a:r>
            <a:r>
              <a:rPr lang="en-CA" sz="2400" dirty="0" err="1">
                <a:latin typeface="Garamond" panose="02020404030301010803" pitchFamily="18" charset="0"/>
              </a:rPr>
              <a:t>PrEP</a:t>
            </a:r>
            <a:r>
              <a:rPr lang="en-CA" sz="2400" dirty="0">
                <a:latin typeface="Garamond" panose="02020404030301010803" pitchFamily="18" charset="0"/>
              </a:rPr>
              <a:t> guidelines receiving </a:t>
            </a:r>
            <a:r>
              <a:rPr lang="en-CA" sz="2400" dirty="0" err="1">
                <a:latin typeface="Garamond" panose="02020404030301010803" pitchFamily="18" charset="0"/>
              </a:rPr>
              <a:t>PrEP</a:t>
            </a:r>
            <a:r>
              <a:rPr lang="en-CA" sz="2400" dirty="0">
                <a:latin typeface="Garamond" panose="02020404030301010803" pitchFamily="18" charset="0"/>
              </a:rPr>
              <a:t>, and the highest </a:t>
            </a:r>
            <a:r>
              <a:rPr lang="en-CA" sz="2400" dirty="0" err="1">
                <a:latin typeface="Garamond" panose="02020404030301010803" pitchFamily="18" charset="0"/>
              </a:rPr>
              <a:t>PrEP</a:t>
            </a:r>
            <a:r>
              <a:rPr lang="en-CA" sz="2400" dirty="0">
                <a:latin typeface="Garamond" panose="02020404030301010803" pitchFamily="18" charset="0"/>
              </a:rPr>
              <a:t>-to-need ratio being mostly in urban centres such as Ottawa and Toronto (OHTN 2023)</a:t>
            </a:r>
            <a:r>
              <a:rPr lang="en-CA" sz="2800" dirty="0">
                <a:latin typeface="Garamond" panose="02020404030301010803" pitchFamily="18" charset="0"/>
              </a:rPr>
              <a:t>.</a:t>
            </a:r>
            <a:endParaRPr lang="en-CA" sz="2400" dirty="0">
              <a:latin typeface="Garamond" panose="02020404030301010803" pitchFamily="18" charset="0"/>
            </a:endParaRPr>
          </a:p>
          <a:p>
            <a:endParaRPr lang="en-CA" sz="2400" dirty="0">
              <a:latin typeface="Garamond" panose="02020404030301010803" pitchFamily="18" charset="0"/>
            </a:endParaRPr>
          </a:p>
          <a:p>
            <a:r>
              <a:rPr lang="en-CA" sz="2400" dirty="0">
                <a:latin typeface="Garamond" panose="02020404030301010803" pitchFamily="18" charset="0"/>
              </a:rPr>
              <a:t>The role of primary care providers (PCPs) in the uptake and adherence of </a:t>
            </a:r>
            <a:r>
              <a:rPr lang="en-CA" sz="2400" dirty="0" err="1">
                <a:latin typeface="Garamond" panose="02020404030301010803" pitchFamily="18" charset="0"/>
              </a:rPr>
              <a:t>PrEP</a:t>
            </a:r>
            <a:r>
              <a:rPr lang="en-CA" sz="2400" dirty="0">
                <a:latin typeface="Garamond" panose="02020404030301010803" pitchFamily="18" charset="0"/>
              </a:rPr>
              <a:t> is well recognized and the determinants of the adoption of </a:t>
            </a:r>
            <a:r>
              <a:rPr lang="en-CA" sz="2400" dirty="0" err="1">
                <a:latin typeface="Garamond" panose="02020404030301010803" pitchFamily="18" charset="0"/>
              </a:rPr>
              <a:t>PrEP</a:t>
            </a:r>
            <a:r>
              <a:rPr lang="en-CA" sz="2400" dirty="0">
                <a:latin typeface="Garamond" panose="02020404030301010803" pitchFamily="18" charset="0"/>
              </a:rPr>
              <a:t> included individual, interpersonal, organizational, and external factors (</a:t>
            </a:r>
            <a:r>
              <a:rPr lang="es-CO" sz="2400" b="0" dirty="0" err="1">
                <a:solidFill>
                  <a:srgbClr val="212121"/>
                </a:solidFill>
                <a:effectLst/>
                <a:latin typeface="Garamond" panose="02020404030301010803" pitchFamily="18" charset="0"/>
              </a:rPr>
              <a:t>Pleuhs</a:t>
            </a:r>
            <a:r>
              <a:rPr lang="es-CO" sz="2400" b="0" dirty="0">
                <a:solidFill>
                  <a:srgbClr val="212121"/>
                </a:solidFill>
                <a:effectLst/>
                <a:latin typeface="Garamond" panose="02020404030301010803" pitchFamily="18" charset="0"/>
              </a:rPr>
              <a:t> B et al., 2020)</a:t>
            </a:r>
            <a:r>
              <a:rPr lang="en-CA" sz="2400" dirty="0">
                <a:latin typeface="Garamond" panose="02020404030301010803" pitchFamily="18" charset="0"/>
              </a:rPr>
              <a:t>.</a:t>
            </a:r>
          </a:p>
          <a:p>
            <a:endParaRPr lang="en-CA" sz="2000" i="1" dirty="0">
              <a:latin typeface="Garamond" panose="02020404030301010803" pitchFamily="18" charset="0"/>
            </a:endParaRPr>
          </a:p>
          <a:p>
            <a:r>
              <a:rPr lang="en-CA" sz="2400" dirty="0">
                <a:latin typeface="Garamond" panose="02020404030301010803" pitchFamily="18" charset="0"/>
              </a:rPr>
              <a:t>Few studies in Canada has been conducted among PCPs and clinical managers in regards to organizational determinants of </a:t>
            </a:r>
            <a:r>
              <a:rPr lang="en-CA" sz="2400" dirty="0" err="1">
                <a:latin typeface="Garamond" panose="02020404030301010803" pitchFamily="18" charset="0"/>
              </a:rPr>
              <a:t>PrEP</a:t>
            </a:r>
            <a:r>
              <a:rPr lang="en-CA" sz="2400" dirty="0">
                <a:latin typeface="Garamond" panose="02020404030301010803" pitchFamily="18" charset="0"/>
              </a:rPr>
              <a:t> adoption,  with many limited only to identify individual factors (</a:t>
            </a:r>
            <a:r>
              <a:rPr lang="en-CA" sz="2400" dirty="0" err="1">
                <a:latin typeface="Garamond" panose="02020404030301010803" pitchFamily="18" charset="0"/>
              </a:rPr>
              <a:t>Yoong</a:t>
            </a:r>
            <a:r>
              <a:rPr lang="en-CA" sz="2400" dirty="0">
                <a:latin typeface="Garamond" panose="02020404030301010803" pitchFamily="18" charset="0"/>
              </a:rPr>
              <a:t> D et al., 2015; Sharma M et al., 2014).</a:t>
            </a:r>
            <a:endParaRPr lang="es-CO" sz="2400" dirty="0">
              <a:latin typeface="Garamond" panose="02020404030301010803" pitchFamily="18" charset="0"/>
            </a:endParaRPr>
          </a:p>
          <a:p>
            <a:endParaRPr lang="es-CO" sz="2000" i="1" dirty="0">
              <a:latin typeface="Garamond" panose="02020404030301010803" pitchFamily="18" charset="0"/>
            </a:endParaRPr>
          </a:p>
          <a:p>
            <a:endParaRPr lang="es-CO" sz="2400" dirty="0">
              <a:latin typeface="Garamond" panose="02020404030301010803" pitchFamily="18" charset="0"/>
            </a:endParaRPr>
          </a:p>
        </p:txBody>
      </p:sp>
      <p:sp>
        <p:nvSpPr>
          <p:cNvPr id="47" name="TextBox 46">
            <a:extLst>
              <a:ext uri="{FF2B5EF4-FFF2-40B4-BE49-F238E27FC236}">
                <a16:creationId xmlns:a16="http://schemas.microsoft.com/office/drawing/2014/main" id="{781DCA9D-0E29-B7AA-7226-BC8416D6B7A5}"/>
              </a:ext>
            </a:extLst>
          </p:cNvPr>
          <p:cNvSpPr txBox="1"/>
          <p:nvPr/>
        </p:nvSpPr>
        <p:spPr>
          <a:xfrm>
            <a:off x="4291149" y="15734692"/>
            <a:ext cx="7950492" cy="1569660"/>
          </a:xfrm>
          <a:prstGeom prst="rect">
            <a:avLst/>
          </a:prstGeom>
          <a:noFill/>
        </p:spPr>
        <p:txBody>
          <a:bodyPr wrap="square" rtlCol="0">
            <a:spAutoFit/>
          </a:bodyPr>
          <a:lstStyle/>
          <a:p>
            <a:r>
              <a:rPr lang="en-CA" sz="2400" dirty="0">
                <a:latin typeface="Garamond" panose="02020404030301010803" pitchFamily="18" charset="0"/>
              </a:rPr>
              <a:t>The study aims to use a mixed methods design (surveys, semi-structured interviews and literature reviews) to describe main barriers and facilitators for </a:t>
            </a:r>
            <a:r>
              <a:rPr lang="en-CA" sz="2400" dirty="0" err="1">
                <a:latin typeface="Garamond" panose="02020404030301010803" pitchFamily="18" charset="0"/>
              </a:rPr>
              <a:t>PrEP</a:t>
            </a:r>
            <a:r>
              <a:rPr lang="en-CA" sz="2400" dirty="0">
                <a:latin typeface="Garamond" panose="02020404030301010803" pitchFamily="18" charset="0"/>
              </a:rPr>
              <a:t> adoption by PCPs in suburban Ontario and delineate recommendations for increasing adoption.</a:t>
            </a:r>
            <a:endParaRPr lang="es-CO" sz="2400" dirty="0">
              <a:latin typeface="Garamond" panose="02020404030301010803" pitchFamily="18" charset="0"/>
            </a:endParaRPr>
          </a:p>
        </p:txBody>
      </p:sp>
      <p:sp>
        <p:nvSpPr>
          <p:cNvPr id="49" name="Content Placeholder 2">
            <a:extLst>
              <a:ext uri="{FF2B5EF4-FFF2-40B4-BE49-F238E27FC236}">
                <a16:creationId xmlns:a16="http://schemas.microsoft.com/office/drawing/2014/main" id="{2D509DB8-3C47-0E75-3974-07A93237FB1E}"/>
              </a:ext>
            </a:extLst>
          </p:cNvPr>
          <p:cNvSpPr>
            <a:spLocks noGrp="1"/>
          </p:cNvSpPr>
          <p:nvPr/>
        </p:nvSpPr>
        <p:spPr>
          <a:xfrm>
            <a:off x="4428476" y="24969317"/>
            <a:ext cx="7963428" cy="686342"/>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latin typeface="Garamond" panose="02020404030301010803" pitchFamily="18" charset="0"/>
              </a:rPr>
              <a:t>Setting</a:t>
            </a:r>
            <a:r>
              <a:rPr lang="en-US" sz="2400" dirty="0">
                <a:latin typeface="Garamond" panose="02020404030301010803" pitchFamily="18" charset="0"/>
              </a:rPr>
              <a:t>: Southeastern Ontario, semi-urban and rural clinics. </a:t>
            </a:r>
          </a:p>
        </p:txBody>
      </p:sp>
      <p:sp>
        <p:nvSpPr>
          <p:cNvPr id="50" name="Content Placeholder 2">
            <a:extLst>
              <a:ext uri="{FF2B5EF4-FFF2-40B4-BE49-F238E27FC236}">
                <a16:creationId xmlns:a16="http://schemas.microsoft.com/office/drawing/2014/main" id="{619C97EA-2036-DFFA-1769-162C50CB1B41}"/>
              </a:ext>
            </a:extLst>
          </p:cNvPr>
          <p:cNvSpPr txBox="1">
            <a:spLocks/>
          </p:cNvSpPr>
          <p:nvPr/>
        </p:nvSpPr>
        <p:spPr>
          <a:xfrm>
            <a:off x="4393536" y="25589646"/>
            <a:ext cx="8364438" cy="1566175"/>
          </a:xfrm>
          <a:prstGeom prst="rect">
            <a:avLst/>
          </a:prstGeom>
          <a:noFill/>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latin typeface="Garamond" panose="02020404030301010803" pitchFamily="18" charset="0"/>
              </a:rPr>
              <a:t>Targeted population</a:t>
            </a:r>
            <a:r>
              <a:rPr lang="en-US" sz="2400" dirty="0">
                <a:latin typeface="Garamond" panose="02020404030301010803" pitchFamily="18" charset="0"/>
              </a:rPr>
              <a:t>: 1) PCPs and clinical managers working in primary care, post-secondary student health, street health, and community health centers. 2) Healthcare workers in local public health agency sexual health clinics</a:t>
            </a:r>
          </a:p>
          <a:p>
            <a:endParaRPr lang="en-US" sz="2400" dirty="0">
              <a:latin typeface="Garamond" panose="02020404030301010803" pitchFamily="18" charset="0"/>
            </a:endParaRPr>
          </a:p>
        </p:txBody>
      </p:sp>
      <p:sp>
        <p:nvSpPr>
          <p:cNvPr id="60" name="Rectangle 59">
            <a:extLst>
              <a:ext uri="{FF2B5EF4-FFF2-40B4-BE49-F238E27FC236}">
                <a16:creationId xmlns:a16="http://schemas.microsoft.com/office/drawing/2014/main" id="{E70C63FE-927C-48AC-CA7B-1D0BEF383BDD}"/>
              </a:ext>
            </a:extLst>
          </p:cNvPr>
          <p:cNvSpPr/>
          <p:nvPr/>
        </p:nvSpPr>
        <p:spPr>
          <a:xfrm>
            <a:off x="3741381" y="18504430"/>
            <a:ext cx="2898311" cy="48373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00" dirty="0">
                <a:latin typeface="Garamond" panose="02020404030301010803" pitchFamily="18" charset="0"/>
              </a:rPr>
              <a:t>describe main barriers and adoption of PCP in suburban Ontario</a:t>
            </a:r>
            <a:endParaRPr lang="es-CO" dirty="0">
              <a:latin typeface="Garamond" panose="02020404030301010803" pitchFamily="18" charset="0"/>
            </a:endParaRPr>
          </a:p>
        </p:txBody>
      </p:sp>
      <p:sp>
        <p:nvSpPr>
          <p:cNvPr id="61" name="TextBox 60">
            <a:extLst>
              <a:ext uri="{FF2B5EF4-FFF2-40B4-BE49-F238E27FC236}">
                <a16:creationId xmlns:a16="http://schemas.microsoft.com/office/drawing/2014/main" id="{5B02D6F9-5E0E-2B4D-4AFE-7D507545DE83}"/>
              </a:ext>
            </a:extLst>
          </p:cNvPr>
          <p:cNvSpPr txBox="1"/>
          <p:nvPr/>
        </p:nvSpPr>
        <p:spPr>
          <a:xfrm>
            <a:off x="4062208" y="18831605"/>
            <a:ext cx="2304256" cy="3847207"/>
          </a:xfrm>
          <a:prstGeom prst="rect">
            <a:avLst/>
          </a:prstGeom>
          <a:noFill/>
        </p:spPr>
        <p:txBody>
          <a:bodyPr wrap="square" rtlCol="0">
            <a:spAutoFit/>
          </a:bodyPr>
          <a:lstStyle/>
          <a:p>
            <a:r>
              <a:rPr lang="en-CA" sz="2400" dirty="0">
                <a:latin typeface="Garamond" panose="02020404030301010803" pitchFamily="18" charset="0"/>
              </a:rPr>
              <a:t>The CFIR model was used to design survey, interview guide, identify barriers and facilitators,  and suggest recommendations </a:t>
            </a:r>
            <a:r>
              <a:rPr lang="en-CA" sz="2800" dirty="0">
                <a:latin typeface="Garamond" panose="02020404030301010803" pitchFamily="18" charset="0"/>
              </a:rPr>
              <a:t>(</a:t>
            </a:r>
            <a:r>
              <a:rPr lang="es-CO" sz="2400" b="0" i="0" dirty="0" err="1">
                <a:solidFill>
                  <a:srgbClr val="333333"/>
                </a:solidFill>
                <a:effectLst/>
                <a:latin typeface="Garamond" panose="02020404030301010803" pitchFamily="18" charset="0"/>
              </a:rPr>
              <a:t>Damschroder</a:t>
            </a:r>
            <a:r>
              <a:rPr lang="es-CO" sz="2400" b="0" i="0" dirty="0">
                <a:solidFill>
                  <a:srgbClr val="333333"/>
                </a:solidFill>
                <a:effectLst/>
                <a:latin typeface="Garamond" panose="02020404030301010803" pitchFamily="18" charset="0"/>
              </a:rPr>
              <a:t> LJ </a:t>
            </a:r>
            <a:r>
              <a:rPr lang="es-CO" sz="2400" b="0" dirty="0">
                <a:solidFill>
                  <a:srgbClr val="333333"/>
                </a:solidFill>
                <a:effectLst/>
                <a:latin typeface="Garamond" panose="02020404030301010803" pitchFamily="18" charset="0"/>
              </a:rPr>
              <a:t>et al. </a:t>
            </a:r>
            <a:r>
              <a:rPr lang="es-CO" sz="2400" b="0" i="0" dirty="0">
                <a:solidFill>
                  <a:srgbClr val="333333"/>
                </a:solidFill>
                <a:effectLst/>
                <a:latin typeface="Garamond" panose="02020404030301010803" pitchFamily="18" charset="0"/>
              </a:rPr>
              <a:t>2022).</a:t>
            </a:r>
            <a:endParaRPr lang="es-CO" sz="2400" dirty="0">
              <a:latin typeface="Garamond" panose="02020404030301010803" pitchFamily="18" charset="0"/>
            </a:endParaRPr>
          </a:p>
        </p:txBody>
      </p:sp>
      <p:sp>
        <p:nvSpPr>
          <p:cNvPr id="2" name="Rectangle 1">
            <a:extLst>
              <a:ext uri="{FF2B5EF4-FFF2-40B4-BE49-F238E27FC236}">
                <a16:creationId xmlns:a16="http://schemas.microsoft.com/office/drawing/2014/main" id="{08B32FDE-EE09-8215-A247-0A483DAABDC8}"/>
              </a:ext>
            </a:extLst>
          </p:cNvPr>
          <p:cNvSpPr/>
          <p:nvPr/>
        </p:nvSpPr>
        <p:spPr>
          <a:xfrm>
            <a:off x="27993645" y="18071575"/>
            <a:ext cx="11810311" cy="12676046"/>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latin typeface="Garamond" panose="02020404030301010803" pitchFamily="18" charset="0"/>
            </a:endParaRPr>
          </a:p>
        </p:txBody>
      </p:sp>
      <p:pic>
        <p:nvPicPr>
          <p:cNvPr id="1026" name="Picture 2">
            <a:extLst>
              <a:ext uri="{FF2B5EF4-FFF2-40B4-BE49-F238E27FC236}">
                <a16:creationId xmlns:a16="http://schemas.microsoft.com/office/drawing/2014/main" id="{D9922D00-DA83-4063-B189-08FAFFED27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3853" y="18481750"/>
            <a:ext cx="6081356" cy="483730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1748EA9-3B00-7440-9CBB-C76EE198E3E0}"/>
              </a:ext>
            </a:extLst>
          </p:cNvPr>
          <p:cNvSpPr txBox="1"/>
          <p:nvPr/>
        </p:nvSpPr>
        <p:spPr>
          <a:xfrm>
            <a:off x="4652881" y="35833698"/>
            <a:ext cx="7666823" cy="4832092"/>
          </a:xfrm>
          <a:prstGeom prst="rect">
            <a:avLst/>
          </a:prstGeom>
          <a:noFill/>
        </p:spPr>
        <p:txBody>
          <a:bodyPr wrap="square" rtlCol="0">
            <a:spAutoFit/>
          </a:bodyPr>
          <a:lstStyle/>
          <a:p>
            <a:pPr>
              <a:spcAft>
                <a:spcPts val="800"/>
              </a:spcAft>
            </a:pPr>
            <a:r>
              <a:rPr lang="en-CA" sz="2400" dirty="0">
                <a:effectLst/>
                <a:latin typeface="Garamond" panose="02020404030301010803" pitchFamily="18" charset="0"/>
                <a:ea typeface="Times New Roman" panose="02020603050405020304" pitchFamily="18" charset="0"/>
              </a:rPr>
              <a:t>Thematic analysis was used to analyze the interview data. The transcripts were coded using open coding in NVivo 12. Two researchers met, compared, and discussed codes to ensure there was shared meaning and inter-coder reliability (Cofie, </a:t>
            </a:r>
            <a:r>
              <a:rPr lang="en-CA" sz="2400" dirty="0" err="1">
                <a:effectLst/>
                <a:latin typeface="Garamond" panose="02020404030301010803" pitchFamily="18" charset="0"/>
                <a:ea typeface="Times New Roman" panose="02020603050405020304" pitchFamily="18" charset="0"/>
              </a:rPr>
              <a:t>Braund</a:t>
            </a:r>
            <a:r>
              <a:rPr lang="en-CA" sz="2400" dirty="0">
                <a:effectLst/>
                <a:latin typeface="Garamond" panose="02020404030301010803" pitchFamily="18" charset="0"/>
                <a:ea typeface="Times New Roman" panose="02020603050405020304" pitchFamily="18" charset="0"/>
              </a:rPr>
              <a:t>, &amp; Dalgarno, 2022). </a:t>
            </a:r>
          </a:p>
          <a:p>
            <a:pPr>
              <a:spcAft>
                <a:spcPts val="800"/>
              </a:spcAft>
            </a:pPr>
            <a:r>
              <a:rPr lang="en-CA" sz="2400" dirty="0">
                <a:effectLst/>
                <a:latin typeface="Garamond" panose="02020404030301010803" pitchFamily="18" charset="0"/>
                <a:ea typeface="Times New Roman" panose="02020603050405020304" pitchFamily="18" charset="0"/>
              </a:rPr>
              <a:t>Discrepancies in codes and interpretation of key themes or concepts were resolved by members of the research team via discussion. (Barry et al. 1999; Cofie et al., 2022; </a:t>
            </a:r>
            <a:r>
              <a:rPr lang="en-CA" sz="2400" dirty="0" err="1">
                <a:solidFill>
                  <a:srgbClr val="000000"/>
                </a:solidFill>
                <a:effectLst/>
                <a:latin typeface="Garamond" panose="02020404030301010803" pitchFamily="18" charset="0"/>
                <a:ea typeface="Times New Roman" panose="02020603050405020304" pitchFamily="18" charset="0"/>
              </a:rPr>
              <a:t>Palaganas</a:t>
            </a:r>
            <a:r>
              <a:rPr lang="en-CA" sz="2400" dirty="0">
                <a:solidFill>
                  <a:srgbClr val="000000"/>
                </a:solidFill>
                <a:effectLst/>
                <a:latin typeface="Garamond" panose="02020404030301010803" pitchFamily="18" charset="0"/>
                <a:ea typeface="Times New Roman" panose="02020603050405020304" pitchFamily="18" charset="0"/>
              </a:rPr>
              <a:t> et al., 2017).</a:t>
            </a:r>
            <a:r>
              <a:rPr lang="en-CA" sz="2400" dirty="0">
                <a:effectLst/>
                <a:latin typeface="Garamond" panose="02020404030301010803" pitchFamily="18" charset="0"/>
                <a:ea typeface="Times New Roman" panose="02020603050405020304" pitchFamily="18" charset="0"/>
              </a:rPr>
              <a:t> </a:t>
            </a:r>
          </a:p>
          <a:p>
            <a:pPr>
              <a:spcAft>
                <a:spcPts val="800"/>
              </a:spcAft>
            </a:pPr>
            <a:r>
              <a:rPr lang="en-CA" sz="2400" dirty="0">
                <a:latin typeface="Garamond" panose="02020404030301010803" pitchFamily="18" charset="0"/>
                <a:ea typeface="Calibri" panose="020F0502020204030204" pitchFamily="34" charset="0"/>
              </a:rPr>
              <a:t>Lastly, themes and subthemes were summarized as barriers, facilitators, and recommendations for </a:t>
            </a:r>
            <a:r>
              <a:rPr lang="en-CA" sz="2400" dirty="0" err="1">
                <a:latin typeface="Garamond" panose="02020404030301010803" pitchFamily="18" charset="0"/>
                <a:ea typeface="Calibri" panose="020F0502020204030204" pitchFamily="34" charset="0"/>
              </a:rPr>
              <a:t>PrEP.</a:t>
            </a:r>
            <a:endParaRPr lang="en-CA" sz="2400" dirty="0">
              <a:effectLst/>
              <a:latin typeface="Garamond" panose="02020404030301010803" pitchFamily="18" charset="0"/>
              <a:ea typeface="Calibri" panose="020F0502020204030204" pitchFamily="34" charset="0"/>
            </a:endParaRPr>
          </a:p>
          <a:p>
            <a:endParaRPr lang="es-CO" sz="2400" dirty="0">
              <a:latin typeface="Garamond" panose="02020404030301010803" pitchFamily="18" charset="0"/>
            </a:endParaRPr>
          </a:p>
        </p:txBody>
      </p:sp>
      <p:sp>
        <p:nvSpPr>
          <p:cNvPr id="6" name="Rectangle 5">
            <a:extLst>
              <a:ext uri="{FF2B5EF4-FFF2-40B4-BE49-F238E27FC236}">
                <a16:creationId xmlns:a16="http://schemas.microsoft.com/office/drawing/2014/main" id="{25130C62-68AA-B5C6-18A6-49A7F3520C01}"/>
              </a:ext>
            </a:extLst>
          </p:cNvPr>
          <p:cNvSpPr/>
          <p:nvPr/>
        </p:nvSpPr>
        <p:spPr>
          <a:xfrm>
            <a:off x="3741381" y="29537154"/>
            <a:ext cx="9433828" cy="43919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Garamond" panose="02020404030301010803" pitchFamily="18" charset="0"/>
            </a:endParaRPr>
          </a:p>
        </p:txBody>
      </p:sp>
      <p:sp>
        <p:nvSpPr>
          <p:cNvPr id="12" name="TextBox 11">
            <a:extLst>
              <a:ext uri="{FF2B5EF4-FFF2-40B4-BE49-F238E27FC236}">
                <a16:creationId xmlns:a16="http://schemas.microsoft.com/office/drawing/2014/main" id="{D011663B-E36C-54E1-471F-FB19DA726F36}"/>
              </a:ext>
            </a:extLst>
          </p:cNvPr>
          <p:cNvSpPr txBox="1"/>
          <p:nvPr/>
        </p:nvSpPr>
        <p:spPr>
          <a:xfrm>
            <a:off x="4582556" y="29795625"/>
            <a:ext cx="7809349"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Data</a:t>
            </a:r>
            <a:endParaRPr lang="es-CO" sz="4000" b="1" dirty="0">
              <a:latin typeface="Garamond" panose="02020404030301010803" pitchFamily="18" charset="0"/>
            </a:endParaRPr>
          </a:p>
        </p:txBody>
      </p:sp>
      <p:sp>
        <p:nvSpPr>
          <p:cNvPr id="21" name="TextBox 20">
            <a:extLst>
              <a:ext uri="{FF2B5EF4-FFF2-40B4-BE49-F238E27FC236}">
                <a16:creationId xmlns:a16="http://schemas.microsoft.com/office/drawing/2014/main" id="{BF1F8FD4-F244-B0E2-B343-FA4DE6E0366D}"/>
              </a:ext>
            </a:extLst>
          </p:cNvPr>
          <p:cNvSpPr txBox="1"/>
          <p:nvPr/>
        </p:nvSpPr>
        <p:spPr>
          <a:xfrm>
            <a:off x="4540607" y="30747621"/>
            <a:ext cx="7666823" cy="2308324"/>
          </a:xfrm>
          <a:prstGeom prst="rect">
            <a:avLst/>
          </a:prstGeom>
          <a:noFill/>
        </p:spPr>
        <p:txBody>
          <a:bodyPr wrap="square" rtlCol="0">
            <a:spAutoFit/>
          </a:bodyPr>
          <a:lstStyle/>
          <a:p>
            <a:pPr>
              <a:spcAft>
                <a:spcPts val="800"/>
              </a:spcAft>
            </a:pPr>
            <a:r>
              <a:rPr lang="en-CA" sz="2400" dirty="0">
                <a:effectLst/>
                <a:latin typeface="Garamond" panose="02020404030301010803" pitchFamily="18" charset="0"/>
                <a:ea typeface="Times New Roman" panose="02020603050405020304" pitchFamily="18" charset="0"/>
              </a:rPr>
              <a:t>The qualitative data (</a:t>
            </a:r>
            <a:r>
              <a:rPr lang="en-CA" sz="2400" i="1" dirty="0">
                <a:effectLst/>
                <a:latin typeface="Garamond" panose="02020404030301010803" pitchFamily="18" charset="0"/>
                <a:ea typeface="Times New Roman" panose="02020603050405020304" pitchFamily="18" charset="0"/>
              </a:rPr>
              <a:t>n</a:t>
            </a:r>
            <a:r>
              <a:rPr lang="en-CA" sz="2400" dirty="0">
                <a:effectLst/>
                <a:latin typeface="Garamond" panose="02020404030301010803" pitchFamily="18" charset="0"/>
                <a:ea typeface="Times New Roman" panose="02020603050405020304" pitchFamily="18" charset="0"/>
              </a:rPr>
              <a:t> = 16) for the study were obtained through semi-structured interviews. The interviews were conducted by three members of the research team (AS, JB, OK). The interviews were audio-recorded and transcribed verbatim, and pseudonyms replaced all identifying information to ensure confidentiality. </a:t>
            </a:r>
            <a:endParaRPr lang="en-CA" sz="2400" dirty="0">
              <a:latin typeface="Garamond" panose="02020404030301010803" pitchFamily="18" charset="0"/>
            </a:endParaRPr>
          </a:p>
        </p:txBody>
      </p:sp>
      <p:graphicFrame>
        <p:nvGraphicFramePr>
          <p:cNvPr id="35" name="Table 34">
            <a:extLst>
              <a:ext uri="{FF2B5EF4-FFF2-40B4-BE49-F238E27FC236}">
                <a16:creationId xmlns:a16="http://schemas.microsoft.com/office/drawing/2014/main" id="{44D3356C-7698-1581-1677-1FF90C4F435A}"/>
              </a:ext>
            </a:extLst>
          </p:cNvPr>
          <p:cNvGraphicFramePr>
            <a:graphicFrameLocks noGrp="1"/>
          </p:cNvGraphicFramePr>
          <p:nvPr>
            <p:extLst>
              <p:ext uri="{D42A27DB-BD31-4B8C-83A1-F6EECF244321}">
                <p14:modId xmlns:p14="http://schemas.microsoft.com/office/powerpoint/2010/main" val="378611170"/>
              </p:ext>
            </p:extLst>
          </p:nvPr>
        </p:nvGraphicFramePr>
        <p:xfrm>
          <a:off x="15183649" y="7176488"/>
          <a:ext cx="6212144" cy="5358922"/>
        </p:xfrm>
        <a:graphic>
          <a:graphicData uri="http://schemas.openxmlformats.org/drawingml/2006/table">
            <a:tbl>
              <a:tblPr firstRow="1" firstCol="1" bandRow="1">
                <a:tableStyleId>{D7AC3CCA-C797-4891-BE02-D94E43425B78}</a:tableStyleId>
              </a:tblPr>
              <a:tblGrid>
                <a:gridCol w="1514506">
                  <a:extLst>
                    <a:ext uri="{9D8B030D-6E8A-4147-A177-3AD203B41FA5}">
                      <a16:colId xmlns:a16="http://schemas.microsoft.com/office/drawing/2014/main" val="3600570942"/>
                    </a:ext>
                  </a:extLst>
                </a:gridCol>
                <a:gridCol w="4697638">
                  <a:extLst>
                    <a:ext uri="{9D8B030D-6E8A-4147-A177-3AD203B41FA5}">
                      <a16:colId xmlns:a16="http://schemas.microsoft.com/office/drawing/2014/main" val="2336447648"/>
                    </a:ext>
                  </a:extLst>
                </a:gridCol>
              </a:tblGrid>
              <a:tr h="5358922">
                <a:tc>
                  <a:txBody>
                    <a:bodyPr/>
                    <a:lstStyle/>
                    <a:p>
                      <a:pPr algn="ctr">
                        <a:lnSpc>
                          <a:spcPct val="107000"/>
                        </a:lnSpc>
                        <a:spcAft>
                          <a:spcPts val="800"/>
                        </a:spcAft>
                      </a:pPr>
                      <a:r>
                        <a:rPr lang="en-CA" sz="2000" kern="100" dirty="0">
                          <a:effectLst/>
                          <a:latin typeface="Garamond" panose="02020404030301010803" pitchFamily="18" charset="0"/>
                        </a:rPr>
                        <a:t>Experience with HIV care</a:t>
                      </a:r>
                      <a:endParaRPr lang="es-CO" sz="2000" kern="100" dirty="0">
                        <a:effectLst/>
                        <a:latin typeface="Garamond" panose="02020404030301010803"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342900" lvl="0" indent="-342900">
                        <a:lnSpc>
                          <a:spcPct val="107000"/>
                        </a:lnSpc>
                        <a:buFont typeface="Symbol" panose="05050102010706020507" pitchFamily="18" charset="2"/>
                        <a:buChar char=""/>
                      </a:pPr>
                      <a:r>
                        <a:rPr lang="en-CA" sz="2000" kern="100" dirty="0">
                          <a:effectLst/>
                          <a:latin typeface="Garamond" panose="02020404030301010803" pitchFamily="18" charset="0"/>
                        </a:rPr>
                        <a:t>As a medical student </a:t>
                      </a:r>
                      <a:endParaRPr lang="es-CO" sz="2000" kern="100" dirty="0">
                        <a:effectLst/>
                        <a:latin typeface="Garamond" panose="02020404030301010803" pitchFamily="18" charset="0"/>
                      </a:endParaRPr>
                    </a:p>
                    <a:p>
                      <a:pPr marL="342900" lvl="0" indent="-342900">
                        <a:lnSpc>
                          <a:spcPct val="107000"/>
                        </a:lnSpc>
                        <a:buFont typeface="Symbol" panose="05050102010706020507" pitchFamily="18" charset="2"/>
                        <a:buChar char=""/>
                      </a:pPr>
                      <a:r>
                        <a:rPr lang="en-CA" sz="2000" kern="100" dirty="0">
                          <a:effectLst/>
                          <a:latin typeface="Garamond" panose="02020404030301010803" pitchFamily="18" charset="0"/>
                        </a:rPr>
                        <a:t>Providing guidance to practitioners who care for HIV patients</a:t>
                      </a:r>
                      <a:endParaRPr lang="es-CO" sz="2000" kern="100" dirty="0">
                        <a:effectLst/>
                        <a:latin typeface="Garamond" panose="02020404030301010803" pitchFamily="18" charset="0"/>
                      </a:endParaRPr>
                    </a:p>
                    <a:p>
                      <a:pPr marL="342900" lvl="0" indent="-342900">
                        <a:lnSpc>
                          <a:spcPct val="115000"/>
                        </a:lnSpc>
                        <a:buFont typeface="Symbol" panose="05050102010706020507" pitchFamily="18" charset="2"/>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CA" sz="2000" kern="100" dirty="0">
                          <a:effectLst/>
                          <a:latin typeface="Garamond" panose="02020404030301010803" pitchFamily="18" charset="0"/>
                        </a:rPr>
                        <a:t>Providing direct support to individuals living with HIV</a:t>
                      </a:r>
                      <a:endParaRPr lang="es-CO" sz="2000" kern="100" dirty="0">
                        <a:effectLst/>
                        <a:latin typeface="Garamond" panose="02020404030301010803" pitchFamily="18" charset="0"/>
                      </a:endParaRPr>
                    </a:p>
                    <a:p>
                      <a:pPr marL="342900" lvl="0" indent="-342900">
                        <a:lnSpc>
                          <a:spcPct val="107000"/>
                        </a:lnSpc>
                        <a:buFont typeface="Symbol" panose="05050102010706020507" pitchFamily="18" charset="2"/>
                        <a:buChar char=""/>
                      </a:pPr>
                      <a:r>
                        <a:rPr lang="en-CA" sz="2000" kern="100" dirty="0">
                          <a:effectLst/>
                          <a:latin typeface="Garamond" panose="02020404030301010803" pitchFamily="18" charset="0"/>
                        </a:rPr>
                        <a:t>Public health residency training</a:t>
                      </a:r>
                      <a:endParaRPr lang="es-CO" sz="2000" kern="100" dirty="0">
                        <a:effectLst/>
                        <a:latin typeface="Garamond" panose="02020404030301010803" pitchFamily="18" charset="0"/>
                      </a:endParaRPr>
                    </a:p>
                    <a:p>
                      <a:pPr marL="342900" lvl="0" indent="-342900">
                        <a:lnSpc>
                          <a:spcPct val="107000"/>
                        </a:lnSpc>
                        <a:buFont typeface="Symbol" panose="05050102010706020507" pitchFamily="18" charset="2"/>
                        <a:buChar char=""/>
                      </a:pPr>
                      <a:r>
                        <a:rPr lang="en-CA" sz="2000" kern="100" dirty="0">
                          <a:effectLst/>
                          <a:latin typeface="Garamond" panose="02020404030301010803" pitchFamily="18" charset="0"/>
                        </a:rPr>
                        <a:t>From attending to client and learned from Hotel Dieu</a:t>
                      </a:r>
                      <a:endParaRPr lang="es-CO" sz="2000" kern="100" dirty="0">
                        <a:effectLst/>
                        <a:latin typeface="Garamond" panose="02020404030301010803" pitchFamily="18" charset="0"/>
                      </a:endParaRPr>
                    </a:p>
                    <a:p>
                      <a:pPr marL="342900" lvl="0" indent="-342900">
                        <a:lnSpc>
                          <a:spcPct val="107000"/>
                        </a:lnSpc>
                        <a:buFont typeface="Symbol" panose="05050102010706020507" pitchFamily="18" charset="2"/>
                        <a:buChar char=""/>
                      </a:pPr>
                      <a:r>
                        <a:rPr lang="en-CA" sz="2000" kern="100" dirty="0">
                          <a:effectLst/>
                          <a:latin typeface="Garamond" panose="02020404030301010803" pitchFamily="18" charset="0"/>
                        </a:rPr>
                        <a:t>Supporting people with AIDS and treating severe related illnesses</a:t>
                      </a:r>
                      <a:endParaRPr lang="es-CO" sz="2000" kern="100" dirty="0">
                        <a:effectLst/>
                        <a:latin typeface="Garamond" panose="02020404030301010803" pitchFamily="18" charset="0"/>
                      </a:endParaRPr>
                    </a:p>
                    <a:p>
                      <a:pPr marL="342900" lvl="0" indent="-342900">
                        <a:lnSpc>
                          <a:spcPct val="107000"/>
                        </a:lnSpc>
                        <a:buFont typeface="Symbol" panose="05050102010706020507" pitchFamily="18" charset="2"/>
                        <a:buChar char=""/>
                      </a:pPr>
                      <a:r>
                        <a:rPr lang="en-CA" sz="2000" kern="100" dirty="0">
                          <a:effectLst/>
                          <a:latin typeface="Garamond" panose="02020404030301010803" pitchFamily="18" charset="0"/>
                        </a:rPr>
                        <a:t>Counseling clients and engaged with individuals changing their behavior</a:t>
                      </a:r>
                      <a:endParaRPr lang="es-CO" sz="2000" kern="100" dirty="0">
                        <a:effectLst/>
                        <a:latin typeface="Garamond" panose="02020404030301010803" pitchFamily="18" charset="0"/>
                      </a:endParaRPr>
                    </a:p>
                    <a:p>
                      <a:pPr marL="342900" lvl="0" indent="-342900">
                        <a:lnSpc>
                          <a:spcPct val="107000"/>
                        </a:lnSpc>
                        <a:buFont typeface="Symbol" panose="05050102010706020507" pitchFamily="18" charset="2"/>
                        <a:buChar char=""/>
                      </a:pPr>
                      <a:r>
                        <a:rPr lang="en-US" sz="2000" kern="100" dirty="0">
                          <a:effectLst/>
                          <a:latin typeface="Garamond" panose="02020404030301010803" pitchFamily="18" charset="0"/>
                        </a:rPr>
                        <a:t>Taking up a role within the sexual health program</a:t>
                      </a:r>
                      <a:endParaRPr lang="es-CO" sz="2000" kern="100" dirty="0">
                        <a:effectLst/>
                        <a:latin typeface="Garamond" panose="02020404030301010803" pitchFamily="18" charset="0"/>
                      </a:endParaRPr>
                    </a:p>
                    <a:p>
                      <a:pPr marL="342900" lvl="0" indent="-342900">
                        <a:lnSpc>
                          <a:spcPct val="107000"/>
                        </a:lnSpc>
                        <a:spcAft>
                          <a:spcPts val="800"/>
                        </a:spcAft>
                        <a:buFont typeface="Symbol" panose="05050102010706020507" pitchFamily="18" charset="2"/>
                        <a:buChar char=""/>
                      </a:pPr>
                      <a:r>
                        <a:rPr lang="en-CA" sz="2000" kern="100" dirty="0">
                          <a:effectLst/>
                          <a:latin typeface="Garamond" panose="02020404030301010803" pitchFamily="18" charset="0"/>
                        </a:rPr>
                        <a:t>Educating and counseling for clients</a:t>
                      </a:r>
                      <a:endParaRPr lang="es-CO" sz="2000" kern="100" dirty="0">
                        <a:effectLst/>
                        <a:latin typeface="Garamond" panose="02020404030301010803"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29309971"/>
                  </a:ext>
                </a:extLst>
              </a:tr>
            </a:tbl>
          </a:graphicData>
        </a:graphic>
      </p:graphicFrame>
      <p:sp>
        <p:nvSpPr>
          <p:cNvPr id="36" name="TextBox 35">
            <a:extLst>
              <a:ext uri="{FF2B5EF4-FFF2-40B4-BE49-F238E27FC236}">
                <a16:creationId xmlns:a16="http://schemas.microsoft.com/office/drawing/2014/main" id="{A29A0DE9-DE65-2B25-1394-2A6693349587}"/>
              </a:ext>
            </a:extLst>
          </p:cNvPr>
          <p:cNvSpPr txBox="1"/>
          <p:nvPr/>
        </p:nvSpPr>
        <p:spPr>
          <a:xfrm>
            <a:off x="21836414" y="7072942"/>
            <a:ext cx="4426292" cy="2246769"/>
          </a:xfrm>
          <a:prstGeom prst="rect">
            <a:avLst/>
          </a:prstGeom>
          <a:noFill/>
        </p:spPr>
        <p:txBody>
          <a:bodyPr wrap="square" rtlCol="0">
            <a:spAutoFit/>
          </a:bodyPr>
          <a:lstStyle/>
          <a:p>
            <a:r>
              <a:rPr lang="en-CA" sz="2000" dirty="0">
                <a:latin typeface="Garamond" panose="02020404030301010803" pitchFamily="18" charset="0"/>
              </a:rPr>
              <a:t>The 16 participants have an average of six years in their current position, practice in several settings, and represent different roles including primary care physicians, clinical managers, nurses, and clinical educators.  </a:t>
            </a:r>
            <a:r>
              <a:rPr lang="en-CA" sz="2000" b="1" dirty="0">
                <a:latin typeface="Garamond" panose="02020404030301010803" pitchFamily="18" charset="0"/>
              </a:rPr>
              <a:t>Of the 16, eight are in PCPs working in public health units. </a:t>
            </a:r>
            <a:endParaRPr lang="es-CO" sz="2000" b="1" dirty="0">
              <a:latin typeface="Garamond" panose="02020404030301010803" pitchFamily="18" charset="0"/>
            </a:endParaRPr>
          </a:p>
        </p:txBody>
      </p:sp>
      <p:graphicFrame>
        <p:nvGraphicFramePr>
          <p:cNvPr id="7" name="Table 38">
            <a:extLst>
              <a:ext uri="{FF2B5EF4-FFF2-40B4-BE49-F238E27FC236}">
                <a16:creationId xmlns:a16="http://schemas.microsoft.com/office/drawing/2014/main" id="{267B1892-7C99-55FC-1E88-8D51336A69AC}"/>
              </a:ext>
            </a:extLst>
          </p:cNvPr>
          <p:cNvGraphicFramePr>
            <a:graphicFrameLocks noGrp="1"/>
          </p:cNvGraphicFramePr>
          <p:nvPr>
            <p:extLst>
              <p:ext uri="{D42A27DB-BD31-4B8C-83A1-F6EECF244321}">
                <p14:modId xmlns:p14="http://schemas.microsoft.com/office/powerpoint/2010/main" val="1968971820"/>
              </p:ext>
            </p:extLst>
          </p:nvPr>
        </p:nvGraphicFramePr>
        <p:xfrm>
          <a:off x="15183648" y="13938014"/>
          <a:ext cx="11079059" cy="10210800"/>
        </p:xfrm>
        <a:graphic>
          <a:graphicData uri="http://schemas.openxmlformats.org/drawingml/2006/table">
            <a:tbl>
              <a:tblPr firstRow="1" bandRow="1">
                <a:tableStyleId>{EB344D84-9AFB-497E-A393-DC336BA19D2E}</a:tableStyleId>
              </a:tblPr>
              <a:tblGrid>
                <a:gridCol w="1807985">
                  <a:extLst>
                    <a:ext uri="{9D8B030D-6E8A-4147-A177-3AD203B41FA5}">
                      <a16:colId xmlns:a16="http://schemas.microsoft.com/office/drawing/2014/main" val="2259072984"/>
                    </a:ext>
                  </a:extLst>
                </a:gridCol>
                <a:gridCol w="7488832">
                  <a:extLst>
                    <a:ext uri="{9D8B030D-6E8A-4147-A177-3AD203B41FA5}">
                      <a16:colId xmlns:a16="http://schemas.microsoft.com/office/drawing/2014/main" val="3616423950"/>
                    </a:ext>
                  </a:extLst>
                </a:gridCol>
                <a:gridCol w="1782242">
                  <a:extLst>
                    <a:ext uri="{9D8B030D-6E8A-4147-A177-3AD203B41FA5}">
                      <a16:colId xmlns:a16="http://schemas.microsoft.com/office/drawing/2014/main" val="4229700657"/>
                    </a:ext>
                  </a:extLst>
                </a:gridCol>
              </a:tblGrid>
              <a:tr h="0">
                <a:tc>
                  <a:txBody>
                    <a:bodyPr/>
                    <a:lstStyle/>
                    <a:p>
                      <a:r>
                        <a:rPr lang="en-CA" sz="2000" dirty="0">
                          <a:latin typeface="Garamond" panose="02020404030301010803" pitchFamily="18" charset="0"/>
                        </a:rPr>
                        <a:t>Sub-theme</a:t>
                      </a:r>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Relevant Narrative</a:t>
                      </a:r>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CFIR domain</a:t>
                      </a:r>
                      <a:endParaRPr lang="es-CO" sz="2000" dirty="0">
                        <a:latin typeface="Garamond" panose="02020404030301010803" pitchFamily="18" charset="0"/>
                      </a:endParaRPr>
                    </a:p>
                  </a:txBody>
                  <a:tcPr/>
                </a:tc>
                <a:extLst>
                  <a:ext uri="{0D108BD9-81ED-4DB2-BD59-A6C34878D82A}">
                    <a16:rowId xmlns:a16="http://schemas.microsoft.com/office/drawing/2014/main" val="673246707"/>
                  </a:ext>
                </a:extLst>
              </a:tr>
              <a:tr h="1513462">
                <a:tc>
                  <a:txBody>
                    <a:bodyPr/>
                    <a:lstStyle/>
                    <a:p>
                      <a:r>
                        <a:rPr lang="en-CA" sz="2000" b="1" dirty="0">
                          <a:latin typeface="Garamond" panose="02020404030301010803" pitchFamily="18" charset="0"/>
                        </a:rPr>
                        <a:t>Lack of available resources (human and time)</a:t>
                      </a:r>
                      <a:endParaRPr lang="es-CO" sz="2000" b="1" dirty="0">
                        <a:latin typeface="Garamond" panose="02020404030301010803" pitchFamily="18" charset="0"/>
                      </a:endParaRPr>
                    </a:p>
                  </a:txBody>
                  <a:tcPr/>
                </a:tc>
                <a:tc>
                  <a:txBody>
                    <a:bodyPr/>
                    <a:lstStyle/>
                    <a:p>
                      <a:r>
                        <a:rPr lang="en-CA" sz="2000" kern="1200" dirty="0">
                          <a:solidFill>
                            <a:schemeClr val="dk1"/>
                          </a:solidFill>
                          <a:effectLst/>
                          <a:latin typeface="Garamond" panose="02020404030301010803" pitchFamily="18" charset="0"/>
                        </a:rPr>
                        <a:t>So like I said, we're a </a:t>
                      </a:r>
                      <a:r>
                        <a:rPr lang="en-CA" sz="2000" b="1" kern="1200" dirty="0">
                          <a:solidFill>
                            <a:schemeClr val="dk1"/>
                          </a:solidFill>
                          <a:effectLst/>
                          <a:latin typeface="Garamond" panose="02020404030301010803" pitchFamily="18" charset="0"/>
                        </a:rPr>
                        <a:t>little short on doctors</a:t>
                      </a:r>
                      <a:r>
                        <a:rPr lang="en-CA" sz="2000" kern="1200" dirty="0">
                          <a:solidFill>
                            <a:schemeClr val="dk1"/>
                          </a:solidFill>
                          <a:effectLst/>
                          <a:latin typeface="Garamond" panose="02020404030301010803" pitchFamily="18" charset="0"/>
                        </a:rPr>
                        <a:t> right now. So, I think we have less than a dozen doctors that work with us. Some are family doctors, some are more emergency room doctors. So obviously the comfort levels and expertise varies. </a:t>
                      </a:r>
                      <a:r>
                        <a:rPr lang="en-CA" sz="2000" b="1" kern="1200" dirty="0">
                          <a:solidFill>
                            <a:schemeClr val="dk1"/>
                          </a:solidFill>
                          <a:effectLst/>
                          <a:latin typeface="Garamond" panose="02020404030301010803" pitchFamily="18" charset="0"/>
                        </a:rPr>
                        <a:t>P003</a:t>
                      </a:r>
                      <a:r>
                        <a:rPr lang="en-CA" sz="2000" kern="1200" dirty="0">
                          <a:solidFill>
                            <a:schemeClr val="dk1"/>
                          </a:solidFill>
                          <a:effectLst/>
                          <a:latin typeface="Garamond" panose="02020404030301010803" pitchFamily="18" charset="0"/>
                        </a:rPr>
                        <a:t>.  </a:t>
                      </a:r>
                      <a:endParaRPr lang="es-CO" sz="2000" kern="1200" dirty="0">
                        <a:solidFill>
                          <a:schemeClr val="dk1"/>
                        </a:solidFill>
                        <a:effectLst/>
                        <a:latin typeface="Garamond" panose="02020404030301010803" pitchFamily="18" charset="0"/>
                      </a:endParaRPr>
                    </a:p>
                    <a:p>
                      <a:r>
                        <a:rPr lang="en-CA" sz="2000" kern="1200" dirty="0">
                          <a:solidFill>
                            <a:schemeClr val="dk1"/>
                          </a:solidFill>
                          <a:effectLst/>
                          <a:latin typeface="Garamond" panose="02020404030301010803" pitchFamily="18" charset="0"/>
                        </a:rPr>
                        <a:t> </a:t>
                      </a:r>
                      <a:endParaRPr lang="es-CO" sz="2000" kern="1200" dirty="0">
                        <a:solidFill>
                          <a:schemeClr val="dk1"/>
                        </a:solidFill>
                        <a:effectLst/>
                        <a:latin typeface="Garamond" panose="02020404030301010803" pitchFamily="18" charset="0"/>
                      </a:endParaRPr>
                    </a:p>
                    <a:p>
                      <a:r>
                        <a:rPr lang="en-CA" sz="2000" kern="1200" dirty="0">
                          <a:solidFill>
                            <a:schemeClr val="dk1"/>
                          </a:solidFill>
                          <a:effectLst/>
                          <a:latin typeface="Garamond" panose="02020404030301010803" pitchFamily="18" charset="0"/>
                        </a:rPr>
                        <a:t>So we don’t have, at this point at time, have any dedicated sexual health physicians that are working with us. So we have our medical officer of health, and we have the odd resident who is here that helps support some of the needs of our</a:t>
                      </a:r>
                      <a:r>
                        <a:rPr lang="en-CA" sz="2000" b="1" kern="1200" dirty="0">
                          <a:solidFill>
                            <a:schemeClr val="dk1"/>
                          </a:solidFill>
                          <a:effectLst/>
                          <a:latin typeface="Garamond" panose="02020404030301010803" pitchFamily="18" charset="0"/>
                        </a:rPr>
                        <a:t> clients. </a:t>
                      </a:r>
                      <a:r>
                        <a:rPr lang="en-CA" sz="2000" kern="1200" dirty="0">
                          <a:solidFill>
                            <a:schemeClr val="dk1"/>
                          </a:solidFill>
                          <a:effectLst/>
                          <a:latin typeface="Garamond" panose="02020404030301010803" pitchFamily="18" charset="0"/>
                        </a:rPr>
                        <a:t>But we don’t have any hours of service to facilitate ongoing thing that would need physician support.</a:t>
                      </a:r>
                      <a:r>
                        <a:rPr lang="en-CA" sz="2000" b="1" kern="1200" dirty="0">
                          <a:solidFill>
                            <a:schemeClr val="dk1"/>
                          </a:solidFill>
                          <a:effectLst/>
                          <a:latin typeface="Garamond" panose="02020404030301010803" pitchFamily="18" charset="0"/>
                        </a:rPr>
                        <a:t> P013.</a:t>
                      </a:r>
                      <a:endParaRPr lang="es-CO" sz="2000" kern="1200" dirty="0">
                        <a:solidFill>
                          <a:schemeClr val="dk1"/>
                        </a:solidFill>
                        <a:effectLst/>
                        <a:latin typeface="Garamond" panose="02020404030301010803" pitchFamily="18" charset="0"/>
                      </a:endParaRPr>
                    </a:p>
                    <a:p>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Inner setting</a:t>
                      </a:r>
                      <a:endParaRPr lang="es-CO" sz="2000" dirty="0">
                        <a:latin typeface="Garamond" panose="02020404030301010803" pitchFamily="18" charset="0"/>
                      </a:endParaRPr>
                    </a:p>
                  </a:txBody>
                  <a:tcPr/>
                </a:tc>
                <a:extLst>
                  <a:ext uri="{0D108BD9-81ED-4DB2-BD59-A6C34878D82A}">
                    <a16:rowId xmlns:a16="http://schemas.microsoft.com/office/drawing/2014/main" val="3321738884"/>
                  </a:ext>
                </a:extLst>
              </a:tr>
              <a:tr h="321358">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kern="1200" dirty="0" err="1">
                          <a:solidFill>
                            <a:schemeClr val="dk1"/>
                          </a:solidFill>
                          <a:effectLst/>
                          <a:latin typeface="Garamond" panose="02020404030301010803" pitchFamily="18" charset="0"/>
                        </a:rPr>
                        <a:t>PrEP</a:t>
                      </a:r>
                      <a:r>
                        <a:rPr lang="en-CA" sz="2000" b="1" kern="1200" dirty="0">
                          <a:solidFill>
                            <a:schemeClr val="dk1"/>
                          </a:solidFill>
                          <a:effectLst/>
                          <a:latin typeface="Garamond" panose="02020404030301010803" pitchFamily="18" charset="0"/>
                        </a:rPr>
                        <a:t> program not a priority </a:t>
                      </a:r>
                      <a:endParaRPr lang="es-CO" sz="2000" kern="1200" dirty="0">
                        <a:solidFill>
                          <a:schemeClr val="dk1"/>
                        </a:solidFill>
                        <a:effectLst/>
                        <a:latin typeface="Garamond" panose="02020404030301010803" pitchFamily="18" charset="0"/>
                      </a:endParaRPr>
                    </a:p>
                    <a:p>
                      <a:endParaRPr lang="es-CO" sz="200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kern="1200" dirty="0">
                          <a:solidFill>
                            <a:schemeClr val="dk1"/>
                          </a:solidFill>
                          <a:effectLst/>
                          <a:latin typeface="Garamond" panose="02020404030301010803" pitchFamily="18" charset="0"/>
                        </a:rPr>
                        <a:t>I just think it's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not on the radar for a lot of people and I think there may be a perception that maybe there aren't that many people who could benefit from it in our population. But without more data, it's hard to know one way or the other. You know how many people could benefit from it. </a:t>
                      </a:r>
                      <a:r>
                        <a:rPr lang="en-CA" sz="2000" b="1" kern="1200" dirty="0">
                          <a:solidFill>
                            <a:schemeClr val="dk1"/>
                          </a:solidFill>
                          <a:effectLst/>
                          <a:latin typeface="Garamond" panose="02020404030301010803" pitchFamily="18" charset="0"/>
                        </a:rPr>
                        <a:t>P004.</a:t>
                      </a:r>
                      <a:endParaRPr lang="es-CO" sz="2000" kern="1200" dirty="0">
                        <a:solidFill>
                          <a:schemeClr val="dk1"/>
                        </a:solidFill>
                        <a:effectLst/>
                        <a:latin typeface="Garamond" panose="02020404030301010803" pitchFamily="18" charset="0"/>
                      </a:endParaRPr>
                    </a:p>
                    <a:p>
                      <a:endParaRPr lang="es-CO" sz="200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Inner setting (relative priority)</a:t>
                      </a:r>
                      <a:endParaRPr lang="es-CO" sz="2000" dirty="0">
                        <a:latin typeface="Garamond" panose="02020404030301010803" pitchFamily="18" charset="0"/>
                      </a:endParaRPr>
                    </a:p>
                    <a:p>
                      <a:endParaRPr lang="es-CO" sz="2000" dirty="0">
                        <a:latin typeface="Garamond" panose="02020404030301010803" pitchFamily="18" charset="0"/>
                      </a:endParaRPr>
                    </a:p>
                  </a:txBody>
                  <a:tcPr/>
                </a:tc>
                <a:extLst>
                  <a:ext uri="{0D108BD9-81ED-4DB2-BD59-A6C34878D82A}">
                    <a16:rowId xmlns:a16="http://schemas.microsoft.com/office/drawing/2014/main" val="2387197657"/>
                  </a:ext>
                </a:extLst>
              </a:tr>
              <a:tr h="321358">
                <a:tc>
                  <a:txBody>
                    <a:bodyPr/>
                    <a:lstStyle/>
                    <a:p>
                      <a:r>
                        <a:rPr lang="en-CA" sz="2000" b="1" dirty="0">
                          <a:latin typeface="Garamond" panose="02020404030301010803" pitchFamily="18" charset="0"/>
                        </a:rPr>
                        <a:t>Lack of adequate knowledge</a:t>
                      </a:r>
                      <a:endParaRPr lang="es-CO" sz="2000" b="1"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kern="1200" dirty="0">
                          <a:solidFill>
                            <a:schemeClr val="dk1"/>
                          </a:solidFill>
                          <a:effectLst/>
                          <a:latin typeface="Garamond" panose="02020404030301010803" pitchFamily="18" charset="0"/>
                        </a:rPr>
                        <a:t>Yeah, I think part of it is that not all clinicians are, you </a:t>
                      </a:r>
                      <a:r>
                        <a:rPr lang="en-CA" sz="2000" b="1" kern="1200" dirty="0">
                          <a:solidFill>
                            <a:schemeClr val="dk1"/>
                          </a:solidFill>
                          <a:effectLst/>
                          <a:latin typeface="Garamond" panose="02020404030301010803" pitchFamily="18" charset="0"/>
                        </a:rPr>
                        <a:t>know have enough knowledge to comfortably prescribe</a:t>
                      </a:r>
                      <a:r>
                        <a:rPr lang="en-CA" sz="2000" kern="1200" dirty="0">
                          <a:solidFill>
                            <a:schemeClr val="dk1"/>
                          </a:solidFill>
                          <a:effectLst/>
                          <a:latin typeface="Garamond" panose="02020404030301010803" pitchFamily="18" charset="0"/>
                        </a:rPr>
                        <a:t>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or counsel people about it. I think there's still a little bit of a belief that you know, oh, you have to be a specialist in order to do this. Or I don't have the knowledge to do it or it needs like extensive counseling and monitoring, which I think is kind of overblown. I think, you know, someone just needs to sit down for 20 minutes and explain how it works. And that's it. </a:t>
                      </a:r>
                      <a:r>
                        <a:rPr lang="en-CA" sz="2000" b="1" kern="1200" dirty="0">
                          <a:solidFill>
                            <a:schemeClr val="dk1"/>
                          </a:solidFill>
                          <a:effectLst/>
                          <a:latin typeface="Garamond" panose="02020404030301010803" pitchFamily="18" charset="0"/>
                        </a:rPr>
                        <a:t>P004.</a:t>
                      </a:r>
                      <a:endParaRPr lang="es-CO" sz="2000" kern="1200" dirty="0">
                        <a:solidFill>
                          <a:schemeClr val="dk1"/>
                        </a:solidFill>
                        <a:effectLst/>
                        <a:latin typeface="Garamond" panose="02020404030301010803" pitchFamily="18" charset="0"/>
                      </a:endParaRPr>
                    </a:p>
                    <a:p>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Individual characteristics</a:t>
                      </a:r>
                      <a:endParaRPr lang="es-CO" sz="2000" dirty="0">
                        <a:latin typeface="Garamond" panose="02020404030301010803" pitchFamily="18" charset="0"/>
                      </a:endParaRPr>
                    </a:p>
                  </a:txBody>
                  <a:tcPr/>
                </a:tc>
                <a:extLst>
                  <a:ext uri="{0D108BD9-81ED-4DB2-BD59-A6C34878D82A}">
                    <a16:rowId xmlns:a16="http://schemas.microsoft.com/office/drawing/2014/main" val="298163351"/>
                  </a:ext>
                </a:extLst>
              </a:tr>
              <a:tr h="321358">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kern="1200" dirty="0">
                          <a:solidFill>
                            <a:schemeClr val="dk1"/>
                          </a:solidFill>
                          <a:effectLst/>
                          <a:latin typeface="Garamond" panose="02020404030301010803" pitchFamily="18" charset="0"/>
                        </a:rPr>
                        <a:t>Cost, and funding</a:t>
                      </a:r>
                      <a:endParaRPr lang="es-CO" sz="200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kern="1200" dirty="0">
                          <a:solidFill>
                            <a:schemeClr val="dk1"/>
                          </a:solidFill>
                          <a:effectLst/>
                          <a:latin typeface="Garamond" panose="02020404030301010803" pitchFamily="18" charset="0"/>
                        </a:rPr>
                        <a:t>What can I tell you? It's expensive. There are gaps in access for a lot of individuals, particularly financial barriers to taking that, I know that there was initially back when we were starting to on board, trying to move away from it being something only an infectious disease specialist could prescribe and get it into the hands of primary care.</a:t>
                      </a:r>
                      <a:r>
                        <a:rPr lang="en-CA" sz="2000" b="1" kern="1200" dirty="0">
                          <a:solidFill>
                            <a:schemeClr val="dk1"/>
                          </a:solidFill>
                          <a:effectLst/>
                          <a:latin typeface="Garamond" panose="02020404030301010803" pitchFamily="18" charset="0"/>
                        </a:rPr>
                        <a:t> P009.</a:t>
                      </a:r>
                      <a:endParaRPr lang="es-CO" sz="2000" kern="1200" dirty="0">
                        <a:solidFill>
                          <a:schemeClr val="dk1"/>
                        </a:solidFill>
                        <a:effectLst/>
                        <a:latin typeface="Garamond" panose="02020404030301010803" pitchFamily="18" charset="0"/>
                      </a:endParaRPr>
                    </a:p>
                    <a:p>
                      <a:endParaRPr lang="es-CO" sz="200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Inner setting</a:t>
                      </a:r>
                      <a:endParaRPr lang="es-CO" sz="2000" dirty="0">
                        <a:latin typeface="Garamond" panose="02020404030301010803" pitchFamily="18" charset="0"/>
                      </a:endParaRPr>
                    </a:p>
                    <a:p>
                      <a:endParaRPr lang="es-CO" sz="2000" dirty="0">
                        <a:latin typeface="Garamond" panose="02020404030301010803" pitchFamily="18" charset="0"/>
                      </a:endParaRPr>
                    </a:p>
                  </a:txBody>
                  <a:tcPr/>
                </a:tc>
                <a:extLst>
                  <a:ext uri="{0D108BD9-81ED-4DB2-BD59-A6C34878D82A}">
                    <a16:rowId xmlns:a16="http://schemas.microsoft.com/office/drawing/2014/main" val="1882738901"/>
                  </a:ext>
                </a:extLst>
              </a:tr>
            </a:tbl>
          </a:graphicData>
        </a:graphic>
      </p:graphicFrame>
      <p:graphicFrame>
        <p:nvGraphicFramePr>
          <p:cNvPr id="39" name="Table 38">
            <a:extLst>
              <a:ext uri="{FF2B5EF4-FFF2-40B4-BE49-F238E27FC236}">
                <a16:creationId xmlns:a16="http://schemas.microsoft.com/office/drawing/2014/main" id="{5E9A88A7-1370-3BC5-D512-6A7C16FBCD7B}"/>
              </a:ext>
            </a:extLst>
          </p:cNvPr>
          <p:cNvGraphicFramePr>
            <a:graphicFrameLocks noGrp="1"/>
          </p:cNvGraphicFramePr>
          <p:nvPr>
            <p:extLst>
              <p:ext uri="{D42A27DB-BD31-4B8C-83A1-F6EECF244321}">
                <p14:modId xmlns:p14="http://schemas.microsoft.com/office/powerpoint/2010/main" val="3840923361"/>
              </p:ext>
            </p:extLst>
          </p:nvPr>
        </p:nvGraphicFramePr>
        <p:xfrm>
          <a:off x="28329648" y="7807831"/>
          <a:ext cx="11353942" cy="8517250"/>
        </p:xfrm>
        <a:graphic>
          <a:graphicData uri="http://schemas.openxmlformats.org/drawingml/2006/table">
            <a:tbl>
              <a:tblPr firstRow="1" bandRow="1">
                <a:tableStyleId>{9D7B26C5-4107-4FEC-AEDC-1716B250A1EF}</a:tableStyleId>
              </a:tblPr>
              <a:tblGrid>
                <a:gridCol w="2038362">
                  <a:extLst>
                    <a:ext uri="{9D8B030D-6E8A-4147-A177-3AD203B41FA5}">
                      <a16:colId xmlns:a16="http://schemas.microsoft.com/office/drawing/2014/main" val="2259072984"/>
                    </a:ext>
                  </a:extLst>
                </a:gridCol>
                <a:gridCol w="7031243">
                  <a:extLst>
                    <a:ext uri="{9D8B030D-6E8A-4147-A177-3AD203B41FA5}">
                      <a16:colId xmlns:a16="http://schemas.microsoft.com/office/drawing/2014/main" val="3616423950"/>
                    </a:ext>
                  </a:extLst>
                </a:gridCol>
                <a:gridCol w="2284337">
                  <a:extLst>
                    <a:ext uri="{9D8B030D-6E8A-4147-A177-3AD203B41FA5}">
                      <a16:colId xmlns:a16="http://schemas.microsoft.com/office/drawing/2014/main" val="447879204"/>
                    </a:ext>
                  </a:extLst>
                </a:gridCol>
              </a:tblGrid>
              <a:tr h="531490">
                <a:tc>
                  <a:txBody>
                    <a:bodyPr/>
                    <a:lstStyle/>
                    <a:p>
                      <a:r>
                        <a:rPr lang="en-CA" sz="2000" b="1" dirty="0">
                          <a:latin typeface="Garamond" panose="02020404030301010803" pitchFamily="18" charset="0"/>
                        </a:rPr>
                        <a:t>Sub-theme</a:t>
                      </a:r>
                      <a:endParaRPr lang="es-CO" sz="2000" b="1" dirty="0">
                        <a:latin typeface="Garamond" panose="02020404030301010803" pitchFamily="18" charset="0"/>
                      </a:endParaRPr>
                    </a:p>
                  </a:txBody>
                  <a:tcPr/>
                </a:tc>
                <a:tc>
                  <a:txBody>
                    <a:bodyPr/>
                    <a:lstStyle/>
                    <a:p>
                      <a:r>
                        <a:rPr lang="en-CA" sz="2000" dirty="0">
                          <a:latin typeface="Garamond" panose="02020404030301010803" pitchFamily="18" charset="0"/>
                        </a:rPr>
                        <a:t>Relevant Narrative</a:t>
                      </a:r>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CFIR domain</a:t>
                      </a:r>
                      <a:endParaRPr lang="es-CO" sz="2000" dirty="0">
                        <a:latin typeface="Garamond" panose="02020404030301010803" pitchFamily="18" charset="0"/>
                      </a:endParaRPr>
                    </a:p>
                  </a:txBody>
                  <a:tcPr/>
                </a:tc>
                <a:extLst>
                  <a:ext uri="{0D108BD9-81ED-4DB2-BD59-A6C34878D82A}">
                    <a16:rowId xmlns:a16="http://schemas.microsoft.com/office/drawing/2014/main" val="673246707"/>
                  </a:ext>
                </a:extLst>
              </a:tr>
              <a:tr h="1488668">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kern="1200" dirty="0">
                          <a:solidFill>
                            <a:schemeClr val="dk1"/>
                          </a:solidFill>
                          <a:effectLst/>
                          <a:latin typeface="Garamond" panose="02020404030301010803" pitchFamily="18" charset="0"/>
                        </a:rPr>
                        <a:t>Having external support</a:t>
                      </a:r>
                      <a:endParaRPr lang="es-CO" sz="2000" b="1" dirty="0">
                        <a:latin typeface="Garamond" panose="02020404030301010803" pitchFamily="18" charset="0"/>
                      </a:endParaRPr>
                    </a:p>
                  </a:txBody>
                  <a:tcPr/>
                </a:tc>
                <a:tc>
                  <a:txBody>
                    <a:bodyPr/>
                    <a:lstStyle/>
                    <a:p>
                      <a:r>
                        <a:rPr lang="en-CA" sz="2000" kern="1200" dirty="0">
                          <a:solidFill>
                            <a:schemeClr val="dk1"/>
                          </a:solidFill>
                          <a:effectLst/>
                          <a:latin typeface="Garamond" panose="02020404030301010803" pitchFamily="18" charset="0"/>
                        </a:rPr>
                        <a:t>One thing that we've talked about since this survey came to a few of us is having a policy. Like a written policy so that if we did have a practitioner came and didn't normally give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they could quickly and easily read something and initiate in their own practice. Probably a policy to make it easier for them to get the learning under hand. </a:t>
                      </a:r>
                      <a:r>
                        <a:rPr lang="en-CA" sz="2000" b="1" kern="1200" dirty="0">
                          <a:solidFill>
                            <a:schemeClr val="dk1"/>
                          </a:solidFill>
                          <a:effectLst/>
                          <a:latin typeface="Garamond" panose="02020404030301010803" pitchFamily="18" charset="0"/>
                        </a:rPr>
                        <a:t>P002.</a:t>
                      </a:r>
                      <a:endParaRPr lang="es-CO" sz="2000" kern="1200" dirty="0">
                        <a:solidFill>
                          <a:schemeClr val="dk1"/>
                        </a:solidFill>
                        <a:effectLst/>
                        <a:latin typeface="Garamond" panose="02020404030301010803" pitchFamily="18" charset="0"/>
                      </a:endParaRPr>
                    </a:p>
                    <a:p>
                      <a:r>
                        <a:rPr lang="en-CA" sz="2000" kern="1200" dirty="0">
                          <a:solidFill>
                            <a:schemeClr val="dk1"/>
                          </a:solidFill>
                          <a:effectLst/>
                          <a:latin typeface="Garamond" panose="02020404030301010803" pitchFamily="18" charset="0"/>
                        </a:rPr>
                        <a:t> </a:t>
                      </a:r>
                      <a:endParaRPr lang="es-CO" sz="2000" kern="1200" dirty="0">
                        <a:solidFill>
                          <a:schemeClr val="dk1"/>
                        </a:solidFill>
                        <a:effectLst/>
                        <a:latin typeface="Garamond" panose="02020404030301010803" pitchFamily="18" charset="0"/>
                      </a:endParaRPr>
                    </a:p>
                  </a:txBody>
                  <a:tcPr/>
                </a:tc>
                <a:tc>
                  <a:txBody>
                    <a:bodyPr/>
                    <a:lstStyle/>
                    <a:p>
                      <a:r>
                        <a:rPr lang="en-CA" sz="2000" kern="1200" dirty="0">
                          <a:solidFill>
                            <a:schemeClr val="dk1"/>
                          </a:solidFill>
                          <a:effectLst/>
                          <a:latin typeface="Garamond" panose="02020404030301010803" pitchFamily="18" charset="0"/>
                        </a:rPr>
                        <a:t>Outer setting</a:t>
                      </a:r>
                      <a:endParaRPr lang="es-CO" sz="2000" kern="1200" dirty="0">
                        <a:solidFill>
                          <a:schemeClr val="dk1"/>
                        </a:solidFill>
                        <a:effectLst/>
                        <a:latin typeface="Garamond" panose="02020404030301010803" pitchFamily="18" charset="0"/>
                      </a:endParaRPr>
                    </a:p>
                  </a:txBody>
                  <a:tcPr/>
                </a:tc>
                <a:extLst>
                  <a:ext uri="{0D108BD9-81ED-4DB2-BD59-A6C34878D82A}">
                    <a16:rowId xmlns:a16="http://schemas.microsoft.com/office/drawing/2014/main" val="3321738884"/>
                  </a:ext>
                </a:extLst>
              </a:tr>
              <a:tr h="1769549">
                <a:tc>
                  <a:txBody>
                    <a:bodyPr/>
                    <a:lstStyle/>
                    <a:p>
                      <a:r>
                        <a:rPr lang="en-CA" sz="2000" b="1" dirty="0">
                          <a:latin typeface="Garamond" panose="02020404030301010803" pitchFamily="18" charset="0"/>
                        </a:rPr>
                        <a:t>More training</a:t>
                      </a:r>
                      <a:endParaRPr lang="es-CO" sz="2000" b="1"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kern="1200" dirty="0">
                          <a:solidFill>
                            <a:schemeClr val="dk1"/>
                          </a:solidFill>
                          <a:effectLst/>
                          <a:latin typeface="Garamond" panose="02020404030301010803" pitchFamily="18" charset="0"/>
                        </a:rPr>
                        <a:t>We need general education you know, case management in terms of you know, strategies for keeping people engaged with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You know, just more info on you know, we haven't really done a deep dive into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So just in terms of better understanding, you know, we haven't provided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for clients. So just in terms of, you know, optimal case management. </a:t>
                      </a:r>
                      <a:r>
                        <a:rPr lang="en-CA" sz="2000" b="1" kern="1200" dirty="0">
                          <a:solidFill>
                            <a:schemeClr val="dk1"/>
                          </a:solidFill>
                          <a:effectLst/>
                          <a:latin typeface="Garamond" panose="02020404030301010803" pitchFamily="18" charset="0"/>
                        </a:rPr>
                        <a:t>P018</a:t>
                      </a:r>
                      <a:endParaRPr lang="es-CO" sz="2000" dirty="0">
                        <a:latin typeface="Garamond" panose="02020404030301010803" pitchFamily="18" charset="0"/>
                      </a:endParaRPr>
                    </a:p>
                    <a:p>
                      <a:pPr marL="0" marR="0" lvl="0" indent="0" algn="l" defTabSz="4104010" rtl="0" eaLnBrk="1" fontAlgn="auto" latinLnBrk="0" hangingPunct="1">
                        <a:lnSpc>
                          <a:spcPct val="100000"/>
                        </a:lnSpc>
                        <a:spcBef>
                          <a:spcPts val="0"/>
                        </a:spcBef>
                        <a:spcAft>
                          <a:spcPts val="0"/>
                        </a:spcAft>
                        <a:buClrTx/>
                        <a:buSzTx/>
                        <a:buFontTx/>
                        <a:buNone/>
                        <a:tabLst/>
                        <a:defRPr/>
                      </a:pPr>
                      <a:endParaRPr lang="es-CO" sz="200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Individual and inner setting</a:t>
                      </a:r>
                      <a:endParaRPr lang="es-CO" sz="2000" dirty="0">
                        <a:latin typeface="Garamond" panose="02020404030301010803" pitchFamily="18" charset="0"/>
                      </a:endParaRPr>
                    </a:p>
                  </a:txBody>
                  <a:tcPr/>
                </a:tc>
                <a:extLst>
                  <a:ext uri="{0D108BD9-81ED-4DB2-BD59-A6C34878D82A}">
                    <a16:rowId xmlns:a16="http://schemas.microsoft.com/office/drawing/2014/main" val="2387197657"/>
                  </a:ext>
                </a:extLst>
              </a:tr>
              <a:tr h="1488668">
                <a:tc>
                  <a:txBody>
                    <a:bodyPr/>
                    <a:lstStyle/>
                    <a:p>
                      <a:r>
                        <a:rPr lang="en-CA" sz="2000" b="1" kern="1200" dirty="0">
                          <a:solidFill>
                            <a:schemeClr val="dk1"/>
                          </a:solidFill>
                          <a:effectLst/>
                          <a:latin typeface="Garamond" panose="02020404030301010803" pitchFamily="18" charset="0"/>
                        </a:rPr>
                        <a:t>Working closely to communities in need of </a:t>
                      </a:r>
                      <a:r>
                        <a:rPr lang="en-CA" sz="2000" b="1" kern="1200" dirty="0" err="1">
                          <a:solidFill>
                            <a:schemeClr val="dk1"/>
                          </a:solidFill>
                          <a:effectLst/>
                          <a:latin typeface="Garamond" panose="02020404030301010803" pitchFamily="18" charset="0"/>
                        </a:rPr>
                        <a:t>PrEP</a:t>
                      </a:r>
                      <a:endParaRPr lang="es-CO" sz="2000" b="1" dirty="0">
                        <a:latin typeface="Garamond" panose="02020404030301010803" pitchFamily="18" charset="0"/>
                      </a:endParaRPr>
                    </a:p>
                  </a:txBody>
                  <a:tcPr/>
                </a:tc>
                <a:tc>
                  <a:txBody>
                    <a:bodyPr/>
                    <a:lstStyle/>
                    <a:p>
                      <a:r>
                        <a:rPr lang="en-CA" sz="2000" kern="1200" dirty="0">
                          <a:solidFill>
                            <a:schemeClr val="dk1"/>
                          </a:solidFill>
                          <a:effectLst/>
                          <a:latin typeface="Garamond" panose="02020404030301010803" pitchFamily="18" charset="0"/>
                        </a:rPr>
                        <a:t>And how can we incentivize them to keep taking their medications or at least to get care, right to stay connected with their care. Because we also know that if you stay connected with care you have better outcomes not only for your health wise, but from a public health standpoint. So that was an incentive piece that we had done</a:t>
                      </a:r>
                      <a:r>
                        <a:rPr lang="en-CA" sz="2000" b="1" kern="1200" dirty="0">
                          <a:solidFill>
                            <a:schemeClr val="dk1"/>
                          </a:solidFill>
                          <a:effectLst/>
                          <a:latin typeface="Garamond" panose="02020404030301010803" pitchFamily="18" charset="0"/>
                        </a:rPr>
                        <a:t>. P009.</a:t>
                      </a:r>
                    </a:p>
                    <a:p>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Outer and inner setting</a:t>
                      </a:r>
                      <a:endParaRPr lang="es-CO" sz="2000" dirty="0">
                        <a:latin typeface="Garamond" panose="02020404030301010803" pitchFamily="18" charset="0"/>
                      </a:endParaRPr>
                    </a:p>
                  </a:txBody>
                  <a:tcPr/>
                </a:tc>
                <a:extLst>
                  <a:ext uri="{0D108BD9-81ED-4DB2-BD59-A6C34878D82A}">
                    <a16:rowId xmlns:a16="http://schemas.microsoft.com/office/drawing/2014/main" val="298163351"/>
                  </a:ext>
                </a:extLst>
              </a:tr>
              <a:tr h="1207788">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kern="1200" dirty="0">
                          <a:solidFill>
                            <a:schemeClr val="dk1"/>
                          </a:solidFill>
                          <a:effectLst/>
                          <a:latin typeface="Garamond" panose="02020404030301010803" pitchFamily="18" charset="0"/>
                        </a:rPr>
                        <a:t>Innovative and creative with delivering care.</a:t>
                      </a:r>
                      <a:endParaRPr lang="es-CO" sz="2000" b="1" kern="1200" dirty="0">
                        <a:solidFill>
                          <a:schemeClr val="dk1"/>
                        </a:solidFill>
                        <a:effectLst/>
                        <a:latin typeface="Garamond" panose="02020404030301010803" pitchFamily="18" charset="0"/>
                      </a:endParaRPr>
                    </a:p>
                    <a:p>
                      <a:endParaRPr lang="es-CO" sz="2000" b="1" dirty="0">
                        <a:latin typeface="Garamond" panose="02020404030301010803" pitchFamily="18" charset="0"/>
                      </a:endParaRPr>
                    </a:p>
                  </a:txBody>
                  <a:tcPr/>
                </a:tc>
                <a:tc>
                  <a:txBody>
                    <a:bodyPr/>
                    <a:lstStyle/>
                    <a:p>
                      <a:r>
                        <a:rPr lang="en-CA" sz="2000" kern="1200" dirty="0">
                          <a:solidFill>
                            <a:schemeClr val="dk1"/>
                          </a:solidFill>
                          <a:effectLst/>
                          <a:latin typeface="Garamond" panose="02020404030301010803" pitchFamily="18" charset="0"/>
                        </a:rPr>
                        <a:t>I don't know if we would need it [physician] because I know [deleted] has a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RN clinic and so there are registered nurses are providing </a:t>
                      </a:r>
                      <a:r>
                        <a:rPr lang="en-CA" sz="2000" kern="1200" dirty="0" err="1">
                          <a:solidFill>
                            <a:schemeClr val="dk1"/>
                          </a:solidFill>
                          <a:effectLst/>
                          <a:latin typeface="Garamond" panose="02020404030301010803" pitchFamily="18" charset="0"/>
                        </a:rPr>
                        <a:t>PrEP</a:t>
                      </a:r>
                      <a:r>
                        <a:rPr lang="en-CA" sz="2000" kern="1200" dirty="0">
                          <a:solidFill>
                            <a:schemeClr val="dk1"/>
                          </a:solidFill>
                          <a:effectLst/>
                          <a:latin typeface="Garamond" panose="02020404030301010803" pitchFamily="18" charset="0"/>
                        </a:rPr>
                        <a:t> and it's a nurse practitioner that’s writing the medical directives, So if they can do it, then I think we can, we can do it. We could find a way to do it.</a:t>
                      </a:r>
                      <a:r>
                        <a:rPr lang="en-CA" sz="2000" b="1" kern="1200" dirty="0">
                          <a:solidFill>
                            <a:schemeClr val="dk1"/>
                          </a:solidFill>
                          <a:effectLst/>
                          <a:latin typeface="Garamond" panose="02020404030301010803" pitchFamily="18" charset="0"/>
                        </a:rPr>
                        <a:t> P011.</a:t>
                      </a:r>
                      <a:endParaRPr lang="es-CO" sz="2000" dirty="0">
                        <a:latin typeface="Garamond" panose="02020404030301010803" pitchFamily="18" charset="0"/>
                      </a:endParaRPr>
                    </a:p>
                  </a:txBody>
                  <a:tcPr/>
                </a:tc>
                <a:tc>
                  <a:txBody>
                    <a:bodyPr/>
                    <a:lstStyle/>
                    <a:p>
                      <a:r>
                        <a:rPr lang="en-CA" sz="2000" dirty="0">
                          <a:latin typeface="Garamond" panose="02020404030301010803" pitchFamily="18" charset="0"/>
                        </a:rPr>
                        <a:t>Inner setting</a:t>
                      </a:r>
                      <a:endParaRPr lang="es-CO" sz="2000" dirty="0">
                        <a:latin typeface="Garamond" panose="02020404030301010803" pitchFamily="18" charset="0"/>
                      </a:endParaRPr>
                    </a:p>
                  </a:txBody>
                  <a:tcPr/>
                </a:tc>
                <a:extLst>
                  <a:ext uri="{0D108BD9-81ED-4DB2-BD59-A6C34878D82A}">
                    <a16:rowId xmlns:a16="http://schemas.microsoft.com/office/drawing/2014/main" val="1882738901"/>
                  </a:ext>
                </a:extLst>
              </a:tr>
            </a:tbl>
          </a:graphicData>
        </a:graphic>
      </p:graphicFrame>
      <p:sp>
        <p:nvSpPr>
          <p:cNvPr id="41" name="TextBox 40">
            <a:extLst>
              <a:ext uri="{FF2B5EF4-FFF2-40B4-BE49-F238E27FC236}">
                <a16:creationId xmlns:a16="http://schemas.microsoft.com/office/drawing/2014/main" id="{EF18A35F-5E79-D0F6-A967-1726DA3858FF}"/>
              </a:ext>
            </a:extLst>
          </p:cNvPr>
          <p:cNvSpPr txBox="1"/>
          <p:nvPr/>
        </p:nvSpPr>
        <p:spPr>
          <a:xfrm>
            <a:off x="15023250" y="25049148"/>
            <a:ext cx="11079057" cy="699743"/>
          </a:xfrm>
          <a:prstGeom prst="rect">
            <a:avLst/>
          </a:prstGeom>
          <a:solidFill>
            <a:schemeClr val="accent3"/>
          </a:solidFill>
          <a:ln>
            <a:solidFill>
              <a:schemeClr val="bg1"/>
            </a:solidFill>
          </a:ln>
        </p:spPr>
        <p:txBody>
          <a:bodyPr wrap="square" rtlCol="0">
            <a:spAutoFit/>
          </a:bodyPr>
          <a:lstStyle/>
          <a:p>
            <a:pPr algn="ctr">
              <a:lnSpc>
                <a:spcPct val="115000"/>
              </a:lnSpc>
              <a:spcAft>
                <a:spcPts val="800"/>
              </a:spcAft>
            </a:pPr>
            <a:r>
              <a:rPr lang="en-CA" sz="3600" b="1" dirty="0">
                <a:effectLst/>
                <a:latin typeface="Garamond" panose="02020404030301010803" pitchFamily="18" charset="0"/>
                <a:ea typeface="Times New Roman" panose="02020603050405020304" pitchFamily="18" charset="0"/>
                <a:cs typeface="Calibri" panose="020F0502020204030204" pitchFamily="34" charset="0"/>
              </a:rPr>
              <a:t>Facilitators for implementation</a:t>
            </a:r>
            <a:endParaRPr lang="es-CO" sz="3600" dirty="0">
              <a:effectLst/>
              <a:latin typeface="Garamond" panose="02020404030301010803" pitchFamily="18" charset="0"/>
              <a:ea typeface="Calibri" panose="020F0502020204030204" pitchFamily="34" charset="0"/>
            </a:endParaRPr>
          </a:p>
        </p:txBody>
      </p:sp>
      <p:graphicFrame>
        <p:nvGraphicFramePr>
          <p:cNvPr id="45" name="Table 38">
            <a:extLst>
              <a:ext uri="{FF2B5EF4-FFF2-40B4-BE49-F238E27FC236}">
                <a16:creationId xmlns:a16="http://schemas.microsoft.com/office/drawing/2014/main" id="{7A1D12E3-A659-51DB-86B1-CC28DAB210E7}"/>
              </a:ext>
            </a:extLst>
          </p:cNvPr>
          <p:cNvGraphicFramePr>
            <a:graphicFrameLocks noGrp="1"/>
          </p:cNvGraphicFramePr>
          <p:nvPr>
            <p:extLst>
              <p:ext uri="{D42A27DB-BD31-4B8C-83A1-F6EECF244321}">
                <p14:modId xmlns:p14="http://schemas.microsoft.com/office/powerpoint/2010/main" val="2511587395"/>
              </p:ext>
            </p:extLst>
          </p:nvPr>
        </p:nvGraphicFramePr>
        <p:xfrm>
          <a:off x="15023250" y="26344086"/>
          <a:ext cx="11091267" cy="14179552"/>
        </p:xfrm>
        <a:graphic>
          <a:graphicData uri="http://schemas.openxmlformats.org/drawingml/2006/table">
            <a:tbl>
              <a:tblPr firstRow="1" bandRow="1">
                <a:tableStyleId>{EB344D84-9AFB-497E-A393-DC336BA19D2E}</a:tableStyleId>
              </a:tblPr>
              <a:tblGrid>
                <a:gridCol w="1773336">
                  <a:extLst>
                    <a:ext uri="{9D8B030D-6E8A-4147-A177-3AD203B41FA5}">
                      <a16:colId xmlns:a16="http://schemas.microsoft.com/office/drawing/2014/main" val="2259072984"/>
                    </a:ext>
                  </a:extLst>
                </a:gridCol>
                <a:gridCol w="7344816">
                  <a:extLst>
                    <a:ext uri="{9D8B030D-6E8A-4147-A177-3AD203B41FA5}">
                      <a16:colId xmlns:a16="http://schemas.microsoft.com/office/drawing/2014/main" val="3616423950"/>
                    </a:ext>
                  </a:extLst>
                </a:gridCol>
                <a:gridCol w="1973115">
                  <a:extLst>
                    <a:ext uri="{9D8B030D-6E8A-4147-A177-3AD203B41FA5}">
                      <a16:colId xmlns:a16="http://schemas.microsoft.com/office/drawing/2014/main" val="2248858993"/>
                    </a:ext>
                  </a:extLst>
                </a:gridCol>
              </a:tblGrid>
              <a:tr h="723126">
                <a:tc>
                  <a:txBody>
                    <a:bodyPr/>
                    <a:lstStyle/>
                    <a:p>
                      <a:r>
                        <a:rPr lang="en-CA" sz="2000" i="0" dirty="0">
                          <a:latin typeface="Garamond" panose="02020404030301010803" pitchFamily="18" charset="0"/>
                        </a:rPr>
                        <a:t>Sub-theme</a:t>
                      </a:r>
                      <a:endParaRPr lang="es-CO" sz="2000" i="0" dirty="0">
                        <a:latin typeface="Garamond" panose="02020404030301010803" pitchFamily="18" charset="0"/>
                      </a:endParaRPr>
                    </a:p>
                  </a:txBody>
                  <a:tcPr/>
                </a:tc>
                <a:tc>
                  <a:txBody>
                    <a:bodyPr/>
                    <a:lstStyle/>
                    <a:p>
                      <a:r>
                        <a:rPr lang="en-CA" sz="2000" i="0" dirty="0">
                          <a:latin typeface="Garamond" panose="02020404030301010803" pitchFamily="18" charset="0"/>
                        </a:rPr>
                        <a:t>Relevant Narrative</a:t>
                      </a:r>
                      <a:endParaRPr lang="es-CO" sz="2000"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CFIR domain</a:t>
                      </a:r>
                      <a:endParaRPr lang="es-CO" sz="2000" dirty="0">
                        <a:latin typeface="Garamond" panose="02020404030301010803" pitchFamily="18" charset="0"/>
                      </a:endParaRPr>
                    </a:p>
                    <a:p>
                      <a:endParaRPr lang="es-CO" sz="2000" i="0" dirty="0">
                        <a:latin typeface="Garamond" panose="02020404030301010803" pitchFamily="18" charset="0"/>
                      </a:endParaRPr>
                    </a:p>
                  </a:txBody>
                  <a:tcPr/>
                </a:tc>
                <a:extLst>
                  <a:ext uri="{0D108BD9-81ED-4DB2-BD59-A6C34878D82A}">
                    <a16:rowId xmlns:a16="http://schemas.microsoft.com/office/drawing/2014/main" val="673246707"/>
                  </a:ext>
                </a:extLst>
              </a:tr>
              <a:tr h="1666333">
                <a:tc>
                  <a:txBody>
                    <a:bodyPr/>
                    <a:lstStyle/>
                    <a:p>
                      <a:r>
                        <a:rPr lang="en-CA" sz="2000" b="1" i="0" dirty="0">
                          <a:latin typeface="Garamond" panose="02020404030301010803" pitchFamily="18" charset="0"/>
                        </a:rPr>
                        <a:t>Networking</a:t>
                      </a:r>
                      <a:endParaRPr lang="es-CO" sz="2000" b="1"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i="0" kern="1200" dirty="0">
                          <a:solidFill>
                            <a:schemeClr val="dk1"/>
                          </a:solidFill>
                          <a:effectLst/>
                          <a:latin typeface="Garamond" panose="02020404030301010803" pitchFamily="18" charset="0"/>
                          <a:ea typeface="+mn-ea"/>
                          <a:cs typeface="+mn-cs"/>
                        </a:rPr>
                        <a:t>We have relationship with [deleted] infectious disease clinic. So, we have some ability to make referrals if needed, consult as needed and [deleted] itself would be probably likely to refer clients to us.. Nothing municipally, though</a:t>
                      </a:r>
                      <a:r>
                        <a:rPr lang="en-CA" sz="2000" b="1" i="0" kern="1200" dirty="0">
                          <a:solidFill>
                            <a:schemeClr val="dk1"/>
                          </a:solidFill>
                          <a:effectLst/>
                          <a:latin typeface="Garamond" panose="02020404030301010803" pitchFamily="18" charset="0"/>
                          <a:ea typeface="+mn-ea"/>
                          <a:cs typeface="+mn-cs"/>
                        </a:rPr>
                        <a:t>. P009.</a:t>
                      </a:r>
                      <a:endParaRPr lang="es-CO" sz="2000" i="0" kern="1200" dirty="0">
                        <a:solidFill>
                          <a:schemeClr val="dk1"/>
                        </a:solidFill>
                        <a:effectLst/>
                        <a:latin typeface="Garamond" panose="02020404030301010803" pitchFamily="18" charset="0"/>
                        <a:ea typeface="+mn-ea"/>
                        <a:cs typeface="+mn-cs"/>
                      </a:endParaRPr>
                    </a:p>
                    <a:p>
                      <a:endParaRPr lang="es-CO" sz="2000"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Inner setting</a:t>
                      </a:r>
                      <a:endParaRPr lang="es-CO" sz="2000" dirty="0">
                        <a:latin typeface="Garamond" panose="02020404030301010803" pitchFamily="18" charset="0"/>
                      </a:endParaRPr>
                    </a:p>
                    <a:p>
                      <a:endParaRPr lang="es-CO" sz="2000" i="0" dirty="0">
                        <a:latin typeface="Garamond" panose="02020404030301010803" pitchFamily="18" charset="0"/>
                      </a:endParaRPr>
                    </a:p>
                  </a:txBody>
                  <a:tcPr/>
                </a:tc>
                <a:extLst>
                  <a:ext uri="{0D108BD9-81ED-4DB2-BD59-A6C34878D82A}">
                    <a16:rowId xmlns:a16="http://schemas.microsoft.com/office/drawing/2014/main" val="431799067"/>
                  </a:ext>
                </a:extLst>
              </a:tr>
              <a:tr h="2923943">
                <a:tc>
                  <a:txBody>
                    <a:bodyPr/>
                    <a:lstStyle/>
                    <a:p>
                      <a:r>
                        <a:rPr lang="en-CA" sz="2000" b="1" i="0" dirty="0">
                          <a:latin typeface="Garamond" panose="02020404030301010803" pitchFamily="18" charset="0"/>
                        </a:rPr>
                        <a:t>Positive attitudes towards </a:t>
                      </a:r>
                      <a:r>
                        <a:rPr lang="en-CA" sz="2000" b="1" i="0" dirty="0" err="1">
                          <a:latin typeface="Garamond" panose="02020404030301010803" pitchFamily="18" charset="0"/>
                        </a:rPr>
                        <a:t>PrEP</a:t>
                      </a:r>
                      <a:endParaRPr lang="es-CO" sz="2000" b="1" i="0" dirty="0">
                        <a:latin typeface="Garamond" panose="02020404030301010803" pitchFamily="18" charset="0"/>
                      </a:endParaRPr>
                    </a:p>
                  </a:txBody>
                  <a:tcPr/>
                </a:tc>
                <a:tc>
                  <a:txBody>
                    <a:bodyPr/>
                    <a:lstStyle/>
                    <a:p>
                      <a:r>
                        <a:rPr lang="en-CA" sz="2000" i="0" kern="1200" dirty="0">
                          <a:solidFill>
                            <a:schemeClr val="dk1"/>
                          </a:solidFill>
                          <a:effectLst/>
                          <a:latin typeface="Garamond" panose="02020404030301010803" pitchFamily="18" charset="0"/>
                        </a:rPr>
                        <a:t> </a:t>
                      </a:r>
                      <a:endParaRPr lang="es-CO" sz="2000" i="0" kern="1200" dirty="0">
                        <a:solidFill>
                          <a:schemeClr val="dk1"/>
                        </a:solidFill>
                        <a:effectLst/>
                        <a:latin typeface="Garamond" panose="02020404030301010803" pitchFamily="18" charset="0"/>
                      </a:endParaRPr>
                    </a:p>
                    <a:p>
                      <a:pPr marL="0" marR="0" lvl="0" indent="0" algn="l" defTabSz="4104010" rtl="0" eaLnBrk="1" fontAlgn="auto" latinLnBrk="0" hangingPunct="1">
                        <a:lnSpc>
                          <a:spcPct val="100000"/>
                        </a:lnSpc>
                        <a:spcBef>
                          <a:spcPts val="0"/>
                        </a:spcBef>
                        <a:spcAft>
                          <a:spcPts val="0"/>
                        </a:spcAft>
                        <a:buClrTx/>
                        <a:buSzTx/>
                        <a:buFontTx/>
                        <a:buNone/>
                        <a:tabLst/>
                        <a:defRPr/>
                      </a:pPr>
                      <a:r>
                        <a:rPr lang="en-CA" sz="2000" i="0" kern="1200" dirty="0">
                          <a:solidFill>
                            <a:schemeClr val="dk1"/>
                          </a:solidFill>
                          <a:effectLst/>
                          <a:latin typeface="Garamond" panose="02020404030301010803" pitchFamily="18" charset="0"/>
                          <a:ea typeface="+mn-ea"/>
                          <a:cs typeface="+mn-cs"/>
                        </a:rPr>
                        <a:t>Yeah, well, I mean, I think it's a great thing. For me, if there's a way that we can help to prevent someone at risk from developing, you know, a chronic infection that brings along with it a lot of stigmatization and understanding and chronic health effects. And although we can control HIV well, there's still some effects of it, that we don't really have a great handle on. So if we're able to prevent that in the easiest way. I mean, that's just fantastic. It's a win-win situation. </a:t>
                      </a:r>
                      <a:r>
                        <a:rPr lang="en-CA" sz="2000" b="1" i="0" kern="1200" dirty="0">
                          <a:solidFill>
                            <a:schemeClr val="dk1"/>
                          </a:solidFill>
                          <a:effectLst/>
                          <a:latin typeface="Garamond" panose="02020404030301010803" pitchFamily="18" charset="0"/>
                          <a:ea typeface="+mn-ea"/>
                          <a:cs typeface="+mn-cs"/>
                        </a:rPr>
                        <a:t>P004.</a:t>
                      </a:r>
                      <a:endParaRPr lang="es-CO" sz="2000" i="0" kern="1200" dirty="0">
                        <a:solidFill>
                          <a:schemeClr val="dk1"/>
                        </a:solidFill>
                        <a:effectLst/>
                        <a:latin typeface="Garamond" panose="02020404030301010803" pitchFamily="18" charset="0"/>
                        <a:ea typeface="+mn-ea"/>
                        <a:cs typeface="+mn-cs"/>
                      </a:endParaRPr>
                    </a:p>
                    <a:p>
                      <a:endParaRPr lang="es-CO" sz="2000" i="0" dirty="0">
                        <a:latin typeface="Garamond" panose="02020404030301010803" pitchFamily="18" charset="0"/>
                      </a:endParaRPr>
                    </a:p>
                  </a:txBody>
                  <a:tcPr/>
                </a:tc>
                <a:tc>
                  <a:txBody>
                    <a:bodyPr/>
                    <a:lstStyle/>
                    <a:p>
                      <a:r>
                        <a:rPr lang="en-CA" sz="2000" i="0" dirty="0">
                          <a:latin typeface="Garamond" panose="02020404030301010803" pitchFamily="18" charset="0"/>
                        </a:rPr>
                        <a:t>Individual characteristics</a:t>
                      </a:r>
                      <a:endParaRPr lang="es-CO" sz="2000" i="0" dirty="0">
                        <a:latin typeface="Garamond" panose="02020404030301010803" pitchFamily="18" charset="0"/>
                      </a:endParaRPr>
                    </a:p>
                  </a:txBody>
                  <a:tcPr/>
                </a:tc>
                <a:extLst>
                  <a:ext uri="{0D108BD9-81ED-4DB2-BD59-A6C34878D82A}">
                    <a16:rowId xmlns:a16="http://schemas.microsoft.com/office/drawing/2014/main" val="3321738884"/>
                  </a:ext>
                </a:extLst>
              </a:tr>
              <a:tr h="3238346">
                <a:tc>
                  <a:txBody>
                    <a:bodyPr/>
                    <a:lstStyle/>
                    <a:p>
                      <a:r>
                        <a:rPr lang="en-CA" sz="2000" b="1" i="0" dirty="0">
                          <a:latin typeface="Garamond" panose="02020404030301010803" pitchFamily="18" charset="0"/>
                        </a:rPr>
                        <a:t>Awareness of the need of </a:t>
                      </a:r>
                      <a:r>
                        <a:rPr lang="en-CA" sz="2000" b="1" i="0" dirty="0" err="1">
                          <a:latin typeface="Garamond" panose="02020404030301010803" pitchFamily="18" charset="0"/>
                        </a:rPr>
                        <a:t>PrEP</a:t>
                      </a:r>
                      <a:r>
                        <a:rPr lang="en-CA" sz="2000" b="1" i="0" dirty="0">
                          <a:latin typeface="Garamond" panose="02020404030301010803" pitchFamily="18" charset="0"/>
                        </a:rPr>
                        <a:t> in populations</a:t>
                      </a:r>
                      <a:endParaRPr lang="es-CO" sz="2000" b="1"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i="0" kern="1200" dirty="0">
                          <a:solidFill>
                            <a:schemeClr val="dk1"/>
                          </a:solidFill>
                          <a:effectLst/>
                          <a:latin typeface="Garamond" panose="02020404030301010803" pitchFamily="18" charset="0"/>
                          <a:ea typeface="+mn-ea"/>
                          <a:cs typeface="+mn-cs"/>
                        </a:rPr>
                        <a:t>Well, </a:t>
                      </a:r>
                      <a:r>
                        <a:rPr lang="en-CA" sz="2000" i="0" kern="1200" dirty="0">
                          <a:solidFill>
                            <a:schemeClr val="dk1"/>
                          </a:solidFill>
                          <a:effectLst/>
                          <a:latin typeface="Garamond" panose="02020404030301010803" pitchFamily="18" charset="0"/>
                          <a:ea typeface="+mn-ea"/>
                          <a:cs typeface="+mn-cs"/>
                        </a:rPr>
                        <a:t>I think it's, it's kind of an awareness of what our population at [deleted] is. You know, it's a diverse population there. You know, LGBTQ community is actually something recognized and accepted. Like I think we're ahead of the curve as far as the general population does. And because of that, the doctors that choose to work in a clinic like this will also be like, pretty attuned to these kinds of issues. So I think that's why it's just seen as part of the job like if you're </a:t>
                      </a:r>
                      <a:r>
                        <a:rPr lang="en-CA" sz="2000" i="0" kern="1200" dirty="0" err="1">
                          <a:solidFill>
                            <a:schemeClr val="dk1"/>
                          </a:solidFill>
                          <a:effectLst/>
                          <a:latin typeface="Garamond" panose="02020404030301010803" pitchFamily="18" charset="0"/>
                          <a:ea typeface="+mn-ea"/>
                          <a:cs typeface="+mn-cs"/>
                        </a:rPr>
                        <a:t>gonna</a:t>
                      </a:r>
                      <a:r>
                        <a:rPr lang="en-CA" sz="2000" i="0" kern="1200" dirty="0">
                          <a:solidFill>
                            <a:schemeClr val="dk1"/>
                          </a:solidFill>
                          <a:effectLst/>
                          <a:latin typeface="Garamond" panose="02020404030301010803" pitchFamily="18" charset="0"/>
                          <a:ea typeface="+mn-ea"/>
                          <a:cs typeface="+mn-cs"/>
                        </a:rPr>
                        <a:t> work in a [deleted] community, these are the skills that you're going to need to have</a:t>
                      </a:r>
                      <a:r>
                        <a:rPr lang="en-CA" sz="2000" b="1" i="0" kern="1200" dirty="0">
                          <a:solidFill>
                            <a:schemeClr val="dk1"/>
                          </a:solidFill>
                          <a:effectLst/>
                          <a:latin typeface="Garamond" panose="02020404030301010803" pitchFamily="18" charset="0"/>
                          <a:ea typeface="+mn-ea"/>
                          <a:cs typeface="+mn-cs"/>
                        </a:rPr>
                        <a:t>. P005.</a:t>
                      </a:r>
                      <a:endParaRPr lang="es-CO" sz="2000" i="0" kern="1200" dirty="0">
                        <a:solidFill>
                          <a:schemeClr val="dk1"/>
                        </a:solidFill>
                        <a:effectLst/>
                        <a:latin typeface="Garamond" panose="02020404030301010803" pitchFamily="18" charset="0"/>
                        <a:ea typeface="+mn-ea"/>
                        <a:cs typeface="+mn-cs"/>
                      </a:endParaRPr>
                    </a:p>
                    <a:p>
                      <a:endParaRPr lang="es-CO" sz="2000" i="0" dirty="0">
                        <a:latin typeface="Garamond" panose="02020404030301010803" pitchFamily="18" charset="0"/>
                      </a:endParaRPr>
                    </a:p>
                  </a:txBody>
                  <a:tcPr/>
                </a:tc>
                <a:tc>
                  <a:txBody>
                    <a:bodyPr/>
                    <a:lstStyle/>
                    <a:p>
                      <a:r>
                        <a:rPr lang="en-CA" sz="2000" i="0" dirty="0">
                          <a:latin typeface="Garamond" panose="02020404030301010803" pitchFamily="18" charset="0"/>
                        </a:rPr>
                        <a:t>Outer setting</a:t>
                      </a:r>
                      <a:endParaRPr lang="es-CO" sz="2000" i="0" dirty="0">
                        <a:latin typeface="Garamond" panose="02020404030301010803" pitchFamily="18" charset="0"/>
                      </a:endParaRPr>
                    </a:p>
                  </a:txBody>
                  <a:tcPr/>
                </a:tc>
                <a:extLst>
                  <a:ext uri="{0D108BD9-81ED-4DB2-BD59-A6C34878D82A}">
                    <a16:rowId xmlns:a16="http://schemas.microsoft.com/office/drawing/2014/main" val="2387197657"/>
                  </a:ext>
                </a:extLst>
              </a:tr>
              <a:tr h="2295138">
                <a:tc>
                  <a:txBody>
                    <a:bodyPr/>
                    <a:lstStyle/>
                    <a:p>
                      <a:r>
                        <a:rPr lang="en-CA" sz="2000" b="1" i="0" dirty="0">
                          <a:latin typeface="Garamond" panose="02020404030301010803" pitchFamily="18" charset="0"/>
                        </a:rPr>
                        <a:t>Availability of training</a:t>
                      </a:r>
                      <a:endParaRPr lang="es-CO" sz="2000" b="1"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i="0" kern="1200" dirty="0">
                          <a:solidFill>
                            <a:schemeClr val="dk1"/>
                          </a:solidFill>
                          <a:effectLst/>
                          <a:latin typeface="Garamond" panose="02020404030301010803" pitchFamily="18" charset="0"/>
                          <a:ea typeface="+mn-ea"/>
                          <a:cs typeface="+mn-cs"/>
                        </a:rPr>
                        <a:t>So there was a pretty extensive training period for me when I started in the clinic. There was a lot to learn there's a lot of resources given as well as hands on working in the clinic shadowing then doing it with</a:t>
                      </a:r>
                      <a:r>
                        <a:rPr lang="en-CA" sz="2000" b="1" i="0" kern="1200" dirty="0">
                          <a:solidFill>
                            <a:schemeClr val="dk1"/>
                          </a:solidFill>
                          <a:effectLst/>
                          <a:latin typeface="Garamond" panose="02020404030301010803" pitchFamily="18" charset="0"/>
                          <a:ea typeface="+mn-ea"/>
                          <a:cs typeface="+mn-cs"/>
                        </a:rPr>
                        <a:t> </a:t>
                      </a:r>
                      <a:r>
                        <a:rPr lang="en-CA" sz="2000" i="0" kern="1200" dirty="0">
                          <a:solidFill>
                            <a:schemeClr val="dk1"/>
                          </a:solidFill>
                          <a:effectLst/>
                          <a:latin typeface="Garamond" panose="02020404030301010803" pitchFamily="18" charset="0"/>
                          <a:ea typeface="+mn-ea"/>
                          <a:cs typeface="+mn-cs"/>
                        </a:rPr>
                        <a:t>the person that's with you and then doing it on your own what you're comfortable when new things come out like when </a:t>
                      </a:r>
                      <a:r>
                        <a:rPr lang="en-CA" sz="2000" i="0" kern="1200" dirty="0" err="1">
                          <a:solidFill>
                            <a:schemeClr val="dk1"/>
                          </a:solidFill>
                          <a:effectLst/>
                          <a:latin typeface="Garamond" panose="02020404030301010803" pitchFamily="18" charset="0"/>
                          <a:ea typeface="+mn-ea"/>
                          <a:cs typeface="+mn-cs"/>
                        </a:rPr>
                        <a:t>PrEP</a:t>
                      </a:r>
                      <a:r>
                        <a:rPr lang="en-CA" sz="2000" i="0" kern="1200" dirty="0">
                          <a:solidFill>
                            <a:schemeClr val="dk1"/>
                          </a:solidFill>
                          <a:effectLst/>
                          <a:latin typeface="Garamond" panose="02020404030301010803" pitchFamily="18" charset="0"/>
                          <a:ea typeface="+mn-ea"/>
                          <a:cs typeface="+mn-cs"/>
                        </a:rPr>
                        <a:t> was being discussed</a:t>
                      </a:r>
                      <a:r>
                        <a:rPr lang="en-CA" sz="2000" b="1" i="0" kern="1200" dirty="0">
                          <a:solidFill>
                            <a:schemeClr val="dk1"/>
                          </a:solidFill>
                          <a:effectLst/>
                          <a:latin typeface="Garamond" panose="02020404030301010803" pitchFamily="18" charset="0"/>
                          <a:ea typeface="+mn-ea"/>
                          <a:cs typeface="+mn-cs"/>
                        </a:rPr>
                        <a:t>. P011.</a:t>
                      </a:r>
                      <a:endParaRPr lang="es-CO" sz="2000" i="0" kern="1200" dirty="0">
                        <a:solidFill>
                          <a:schemeClr val="dk1"/>
                        </a:solidFill>
                        <a:effectLst/>
                        <a:latin typeface="Garamond" panose="02020404030301010803" pitchFamily="18" charset="0"/>
                        <a:ea typeface="+mn-ea"/>
                        <a:cs typeface="+mn-cs"/>
                      </a:endParaRPr>
                    </a:p>
                    <a:p>
                      <a:endParaRPr lang="es-CO" sz="2000"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Inner setting</a:t>
                      </a:r>
                      <a:endParaRPr lang="es-CO" sz="2000" dirty="0">
                        <a:latin typeface="Garamond" panose="02020404030301010803" pitchFamily="18" charset="0"/>
                      </a:endParaRPr>
                    </a:p>
                    <a:p>
                      <a:endParaRPr lang="es-CO" sz="2000" i="0" dirty="0">
                        <a:latin typeface="Garamond" panose="02020404030301010803" pitchFamily="18" charset="0"/>
                      </a:endParaRPr>
                    </a:p>
                  </a:txBody>
                  <a:tcPr/>
                </a:tc>
                <a:extLst>
                  <a:ext uri="{0D108BD9-81ED-4DB2-BD59-A6C34878D82A}">
                    <a16:rowId xmlns:a16="http://schemas.microsoft.com/office/drawing/2014/main" val="298163351"/>
                  </a:ext>
                </a:extLst>
              </a:tr>
              <a:tr h="1666333">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i="0" dirty="0">
                          <a:latin typeface="Garamond" panose="02020404030301010803" pitchFamily="18" charset="0"/>
                        </a:rPr>
                        <a:t>Having medical directives</a:t>
                      </a:r>
                      <a:endParaRPr lang="es-CO" sz="2000" b="1"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i="0" kern="1200" dirty="0">
                          <a:solidFill>
                            <a:schemeClr val="dk1"/>
                          </a:solidFill>
                          <a:effectLst/>
                          <a:latin typeface="Garamond" panose="02020404030301010803" pitchFamily="18" charset="0"/>
                          <a:ea typeface="+mn-ea"/>
                          <a:cs typeface="+mn-cs"/>
                        </a:rPr>
                        <a:t>Yeah. So I think, I think some resources that would help in terms of if there were sample protocols and medical directives that already exist, so people don't feel like they're starting from scratch, because that can feel really overwhelming. So I think that that could really help</a:t>
                      </a:r>
                      <a:r>
                        <a:rPr lang="en-CA" sz="2000" b="1" i="0" kern="1200" dirty="0">
                          <a:solidFill>
                            <a:schemeClr val="dk1"/>
                          </a:solidFill>
                          <a:effectLst/>
                          <a:latin typeface="Garamond" panose="02020404030301010803" pitchFamily="18" charset="0"/>
                          <a:ea typeface="+mn-ea"/>
                          <a:cs typeface="+mn-cs"/>
                        </a:rPr>
                        <a:t>. P016.</a:t>
                      </a:r>
                      <a:endParaRPr lang="es-CO" sz="2000" i="0" kern="1200" dirty="0">
                        <a:solidFill>
                          <a:schemeClr val="dk1"/>
                        </a:solidFill>
                        <a:effectLst/>
                        <a:latin typeface="Garamond" panose="02020404030301010803" pitchFamily="18" charset="0"/>
                        <a:ea typeface="+mn-ea"/>
                        <a:cs typeface="+mn-cs"/>
                      </a:endParaRPr>
                    </a:p>
                    <a:p>
                      <a:endParaRPr lang="es-CO" sz="2000" i="0" dirty="0">
                        <a:latin typeface="Garamond" panose="02020404030301010803" pitchFamily="18" charset="0"/>
                      </a:endParaRPr>
                    </a:p>
                  </a:txBody>
                  <a:tcPr/>
                </a:tc>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dirty="0">
                          <a:latin typeface="Garamond" panose="02020404030301010803" pitchFamily="18" charset="0"/>
                        </a:rPr>
                        <a:t>Inner setting</a:t>
                      </a:r>
                      <a:endParaRPr lang="es-CO" sz="2000" dirty="0">
                        <a:latin typeface="Garamond" panose="02020404030301010803" pitchFamily="18" charset="0"/>
                      </a:endParaRPr>
                    </a:p>
                    <a:p>
                      <a:endParaRPr lang="es-CO" sz="2000" i="0" dirty="0">
                        <a:latin typeface="Garamond" panose="02020404030301010803" pitchFamily="18" charset="0"/>
                      </a:endParaRPr>
                    </a:p>
                  </a:txBody>
                  <a:tcPr/>
                </a:tc>
                <a:extLst>
                  <a:ext uri="{0D108BD9-81ED-4DB2-BD59-A6C34878D82A}">
                    <a16:rowId xmlns:a16="http://schemas.microsoft.com/office/drawing/2014/main" val="1835033843"/>
                  </a:ext>
                </a:extLst>
              </a:tr>
              <a:tr h="1666333">
                <a:tc>
                  <a:txBody>
                    <a:bodyPr/>
                    <a:lstStyle/>
                    <a:p>
                      <a:pPr marL="0" marR="0" lvl="0" indent="0" algn="l" defTabSz="4104010" rtl="0" eaLnBrk="1" fontAlgn="auto" latinLnBrk="0" hangingPunct="1">
                        <a:lnSpc>
                          <a:spcPct val="100000"/>
                        </a:lnSpc>
                        <a:spcBef>
                          <a:spcPts val="0"/>
                        </a:spcBef>
                        <a:spcAft>
                          <a:spcPts val="0"/>
                        </a:spcAft>
                        <a:buClrTx/>
                        <a:buSzTx/>
                        <a:buFontTx/>
                        <a:buNone/>
                        <a:tabLst/>
                        <a:defRPr/>
                      </a:pPr>
                      <a:r>
                        <a:rPr lang="en-CA" sz="2000" b="1" i="0" dirty="0">
                          <a:latin typeface="Garamond" panose="02020404030301010803" pitchFamily="18" charset="0"/>
                        </a:rPr>
                        <a:t>Networks</a:t>
                      </a:r>
                      <a:endParaRPr lang="es-CO" sz="2000" b="1" i="0" dirty="0">
                        <a:latin typeface="Garamond" panose="02020404030301010803" pitchFamily="18" charset="0"/>
                      </a:endParaRPr>
                    </a:p>
                  </a:txBody>
                  <a:tcPr/>
                </a:tc>
                <a:tc>
                  <a:txBody>
                    <a:bodyPr/>
                    <a:lstStyle/>
                    <a:p>
                      <a:r>
                        <a:rPr lang="en-CA" sz="2000" i="0" kern="1200" dirty="0">
                          <a:solidFill>
                            <a:schemeClr val="dk1"/>
                          </a:solidFill>
                          <a:effectLst/>
                          <a:latin typeface="Garamond" panose="02020404030301010803" pitchFamily="18" charset="0"/>
                          <a:ea typeface="+mn-ea"/>
                          <a:cs typeface="+mn-cs"/>
                        </a:rPr>
                        <a:t>Also, anytime </a:t>
                      </a:r>
                      <a:r>
                        <a:rPr lang="en-CA" sz="2000" b="1" i="0" kern="1200" dirty="0">
                          <a:solidFill>
                            <a:schemeClr val="dk1"/>
                          </a:solidFill>
                          <a:effectLst/>
                          <a:latin typeface="Garamond" panose="02020404030301010803" pitchFamily="18" charset="0"/>
                          <a:ea typeface="+mn-ea"/>
                          <a:cs typeface="+mn-cs"/>
                        </a:rPr>
                        <a:t>anything comes from public health,</a:t>
                      </a:r>
                      <a:r>
                        <a:rPr lang="en-CA" sz="2000" i="0" kern="1200" dirty="0">
                          <a:solidFill>
                            <a:schemeClr val="dk1"/>
                          </a:solidFill>
                          <a:effectLst/>
                          <a:latin typeface="Garamond" panose="02020404030301010803" pitchFamily="18" charset="0"/>
                          <a:ea typeface="+mn-ea"/>
                          <a:cs typeface="+mn-cs"/>
                        </a:rPr>
                        <a:t> I think our physicians listen a little bit probably better than a drug rep, for example, because a drug rep always comes with an agenda where public health is meaning to help the whole community and so probably if we heard more from public health about this, it might help </a:t>
                      </a:r>
                      <a:r>
                        <a:rPr lang="en-CA" sz="2000" b="1" i="0" kern="1200" dirty="0">
                          <a:solidFill>
                            <a:schemeClr val="dk1"/>
                          </a:solidFill>
                          <a:effectLst/>
                          <a:latin typeface="Garamond" panose="02020404030301010803" pitchFamily="18" charset="0"/>
                          <a:ea typeface="+mn-ea"/>
                          <a:cs typeface="+mn-cs"/>
                        </a:rPr>
                        <a:t>P002</a:t>
                      </a:r>
                      <a:endParaRPr lang="es-CO" sz="2000" i="0" dirty="0">
                        <a:latin typeface="Garamond" panose="02020404030301010803" pitchFamily="18" charset="0"/>
                      </a:endParaRPr>
                    </a:p>
                  </a:txBody>
                  <a:tcPr/>
                </a:tc>
                <a:tc>
                  <a:txBody>
                    <a:bodyPr/>
                    <a:lstStyle/>
                    <a:p>
                      <a:r>
                        <a:rPr lang="en-CA" sz="2000" i="0" dirty="0">
                          <a:latin typeface="Garamond" panose="02020404030301010803" pitchFamily="18" charset="0"/>
                        </a:rPr>
                        <a:t>Inner and outer setting</a:t>
                      </a:r>
                      <a:endParaRPr lang="es-CO" sz="2000" i="0" dirty="0">
                        <a:latin typeface="Garamond" panose="02020404030301010803" pitchFamily="18" charset="0"/>
                      </a:endParaRPr>
                    </a:p>
                  </a:txBody>
                  <a:tcPr/>
                </a:tc>
                <a:extLst>
                  <a:ext uri="{0D108BD9-81ED-4DB2-BD59-A6C34878D82A}">
                    <a16:rowId xmlns:a16="http://schemas.microsoft.com/office/drawing/2014/main" val="3136318638"/>
                  </a:ext>
                </a:extLst>
              </a:tr>
            </a:tbl>
          </a:graphicData>
        </a:graphic>
      </p:graphicFrame>
      <p:sp>
        <p:nvSpPr>
          <p:cNvPr id="48" name="TextBox 47">
            <a:extLst>
              <a:ext uri="{FF2B5EF4-FFF2-40B4-BE49-F238E27FC236}">
                <a16:creationId xmlns:a16="http://schemas.microsoft.com/office/drawing/2014/main" id="{E33E7891-B327-4135-D903-A006E7851477}"/>
              </a:ext>
            </a:extLst>
          </p:cNvPr>
          <p:cNvSpPr txBox="1"/>
          <p:nvPr/>
        </p:nvSpPr>
        <p:spPr>
          <a:xfrm>
            <a:off x="21789748" y="9695060"/>
            <a:ext cx="4426293" cy="1938992"/>
          </a:xfrm>
          <a:prstGeom prst="rect">
            <a:avLst/>
          </a:prstGeom>
          <a:noFill/>
        </p:spPr>
        <p:txBody>
          <a:bodyPr wrap="square" rtlCol="0">
            <a:spAutoFit/>
          </a:bodyPr>
          <a:lstStyle/>
          <a:p>
            <a:r>
              <a:rPr lang="en-CA" sz="2000" dirty="0">
                <a:latin typeface="Garamond" panose="02020404030301010803" pitchFamily="18" charset="0"/>
              </a:rPr>
              <a:t>Most of the PCPs interviewed have familiarity or have provided </a:t>
            </a:r>
            <a:r>
              <a:rPr lang="en-CA" sz="2000" dirty="0" err="1">
                <a:latin typeface="Garamond" panose="02020404030301010803" pitchFamily="18" charset="0"/>
              </a:rPr>
              <a:t>PrEP.</a:t>
            </a:r>
            <a:r>
              <a:rPr lang="en-CA" sz="2000" dirty="0">
                <a:latin typeface="Garamond" panose="02020404030301010803" pitchFamily="18" charset="0"/>
              </a:rPr>
              <a:t> Although there is an interest in adoption of </a:t>
            </a:r>
            <a:r>
              <a:rPr lang="en-CA" sz="2000" dirty="0" err="1">
                <a:latin typeface="Garamond" panose="02020404030301010803" pitchFamily="18" charset="0"/>
              </a:rPr>
              <a:t>PrEP</a:t>
            </a:r>
            <a:r>
              <a:rPr lang="en-CA" sz="2000" dirty="0">
                <a:latin typeface="Garamond" panose="02020404030301010803" pitchFamily="18" charset="0"/>
              </a:rPr>
              <a:t> in public health led sexual health clinics in the region interviewed, only one offered </a:t>
            </a:r>
            <a:r>
              <a:rPr lang="en-CA" sz="2000" dirty="0" err="1">
                <a:latin typeface="Garamond" panose="02020404030301010803" pitchFamily="18" charset="0"/>
              </a:rPr>
              <a:t>PrEP.</a:t>
            </a:r>
            <a:r>
              <a:rPr lang="en-CA" sz="2000" dirty="0">
                <a:latin typeface="Garamond" panose="02020404030301010803" pitchFamily="18" charset="0"/>
              </a:rPr>
              <a:t> </a:t>
            </a:r>
            <a:endParaRPr lang="es-CO" sz="2000" dirty="0">
              <a:latin typeface="Garamond" panose="02020404030301010803" pitchFamily="18" charset="0"/>
            </a:endParaRPr>
          </a:p>
        </p:txBody>
      </p:sp>
      <p:sp>
        <p:nvSpPr>
          <p:cNvPr id="52" name="TextBox 51">
            <a:extLst>
              <a:ext uri="{FF2B5EF4-FFF2-40B4-BE49-F238E27FC236}">
                <a16:creationId xmlns:a16="http://schemas.microsoft.com/office/drawing/2014/main" id="{A96DCBCA-3E24-25E5-0D07-D87B65DFDC38}"/>
              </a:ext>
            </a:extLst>
          </p:cNvPr>
          <p:cNvSpPr txBox="1"/>
          <p:nvPr/>
        </p:nvSpPr>
        <p:spPr>
          <a:xfrm>
            <a:off x="25128162" y="8091699"/>
            <a:ext cx="184731" cy="369332"/>
          </a:xfrm>
          <a:prstGeom prst="rect">
            <a:avLst/>
          </a:prstGeom>
          <a:noFill/>
        </p:spPr>
        <p:txBody>
          <a:bodyPr wrap="none" rtlCol="0">
            <a:spAutoFit/>
          </a:bodyPr>
          <a:lstStyle/>
          <a:p>
            <a:endParaRPr lang="es-CO" dirty="0"/>
          </a:p>
        </p:txBody>
      </p:sp>
      <p:sp>
        <p:nvSpPr>
          <p:cNvPr id="53" name="TextBox 52">
            <a:extLst>
              <a:ext uri="{FF2B5EF4-FFF2-40B4-BE49-F238E27FC236}">
                <a16:creationId xmlns:a16="http://schemas.microsoft.com/office/drawing/2014/main" id="{7FBFA248-F452-C525-3DCD-F917DB0BB0CC}"/>
              </a:ext>
            </a:extLst>
          </p:cNvPr>
          <p:cNvSpPr txBox="1"/>
          <p:nvPr/>
        </p:nvSpPr>
        <p:spPr>
          <a:xfrm>
            <a:off x="28944960" y="18311921"/>
            <a:ext cx="9911005" cy="8602355"/>
          </a:xfrm>
          <a:prstGeom prst="rect">
            <a:avLst/>
          </a:prstGeom>
          <a:noFill/>
        </p:spPr>
        <p:txBody>
          <a:bodyPr wrap="square" rtlCol="0">
            <a:spAutoFit/>
          </a:bodyPr>
          <a:lstStyle/>
          <a:p>
            <a:r>
              <a:rPr lang="en-CA" sz="2400" dirty="0">
                <a:latin typeface="Garamond" panose="02020404030301010803" pitchFamily="18" charset="0"/>
              </a:rPr>
              <a:t>Following the CFIR model, we have identified facilitators, barriers and recommendations for </a:t>
            </a:r>
            <a:r>
              <a:rPr lang="en-CA" sz="2400" dirty="0" err="1">
                <a:latin typeface="Garamond" panose="02020404030301010803" pitchFamily="18" charset="0"/>
              </a:rPr>
              <a:t>PrEP</a:t>
            </a:r>
            <a:r>
              <a:rPr lang="en-CA" sz="2400" dirty="0">
                <a:latin typeface="Garamond" panose="02020404030301010803" pitchFamily="18" charset="0"/>
              </a:rPr>
              <a:t> adoption in PCPs, public health staff, and clinical managers with a diversity of clinical and community experiences. Our results are in agreement with reviews of literature on determinants of </a:t>
            </a:r>
            <a:r>
              <a:rPr lang="en-CA" sz="2400" dirty="0" err="1">
                <a:latin typeface="Garamond" panose="02020404030301010803" pitchFamily="18" charset="0"/>
              </a:rPr>
              <a:t>PrEP</a:t>
            </a:r>
            <a:r>
              <a:rPr lang="en-CA" sz="2400" dirty="0">
                <a:latin typeface="Garamond" panose="02020404030301010803" pitchFamily="18" charset="0"/>
              </a:rPr>
              <a:t> adoption. They also address a gap in the literature about structural factors towards </a:t>
            </a:r>
            <a:r>
              <a:rPr lang="en-CA" sz="2400" dirty="0" err="1">
                <a:latin typeface="Garamond" panose="02020404030301010803" pitchFamily="18" charset="0"/>
              </a:rPr>
              <a:t>PrEP</a:t>
            </a:r>
            <a:r>
              <a:rPr lang="en-CA" sz="2400" dirty="0">
                <a:latin typeface="Garamond" panose="02020404030301010803" pitchFamily="18" charset="0"/>
              </a:rPr>
              <a:t> adoption (Li D et al., 2022). </a:t>
            </a:r>
          </a:p>
          <a:p>
            <a:endParaRPr lang="en-CA" sz="1100" dirty="0">
              <a:latin typeface="Garamond" panose="02020404030301010803" pitchFamily="18" charset="0"/>
            </a:endParaRPr>
          </a:p>
          <a:p>
            <a:r>
              <a:rPr lang="en-CA" sz="2400" dirty="0">
                <a:latin typeface="Garamond" panose="02020404030301010803" pitchFamily="18" charset="0"/>
              </a:rPr>
              <a:t>The domain of CFIR more relevant found in this study (as barrier and as facilitator) was the </a:t>
            </a:r>
            <a:r>
              <a:rPr lang="en-CA" sz="2400" b="1" i="1" dirty="0">
                <a:latin typeface="Garamond" panose="02020404030301010803" pitchFamily="18" charset="0"/>
              </a:rPr>
              <a:t>inner setting</a:t>
            </a:r>
            <a:r>
              <a:rPr lang="en-CA" sz="2400" dirty="0">
                <a:latin typeface="Garamond" panose="02020404030301010803" pitchFamily="18" charset="0"/>
              </a:rPr>
              <a:t>, that is factors related to the organizational aspects of clinics. Among these, the lack of </a:t>
            </a:r>
            <a:r>
              <a:rPr lang="en-CA" sz="2400" b="1" dirty="0">
                <a:latin typeface="Garamond" panose="02020404030301010803" pitchFamily="18" charset="0"/>
              </a:rPr>
              <a:t>availability of resources,</a:t>
            </a:r>
            <a:r>
              <a:rPr lang="en-CA" sz="2400" dirty="0">
                <a:latin typeface="Garamond" panose="02020404030301010803" pitchFamily="18" charset="0"/>
              </a:rPr>
              <a:t> in terms of human and time seem to disfavour adoption. </a:t>
            </a:r>
            <a:r>
              <a:rPr lang="en-CA" sz="2400" b="1" dirty="0">
                <a:latin typeface="Garamond" panose="02020404030301010803" pitchFamily="18" charset="0"/>
              </a:rPr>
              <a:t>Funding</a:t>
            </a:r>
            <a:r>
              <a:rPr lang="en-CA" sz="2400" dirty="0">
                <a:latin typeface="Garamond" panose="02020404030301010803" pitchFamily="18" charset="0"/>
              </a:rPr>
              <a:t> is another important barrier, influencing the offering and accessing </a:t>
            </a:r>
            <a:r>
              <a:rPr lang="en-CA" sz="2400" dirty="0" err="1">
                <a:latin typeface="Garamond" panose="02020404030301010803" pitchFamily="18" charset="0"/>
              </a:rPr>
              <a:t>PrEP.</a:t>
            </a:r>
            <a:r>
              <a:rPr lang="en-CA" sz="2400" dirty="0">
                <a:latin typeface="Garamond" panose="02020404030301010803" pitchFamily="18" charset="0"/>
              </a:rPr>
              <a:t>  Similarly,  the lack of protocols or directives and the lack of training of staff and in general PCPs constituted very common cited barriers in our participants. In this same sense, having available resources for training and tools for provision of </a:t>
            </a:r>
            <a:r>
              <a:rPr lang="en-CA" sz="2400" dirty="0" err="1">
                <a:latin typeface="Garamond" panose="02020404030301010803" pitchFamily="18" charset="0"/>
              </a:rPr>
              <a:t>PrEP</a:t>
            </a:r>
            <a:r>
              <a:rPr lang="en-CA" sz="2400" dirty="0">
                <a:latin typeface="Garamond" panose="02020404030301010803" pitchFamily="18" charset="0"/>
              </a:rPr>
              <a:t> in clinics favour adoption or interest in it. </a:t>
            </a:r>
          </a:p>
          <a:p>
            <a:endParaRPr lang="en-CA" sz="1000" dirty="0">
              <a:latin typeface="Garamond" panose="02020404030301010803" pitchFamily="18" charset="0"/>
            </a:endParaRPr>
          </a:p>
          <a:p>
            <a:r>
              <a:rPr lang="en-CA" sz="2400" dirty="0">
                <a:latin typeface="Garamond" panose="02020404030301010803" pitchFamily="18" charset="0"/>
              </a:rPr>
              <a:t>The other domain perceived as relevant is that of </a:t>
            </a:r>
            <a:r>
              <a:rPr lang="en-CA" sz="2400" b="1" i="1" dirty="0">
                <a:latin typeface="Garamond" panose="02020404030301010803" pitchFamily="18" charset="0"/>
              </a:rPr>
              <a:t>the outer setting</a:t>
            </a:r>
            <a:r>
              <a:rPr lang="en-CA" sz="2400" dirty="0">
                <a:latin typeface="Garamond" panose="02020404030301010803" pitchFamily="18" charset="0"/>
              </a:rPr>
              <a:t>, specifically awareness of the need of </a:t>
            </a:r>
            <a:r>
              <a:rPr lang="en-CA" sz="2400" dirty="0" err="1">
                <a:latin typeface="Garamond" panose="02020404030301010803" pitchFamily="18" charset="0"/>
              </a:rPr>
              <a:t>PrEP</a:t>
            </a:r>
            <a:r>
              <a:rPr lang="en-CA" sz="2400" dirty="0">
                <a:latin typeface="Garamond" panose="02020404030301010803" pitchFamily="18" charset="0"/>
              </a:rPr>
              <a:t> in populations, and the demand of </a:t>
            </a:r>
            <a:r>
              <a:rPr lang="en-CA" sz="2400" dirty="0" err="1">
                <a:latin typeface="Garamond" panose="02020404030301010803" pitchFamily="18" charset="0"/>
              </a:rPr>
              <a:t>PrEP</a:t>
            </a:r>
            <a:r>
              <a:rPr lang="en-CA" sz="2400" dirty="0">
                <a:latin typeface="Garamond" panose="02020404030301010803" pitchFamily="18" charset="0"/>
              </a:rPr>
              <a:t> from patients/clients seem to favour adoption.  Related to this is the positive attitudes of PCPs regarding </a:t>
            </a:r>
            <a:r>
              <a:rPr lang="en-CA" sz="2400" dirty="0" err="1">
                <a:latin typeface="Garamond" panose="02020404030301010803" pitchFamily="18" charset="0"/>
              </a:rPr>
              <a:t>PrEP</a:t>
            </a:r>
            <a:r>
              <a:rPr lang="en-CA" sz="2400" dirty="0">
                <a:latin typeface="Garamond" panose="02020404030301010803" pitchFamily="18" charset="0"/>
              </a:rPr>
              <a:t> (</a:t>
            </a:r>
            <a:r>
              <a:rPr lang="en-CA" sz="2400" b="1" i="1" dirty="0">
                <a:latin typeface="Garamond" panose="02020404030301010803" pitchFamily="18" charset="0"/>
              </a:rPr>
              <a:t>individual characteristics and intervention characteristics </a:t>
            </a:r>
            <a:r>
              <a:rPr lang="en-CA" sz="2400" dirty="0">
                <a:latin typeface="Garamond" panose="02020404030301010803" pitchFamily="18" charset="0"/>
              </a:rPr>
              <a:t>)</a:t>
            </a:r>
            <a:endParaRPr lang="es-CO" sz="2400" dirty="0">
              <a:latin typeface="Garamond" panose="02020404030301010803" pitchFamily="18" charset="0"/>
            </a:endParaRPr>
          </a:p>
          <a:p>
            <a:endParaRPr lang="es-CO" sz="2400" dirty="0">
              <a:latin typeface="Garamond" panose="02020404030301010803" pitchFamily="18" charset="0"/>
            </a:endParaRPr>
          </a:p>
          <a:p>
            <a:endParaRPr lang="es-CO" sz="2400" dirty="0">
              <a:latin typeface="Garamond" panose="02020404030301010803" pitchFamily="18" charset="0"/>
            </a:endParaRPr>
          </a:p>
        </p:txBody>
      </p:sp>
      <p:sp>
        <p:nvSpPr>
          <p:cNvPr id="8" name="TextBox 7">
            <a:extLst>
              <a:ext uri="{FF2B5EF4-FFF2-40B4-BE49-F238E27FC236}">
                <a16:creationId xmlns:a16="http://schemas.microsoft.com/office/drawing/2014/main" id="{566AC745-28D6-11BB-E181-878693AFECEE}"/>
              </a:ext>
            </a:extLst>
          </p:cNvPr>
          <p:cNvSpPr txBox="1"/>
          <p:nvPr/>
        </p:nvSpPr>
        <p:spPr>
          <a:xfrm>
            <a:off x="29031557" y="35476295"/>
            <a:ext cx="9597010" cy="5098832"/>
          </a:xfrm>
          <a:prstGeom prst="rect">
            <a:avLst/>
          </a:prstGeom>
          <a:noFill/>
        </p:spPr>
        <p:txBody>
          <a:bodyPr wrap="square" rtlCol="0">
            <a:spAutoFit/>
          </a:bodyPr>
          <a:lstStyle/>
          <a:p>
            <a:r>
              <a:rPr lang="de-DE" sz="1200" dirty="0">
                <a:solidFill>
                  <a:srgbClr val="212121"/>
                </a:solidFill>
                <a:latin typeface="Garamond" panose="02020404030301010803" pitchFamily="18" charset="0"/>
                <a:ea typeface="Times New Roman" panose="02020603050405020304" pitchFamily="18" charset="0"/>
              </a:rPr>
              <a:t>Cofie, N., Braund, H., &amp; Dalgarno, N. (2022). </a:t>
            </a:r>
            <a:r>
              <a:rPr lang="en-CA" sz="1200" dirty="0">
                <a:solidFill>
                  <a:srgbClr val="212121"/>
                </a:solidFill>
                <a:latin typeface="Garamond" panose="02020404030301010803" pitchFamily="18" charset="0"/>
                <a:ea typeface="Times New Roman" panose="02020603050405020304" pitchFamily="18" charset="0"/>
              </a:rPr>
              <a:t>Eight ways to get a grip on intercoder reliability using qualitative-based measures. </a:t>
            </a:r>
            <a:r>
              <a:rPr lang="en-CA" sz="1200" i="1" dirty="0">
                <a:latin typeface="Garamond" panose="02020404030301010803" pitchFamily="18" charset="0"/>
                <a:ea typeface="Arial" panose="020B0604020202020204" pitchFamily="34" charset="0"/>
              </a:rPr>
              <a:t>Canadian medical education journal</a:t>
            </a:r>
            <a:r>
              <a:rPr lang="en-CA" sz="1200" dirty="0">
                <a:latin typeface="Garamond" panose="02020404030301010803" pitchFamily="18" charset="0"/>
                <a:ea typeface="Arial" panose="020B0604020202020204" pitchFamily="34" charset="0"/>
              </a:rPr>
              <a:t>, </a:t>
            </a:r>
            <a:r>
              <a:rPr lang="en-CA" sz="1200" i="1" dirty="0">
                <a:latin typeface="Garamond" panose="02020404030301010803" pitchFamily="18" charset="0"/>
                <a:ea typeface="Arial" panose="020B0604020202020204" pitchFamily="34" charset="0"/>
              </a:rPr>
              <a:t>13</a:t>
            </a:r>
            <a:r>
              <a:rPr lang="en-CA" sz="1200" dirty="0">
                <a:latin typeface="Garamond" panose="02020404030301010803" pitchFamily="18" charset="0"/>
                <a:ea typeface="Arial" panose="020B0604020202020204" pitchFamily="34" charset="0"/>
              </a:rPr>
              <a:t>(2), 73–76 </a:t>
            </a:r>
            <a:r>
              <a:rPr lang="en-CA" sz="1200" dirty="0">
                <a:solidFill>
                  <a:srgbClr val="212121"/>
                </a:solidFill>
                <a:latin typeface="Garamond" panose="02020404030301010803" pitchFamily="18" charset="0"/>
                <a:ea typeface="Times New Roman" panose="02020603050405020304" pitchFamily="18" charset="0"/>
              </a:rPr>
              <a:t>Barry, C. A., Britten, N., Barber, N., Bradley, C., &amp; Stevenson, F. (1999). Using reflexivity to optimize teamwork in qualitative research. </a:t>
            </a:r>
            <a:r>
              <a:rPr lang="en-CA" sz="1200" i="1" dirty="0">
                <a:latin typeface="Garamond" panose="02020404030301010803" pitchFamily="18" charset="0"/>
                <a:ea typeface="Arial" panose="020B0604020202020204" pitchFamily="34" charset="0"/>
              </a:rPr>
              <a:t>Qualitative health research</a:t>
            </a:r>
            <a:r>
              <a:rPr lang="en-CA" sz="1200" dirty="0">
                <a:latin typeface="Garamond" panose="02020404030301010803" pitchFamily="18" charset="0"/>
                <a:ea typeface="Arial" panose="020B0604020202020204" pitchFamily="34" charset="0"/>
              </a:rPr>
              <a:t>, </a:t>
            </a:r>
            <a:r>
              <a:rPr lang="en-CA" sz="1200" i="1" dirty="0">
                <a:latin typeface="Garamond" panose="02020404030301010803" pitchFamily="18" charset="0"/>
                <a:ea typeface="Arial" panose="020B0604020202020204" pitchFamily="34" charset="0"/>
              </a:rPr>
              <a:t>9</a:t>
            </a:r>
            <a:r>
              <a:rPr lang="en-CA" sz="1200" dirty="0">
                <a:latin typeface="Garamond" panose="02020404030301010803" pitchFamily="18" charset="0"/>
                <a:ea typeface="Arial" panose="020B0604020202020204" pitchFamily="34" charset="0"/>
              </a:rPr>
              <a:t>(1), 26–44. </a:t>
            </a:r>
          </a:p>
          <a:p>
            <a:endParaRPr lang="es-CO" sz="1200" b="0" i="0" dirty="0">
              <a:effectLst/>
              <a:latin typeface="Garamond" panose="02020404030301010803" pitchFamily="18" charset="0"/>
            </a:endParaRPr>
          </a:p>
          <a:p>
            <a:r>
              <a:rPr lang="es-CO" sz="1200" b="0" i="0" dirty="0" err="1">
                <a:effectLst/>
                <a:latin typeface="Garamond" panose="02020404030301010803" pitchFamily="18" charset="0"/>
              </a:rPr>
              <a:t>Damschroder</a:t>
            </a:r>
            <a:r>
              <a:rPr lang="es-CO" sz="1200" b="0" i="0" dirty="0">
                <a:effectLst/>
                <a:latin typeface="Garamond" panose="02020404030301010803" pitchFamily="18" charset="0"/>
              </a:rPr>
              <a:t>, L.J., Reardon, C.M., </a:t>
            </a:r>
            <a:r>
              <a:rPr lang="es-CO" sz="1200" b="0" i="0" dirty="0" err="1">
                <a:effectLst/>
                <a:latin typeface="Garamond" panose="02020404030301010803" pitchFamily="18" charset="0"/>
              </a:rPr>
              <a:t>Widerquist</a:t>
            </a:r>
            <a:r>
              <a:rPr lang="es-CO" sz="1200" b="0" i="0" dirty="0">
                <a:effectLst/>
                <a:latin typeface="Garamond" panose="02020404030301010803" pitchFamily="18" charset="0"/>
              </a:rPr>
              <a:t>, M.A.O. </a:t>
            </a:r>
            <a:r>
              <a:rPr lang="es-CO" sz="1200" b="0" i="1" dirty="0">
                <a:effectLst/>
                <a:latin typeface="Garamond" panose="02020404030301010803" pitchFamily="18" charset="0"/>
              </a:rPr>
              <a:t>et al.</a:t>
            </a:r>
            <a:r>
              <a:rPr lang="es-CO" sz="1200" b="0" i="0" dirty="0">
                <a:effectLst/>
                <a:latin typeface="Garamond" panose="02020404030301010803" pitchFamily="18" charset="0"/>
              </a:rPr>
              <a:t> </a:t>
            </a:r>
            <a:r>
              <a:rPr lang="es-CO" sz="1200" b="0" i="0" dirty="0" err="1">
                <a:effectLst/>
                <a:latin typeface="Garamond" panose="02020404030301010803" pitchFamily="18" charset="0"/>
              </a:rPr>
              <a:t>The</a:t>
            </a:r>
            <a:r>
              <a:rPr lang="es-CO" sz="1200" b="0" i="0" dirty="0">
                <a:effectLst/>
                <a:latin typeface="Garamond" panose="02020404030301010803" pitchFamily="18" charset="0"/>
              </a:rPr>
              <a:t> </a:t>
            </a:r>
            <a:r>
              <a:rPr lang="es-CO" sz="1200" b="0" i="0" dirty="0" err="1">
                <a:effectLst/>
                <a:latin typeface="Garamond" panose="02020404030301010803" pitchFamily="18" charset="0"/>
              </a:rPr>
              <a:t>updated</a:t>
            </a:r>
            <a:r>
              <a:rPr lang="es-CO" sz="1200" b="0" i="0" dirty="0">
                <a:effectLst/>
                <a:latin typeface="Garamond" panose="02020404030301010803" pitchFamily="18" charset="0"/>
              </a:rPr>
              <a:t> </a:t>
            </a:r>
            <a:r>
              <a:rPr lang="es-CO" sz="1200" b="0" i="0" dirty="0" err="1">
                <a:effectLst/>
                <a:latin typeface="Garamond" panose="02020404030301010803" pitchFamily="18" charset="0"/>
              </a:rPr>
              <a:t>Consolidated</a:t>
            </a:r>
            <a:r>
              <a:rPr lang="es-CO" sz="1200" b="0" i="0" dirty="0">
                <a:effectLst/>
                <a:latin typeface="Garamond" panose="02020404030301010803" pitchFamily="18" charset="0"/>
              </a:rPr>
              <a:t> Framework </a:t>
            </a:r>
            <a:r>
              <a:rPr lang="es-CO" sz="1200" b="0" i="0" dirty="0" err="1">
                <a:effectLst/>
                <a:latin typeface="Garamond" panose="02020404030301010803" pitchFamily="18" charset="0"/>
              </a:rPr>
              <a:t>for</a:t>
            </a:r>
            <a:r>
              <a:rPr lang="es-CO" sz="1200" b="0" i="0" dirty="0">
                <a:effectLst/>
                <a:latin typeface="Garamond" panose="02020404030301010803" pitchFamily="18" charset="0"/>
              </a:rPr>
              <a:t> </a:t>
            </a:r>
            <a:r>
              <a:rPr lang="es-CO" sz="1200" b="0" i="0" dirty="0" err="1">
                <a:effectLst/>
                <a:latin typeface="Garamond" panose="02020404030301010803" pitchFamily="18" charset="0"/>
              </a:rPr>
              <a:t>Implementation</a:t>
            </a:r>
            <a:r>
              <a:rPr lang="es-CO" sz="1200" b="0" i="0" dirty="0">
                <a:effectLst/>
                <a:latin typeface="Garamond" panose="02020404030301010803" pitchFamily="18" charset="0"/>
              </a:rPr>
              <a:t> </a:t>
            </a:r>
            <a:r>
              <a:rPr lang="es-CO" sz="1200" b="0" i="0" dirty="0" err="1">
                <a:effectLst/>
                <a:latin typeface="Garamond" panose="02020404030301010803" pitchFamily="18" charset="0"/>
              </a:rPr>
              <a:t>Research</a:t>
            </a:r>
            <a:r>
              <a:rPr lang="es-CO" sz="1200" b="0" i="0" dirty="0">
                <a:effectLst/>
                <a:latin typeface="Garamond" panose="02020404030301010803" pitchFamily="18" charset="0"/>
              </a:rPr>
              <a:t> </a:t>
            </a:r>
            <a:r>
              <a:rPr lang="es-CO" sz="1200" b="0" i="0" dirty="0" err="1">
                <a:effectLst/>
                <a:latin typeface="Garamond" panose="02020404030301010803" pitchFamily="18" charset="0"/>
              </a:rPr>
              <a:t>based</a:t>
            </a:r>
            <a:r>
              <a:rPr lang="es-CO" sz="1200" b="0" i="0" dirty="0">
                <a:effectLst/>
                <a:latin typeface="Garamond" panose="02020404030301010803" pitchFamily="18" charset="0"/>
              </a:rPr>
              <a:t> </a:t>
            </a:r>
            <a:r>
              <a:rPr lang="es-CO" sz="1200" b="0" i="0" dirty="0" err="1">
                <a:effectLst/>
                <a:latin typeface="Garamond" panose="02020404030301010803" pitchFamily="18" charset="0"/>
              </a:rPr>
              <a:t>on</a:t>
            </a:r>
            <a:r>
              <a:rPr lang="es-CO" sz="1200" b="0" i="0" dirty="0">
                <a:effectLst/>
                <a:latin typeface="Garamond" panose="02020404030301010803" pitchFamily="18" charset="0"/>
              </a:rPr>
              <a:t> </a:t>
            </a:r>
            <a:r>
              <a:rPr lang="es-CO" sz="1200" b="0" i="0" dirty="0" err="1">
                <a:effectLst/>
                <a:latin typeface="Garamond" panose="02020404030301010803" pitchFamily="18" charset="0"/>
              </a:rPr>
              <a:t>user</a:t>
            </a:r>
            <a:r>
              <a:rPr lang="es-CO" sz="1200" b="0" i="0" dirty="0">
                <a:effectLst/>
                <a:latin typeface="Garamond" panose="02020404030301010803" pitchFamily="18" charset="0"/>
              </a:rPr>
              <a:t> </a:t>
            </a:r>
            <a:r>
              <a:rPr lang="es-CO" sz="1200" b="0" i="0" dirty="0" err="1">
                <a:effectLst/>
                <a:latin typeface="Garamond" panose="02020404030301010803" pitchFamily="18" charset="0"/>
              </a:rPr>
              <a:t>feedback</a:t>
            </a:r>
            <a:r>
              <a:rPr lang="es-CO" sz="1200" b="0" i="0" dirty="0">
                <a:effectLst/>
                <a:latin typeface="Garamond" panose="02020404030301010803" pitchFamily="18" charset="0"/>
              </a:rPr>
              <a:t>. </a:t>
            </a:r>
            <a:r>
              <a:rPr lang="es-CO" sz="1200" b="0" i="1" dirty="0" err="1">
                <a:effectLst/>
                <a:latin typeface="Garamond" panose="02020404030301010803" pitchFamily="18" charset="0"/>
              </a:rPr>
              <a:t>Implementation</a:t>
            </a:r>
            <a:r>
              <a:rPr lang="es-CO" sz="1200" b="0" i="1" dirty="0">
                <a:effectLst/>
                <a:latin typeface="Garamond" panose="02020404030301010803" pitchFamily="18" charset="0"/>
              </a:rPr>
              <a:t> </a:t>
            </a:r>
            <a:r>
              <a:rPr lang="es-CO" sz="1200" b="0" i="1" dirty="0" err="1">
                <a:effectLst/>
                <a:latin typeface="Garamond" panose="02020404030301010803" pitchFamily="18" charset="0"/>
              </a:rPr>
              <a:t>Sci</a:t>
            </a:r>
            <a:r>
              <a:rPr lang="es-CO" sz="1200" b="0" i="0" dirty="0">
                <a:effectLst/>
                <a:latin typeface="Garamond" panose="02020404030301010803" pitchFamily="18" charset="0"/>
              </a:rPr>
              <a:t> </a:t>
            </a:r>
            <a:r>
              <a:rPr lang="es-CO" sz="1200" b="1" i="0" dirty="0">
                <a:effectLst/>
                <a:latin typeface="Garamond" panose="02020404030301010803" pitchFamily="18" charset="0"/>
              </a:rPr>
              <a:t>17</a:t>
            </a:r>
            <a:r>
              <a:rPr lang="es-CO" sz="1200" b="0" i="0" dirty="0">
                <a:effectLst/>
                <a:latin typeface="Garamond" panose="02020404030301010803" pitchFamily="18" charset="0"/>
              </a:rPr>
              <a:t>, 75 (2022). </a:t>
            </a:r>
          </a:p>
          <a:p>
            <a:endParaRPr lang="es-CO" sz="1200" b="0" i="0" dirty="0">
              <a:effectLst/>
              <a:latin typeface="Garamond" panose="02020404030301010803" pitchFamily="18" charset="0"/>
            </a:endParaRPr>
          </a:p>
          <a:p>
            <a:r>
              <a:rPr lang="es-CO" sz="1200" dirty="0">
                <a:latin typeface="Garamond" panose="02020404030301010803" pitchFamily="18" charset="0"/>
              </a:rPr>
              <a:t>Li, D. H., </a:t>
            </a:r>
            <a:r>
              <a:rPr lang="es-CO" sz="1200" dirty="0" err="1">
                <a:latin typeface="Garamond" panose="02020404030301010803" pitchFamily="18" charset="0"/>
              </a:rPr>
              <a:t>Benbow</a:t>
            </a:r>
            <a:r>
              <a:rPr lang="es-CO" sz="1200" dirty="0">
                <a:latin typeface="Garamond" panose="02020404030301010803" pitchFamily="18" charset="0"/>
              </a:rPr>
              <a:t>, N., Keiser, B., </a:t>
            </a:r>
            <a:r>
              <a:rPr lang="es-CO" sz="1200" dirty="0" err="1">
                <a:latin typeface="Garamond" panose="02020404030301010803" pitchFamily="18" charset="0"/>
              </a:rPr>
              <a:t>Mongrella</a:t>
            </a:r>
            <a:r>
              <a:rPr lang="es-CO" sz="1200" dirty="0">
                <a:latin typeface="Garamond" panose="02020404030301010803" pitchFamily="18" charset="0"/>
              </a:rPr>
              <a:t>, M., Ortiz, K., Villamar, J., Gallo, C., </a:t>
            </a:r>
            <a:r>
              <a:rPr lang="es-CO" sz="1200" dirty="0" err="1">
                <a:latin typeface="Garamond" panose="02020404030301010803" pitchFamily="18" charset="0"/>
              </a:rPr>
              <a:t>Deskins</a:t>
            </a:r>
            <a:r>
              <a:rPr lang="es-CO" sz="1200" dirty="0">
                <a:latin typeface="Garamond" panose="02020404030301010803" pitchFamily="18" charset="0"/>
              </a:rPr>
              <a:t>, J. S., Xavier Hall, C., Miller, C., </a:t>
            </a:r>
            <a:r>
              <a:rPr lang="es-CO" sz="1200" dirty="0" err="1">
                <a:latin typeface="Garamond" panose="02020404030301010803" pitchFamily="18" charset="0"/>
              </a:rPr>
              <a:t>Mustanski</a:t>
            </a:r>
            <a:r>
              <a:rPr lang="es-CO" sz="1200" dirty="0">
                <a:latin typeface="Garamond" panose="02020404030301010803" pitchFamily="18" charset="0"/>
              </a:rPr>
              <a:t>, B., &amp; Smith, J. D. (2022). </a:t>
            </a:r>
            <a:r>
              <a:rPr lang="es-CO" sz="1200" dirty="0" err="1">
                <a:latin typeface="Garamond" panose="02020404030301010803" pitchFamily="18" charset="0"/>
              </a:rPr>
              <a:t>Determinants</a:t>
            </a:r>
            <a:r>
              <a:rPr lang="es-CO" sz="1200" dirty="0">
                <a:latin typeface="Garamond" panose="02020404030301010803" pitchFamily="18" charset="0"/>
              </a:rPr>
              <a:t> </a:t>
            </a:r>
            <a:r>
              <a:rPr lang="es-CO" sz="1200" dirty="0" err="1">
                <a:latin typeface="Garamond" panose="02020404030301010803" pitchFamily="18" charset="0"/>
              </a:rPr>
              <a:t>of</a:t>
            </a:r>
            <a:r>
              <a:rPr lang="es-CO" sz="1200" dirty="0">
                <a:latin typeface="Garamond" panose="02020404030301010803" pitchFamily="18" charset="0"/>
              </a:rPr>
              <a:t> </a:t>
            </a:r>
            <a:r>
              <a:rPr lang="es-CO" sz="1200" dirty="0" err="1">
                <a:latin typeface="Garamond" panose="02020404030301010803" pitchFamily="18" charset="0"/>
              </a:rPr>
              <a:t>implementation</a:t>
            </a:r>
            <a:r>
              <a:rPr lang="es-CO" sz="1200" dirty="0">
                <a:latin typeface="Garamond" panose="02020404030301010803" pitchFamily="18" charset="0"/>
              </a:rPr>
              <a:t> </a:t>
            </a:r>
            <a:r>
              <a:rPr lang="es-CO" sz="1200" dirty="0" err="1">
                <a:latin typeface="Garamond" panose="02020404030301010803" pitchFamily="18" charset="0"/>
              </a:rPr>
              <a:t>for</a:t>
            </a:r>
            <a:r>
              <a:rPr lang="es-CO" sz="1200" dirty="0">
                <a:latin typeface="Garamond" panose="02020404030301010803" pitchFamily="18" charset="0"/>
              </a:rPr>
              <a:t> HIV </a:t>
            </a:r>
            <a:r>
              <a:rPr lang="es-CO" sz="1200" dirty="0" err="1">
                <a:latin typeface="Garamond" panose="02020404030301010803" pitchFamily="18" charset="0"/>
              </a:rPr>
              <a:t>pre-exposure</a:t>
            </a:r>
            <a:r>
              <a:rPr lang="es-CO" sz="1200" dirty="0">
                <a:latin typeface="Garamond" panose="02020404030301010803" pitchFamily="18" charset="0"/>
              </a:rPr>
              <a:t> </a:t>
            </a:r>
            <a:r>
              <a:rPr lang="es-CO" sz="1200" dirty="0" err="1">
                <a:latin typeface="Garamond" panose="02020404030301010803" pitchFamily="18" charset="0"/>
              </a:rPr>
              <a:t>prophylaxis</a:t>
            </a:r>
            <a:r>
              <a:rPr lang="es-CO" sz="1200" dirty="0">
                <a:latin typeface="Garamond" panose="02020404030301010803" pitchFamily="18" charset="0"/>
              </a:rPr>
              <a:t> </a:t>
            </a:r>
            <a:r>
              <a:rPr lang="es-CO" sz="1200" dirty="0" err="1">
                <a:latin typeface="Garamond" panose="02020404030301010803" pitchFamily="18" charset="0"/>
              </a:rPr>
              <a:t>based</a:t>
            </a:r>
            <a:r>
              <a:rPr lang="es-CO" sz="1200" dirty="0">
                <a:latin typeface="Garamond" panose="02020404030301010803" pitchFamily="18" charset="0"/>
              </a:rPr>
              <a:t> </a:t>
            </a:r>
            <a:r>
              <a:rPr lang="es-CO" sz="1200" dirty="0" err="1">
                <a:latin typeface="Garamond" panose="02020404030301010803" pitchFamily="18" charset="0"/>
              </a:rPr>
              <a:t>on</a:t>
            </a:r>
            <a:r>
              <a:rPr lang="es-CO" sz="1200" dirty="0">
                <a:latin typeface="Garamond" panose="02020404030301010803" pitchFamily="18" charset="0"/>
              </a:rPr>
              <a:t> </a:t>
            </a:r>
            <a:r>
              <a:rPr lang="es-CO" sz="1200" dirty="0" err="1">
                <a:latin typeface="Garamond" panose="02020404030301010803" pitchFamily="18" charset="0"/>
              </a:rPr>
              <a:t>an</a:t>
            </a:r>
            <a:r>
              <a:rPr lang="es-CO" sz="1200" dirty="0">
                <a:latin typeface="Garamond" panose="02020404030301010803" pitchFamily="18" charset="0"/>
              </a:rPr>
              <a:t> </a:t>
            </a:r>
            <a:r>
              <a:rPr lang="es-CO" sz="1200" dirty="0" err="1">
                <a:latin typeface="Garamond" panose="02020404030301010803" pitchFamily="18" charset="0"/>
              </a:rPr>
              <a:t>updated</a:t>
            </a:r>
            <a:r>
              <a:rPr lang="es-CO" sz="1200" dirty="0">
                <a:latin typeface="Garamond" panose="02020404030301010803" pitchFamily="18" charset="0"/>
              </a:rPr>
              <a:t> </a:t>
            </a:r>
            <a:r>
              <a:rPr lang="es-CO" sz="1200" dirty="0" err="1">
                <a:latin typeface="Garamond" panose="02020404030301010803" pitchFamily="18" charset="0"/>
              </a:rPr>
              <a:t>Consolidated</a:t>
            </a:r>
            <a:r>
              <a:rPr lang="es-CO" sz="1200" dirty="0">
                <a:latin typeface="Garamond" panose="02020404030301010803" pitchFamily="18" charset="0"/>
              </a:rPr>
              <a:t> Framework </a:t>
            </a:r>
            <a:r>
              <a:rPr lang="es-CO" sz="1200" dirty="0" err="1">
                <a:latin typeface="Garamond" panose="02020404030301010803" pitchFamily="18" charset="0"/>
              </a:rPr>
              <a:t>for</a:t>
            </a:r>
            <a:r>
              <a:rPr lang="es-CO" sz="1200" dirty="0">
                <a:latin typeface="Garamond" panose="02020404030301010803" pitchFamily="18" charset="0"/>
              </a:rPr>
              <a:t> </a:t>
            </a:r>
            <a:r>
              <a:rPr lang="es-CO" sz="1200" dirty="0" err="1">
                <a:latin typeface="Garamond" panose="02020404030301010803" pitchFamily="18" charset="0"/>
              </a:rPr>
              <a:t>Implementation</a:t>
            </a:r>
            <a:r>
              <a:rPr lang="es-CO" sz="1200" dirty="0">
                <a:latin typeface="Garamond" panose="02020404030301010803" pitchFamily="18" charset="0"/>
              </a:rPr>
              <a:t> </a:t>
            </a:r>
            <a:r>
              <a:rPr lang="es-CO" sz="1200" dirty="0" err="1">
                <a:latin typeface="Garamond" panose="02020404030301010803" pitchFamily="18" charset="0"/>
              </a:rPr>
              <a:t>Research</a:t>
            </a:r>
            <a:r>
              <a:rPr lang="es-CO" sz="1200" dirty="0">
                <a:latin typeface="Garamond" panose="02020404030301010803" pitchFamily="18" charset="0"/>
              </a:rPr>
              <a:t>: A </a:t>
            </a:r>
            <a:r>
              <a:rPr lang="es-CO" sz="1200" dirty="0" err="1">
                <a:latin typeface="Garamond" panose="02020404030301010803" pitchFamily="18" charset="0"/>
              </a:rPr>
              <a:t>systematic</a:t>
            </a:r>
            <a:r>
              <a:rPr lang="es-CO" sz="1200" dirty="0">
                <a:latin typeface="Garamond" panose="02020404030301010803" pitchFamily="18" charset="0"/>
              </a:rPr>
              <a:t> </a:t>
            </a:r>
            <a:r>
              <a:rPr lang="es-CO" sz="1200" dirty="0" err="1">
                <a:latin typeface="Garamond" panose="02020404030301010803" pitchFamily="18" charset="0"/>
              </a:rPr>
              <a:t>review</a:t>
            </a:r>
            <a:r>
              <a:rPr lang="es-CO" sz="1200" dirty="0">
                <a:latin typeface="Garamond" panose="02020404030301010803" pitchFamily="18" charset="0"/>
              </a:rPr>
              <a:t>. </a:t>
            </a:r>
            <a:r>
              <a:rPr lang="es-CO" sz="1200" i="1" dirty="0" err="1">
                <a:latin typeface="Garamond" panose="02020404030301010803" pitchFamily="18" charset="0"/>
              </a:rPr>
              <a:t>Journal</a:t>
            </a:r>
            <a:r>
              <a:rPr lang="es-CO" sz="1200" i="1" dirty="0">
                <a:latin typeface="Garamond" panose="02020404030301010803" pitchFamily="18" charset="0"/>
              </a:rPr>
              <a:t> </a:t>
            </a:r>
            <a:r>
              <a:rPr lang="es-CO" sz="1200" i="1" dirty="0" err="1">
                <a:latin typeface="Garamond" panose="02020404030301010803" pitchFamily="18" charset="0"/>
              </a:rPr>
              <a:t>of</a:t>
            </a:r>
            <a:r>
              <a:rPr lang="es-CO" sz="1200" i="1" dirty="0">
                <a:latin typeface="Garamond" panose="02020404030301010803" pitchFamily="18" charset="0"/>
              </a:rPr>
              <a:t> </a:t>
            </a:r>
            <a:r>
              <a:rPr lang="es-CO" sz="1200" i="1" dirty="0" err="1">
                <a:latin typeface="Garamond" panose="02020404030301010803" pitchFamily="18" charset="0"/>
              </a:rPr>
              <a:t>Acquired</a:t>
            </a:r>
            <a:r>
              <a:rPr lang="es-CO" sz="1200" i="1" dirty="0">
                <a:latin typeface="Garamond" panose="02020404030301010803" pitchFamily="18" charset="0"/>
              </a:rPr>
              <a:t> </a:t>
            </a:r>
            <a:r>
              <a:rPr lang="es-CO" sz="1200" i="1" dirty="0" err="1">
                <a:latin typeface="Garamond" panose="02020404030301010803" pitchFamily="18" charset="0"/>
              </a:rPr>
              <a:t>Immune</a:t>
            </a:r>
            <a:r>
              <a:rPr lang="es-CO" sz="1200" i="1" dirty="0">
                <a:latin typeface="Garamond" panose="02020404030301010803" pitchFamily="18" charset="0"/>
              </a:rPr>
              <a:t> </a:t>
            </a:r>
            <a:r>
              <a:rPr lang="es-CO" sz="1200" i="1" dirty="0" err="1">
                <a:latin typeface="Garamond" panose="02020404030301010803" pitchFamily="18" charset="0"/>
              </a:rPr>
              <a:t>Deficiency</a:t>
            </a:r>
            <a:r>
              <a:rPr lang="es-CO" sz="1200" i="1" dirty="0">
                <a:latin typeface="Garamond" panose="02020404030301010803" pitchFamily="18" charset="0"/>
              </a:rPr>
              <a:t> </a:t>
            </a:r>
            <a:r>
              <a:rPr lang="es-CO" sz="1200" i="1" dirty="0" err="1">
                <a:latin typeface="Garamond" panose="02020404030301010803" pitchFamily="18" charset="0"/>
              </a:rPr>
              <a:t>Syndromes</a:t>
            </a:r>
            <a:r>
              <a:rPr lang="es-CO" sz="1200" i="1" dirty="0">
                <a:latin typeface="Garamond" panose="02020404030301010803" pitchFamily="18" charset="0"/>
              </a:rPr>
              <a:t>, </a:t>
            </a:r>
            <a:r>
              <a:rPr lang="es-CO" sz="1200" dirty="0" err="1">
                <a:latin typeface="Garamond" panose="02020404030301010803" pitchFamily="18" charset="0"/>
              </a:rPr>
              <a:t>July</a:t>
            </a:r>
            <a:r>
              <a:rPr lang="es-CO" sz="1200" dirty="0">
                <a:latin typeface="Garamond" panose="02020404030301010803" pitchFamily="18" charset="0"/>
              </a:rPr>
              <a:t> 1, 2022 – </a:t>
            </a:r>
            <a:r>
              <a:rPr lang="es-CO" sz="1200" dirty="0" err="1">
                <a:latin typeface="Garamond" panose="02020404030301010803" pitchFamily="18" charset="0"/>
              </a:rPr>
              <a:t>Volume</a:t>
            </a:r>
            <a:r>
              <a:rPr lang="es-CO" sz="1200" dirty="0">
                <a:latin typeface="Garamond" panose="02020404030301010803" pitchFamily="18" charset="0"/>
              </a:rPr>
              <a:t> 90 – </a:t>
            </a:r>
            <a:r>
              <a:rPr lang="es-CO" sz="1200" dirty="0" err="1">
                <a:latin typeface="Garamond" panose="02020404030301010803" pitchFamily="18" charset="0"/>
              </a:rPr>
              <a:t>Issue</a:t>
            </a:r>
            <a:r>
              <a:rPr lang="es-CO" sz="1200" dirty="0">
                <a:latin typeface="Garamond" panose="02020404030301010803" pitchFamily="18" charset="0"/>
              </a:rPr>
              <a:t> S1 – p S235-S246 </a:t>
            </a:r>
            <a:r>
              <a:rPr lang="es-CO" sz="1200" dirty="0" err="1">
                <a:latin typeface="Garamond" panose="02020404030301010803" pitchFamily="18" charset="0"/>
              </a:rPr>
              <a:t>doi</a:t>
            </a:r>
            <a:r>
              <a:rPr lang="es-CO" sz="1200" dirty="0">
                <a:latin typeface="Garamond" panose="02020404030301010803" pitchFamily="18" charset="0"/>
              </a:rPr>
              <a:t>: 10.1097/QAI.0000000000002984</a:t>
            </a:r>
          </a:p>
          <a:p>
            <a:endParaRPr lang="es-CO" sz="1200" dirty="0">
              <a:latin typeface="Garamond" panose="02020404030301010803" pitchFamily="18" charset="0"/>
            </a:endParaRPr>
          </a:p>
          <a:p>
            <a:r>
              <a:rPr lang="es-CO" sz="1200" dirty="0">
                <a:latin typeface="Garamond" panose="02020404030301010803" pitchFamily="18" charset="0"/>
              </a:rPr>
              <a:t>OHTN 2023. https://www.ohtn.on.ca/hiv-pre-exposure-prophylaxis-prep-in-ontario-2021/</a:t>
            </a:r>
          </a:p>
          <a:p>
            <a:endParaRPr lang="es-CO" sz="1200" dirty="0">
              <a:latin typeface="Garamond" panose="02020404030301010803" pitchFamily="18" charset="0"/>
            </a:endParaRPr>
          </a:p>
          <a:p>
            <a:endParaRPr lang="es-CO" sz="1200" dirty="0">
              <a:latin typeface="Garamond" panose="02020404030301010803" pitchFamily="18" charset="0"/>
            </a:endParaRPr>
          </a:p>
          <a:p>
            <a:r>
              <a:rPr lang="es-CO" sz="1200" b="0" i="0" dirty="0" err="1">
                <a:effectLst/>
                <a:latin typeface="Garamond" panose="02020404030301010803" pitchFamily="18" charset="0"/>
              </a:rPr>
              <a:t>Pleuhs</a:t>
            </a:r>
            <a:r>
              <a:rPr lang="es-CO" sz="1200" b="0" i="0" dirty="0">
                <a:effectLst/>
                <a:latin typeface="Garamond" panose="02020404030301010803" pitchFamily="18" charset="0"/>
              </a:rPr>
              <a:t> B, Quinn KG, Walsh JL, </a:t>
            </a:r>
            <a:r>
              <a:rPr lang="es-CO" sz="1200" b="0" i="0" dirty="0" err="1">
                <a:effectLst/>
                <a:latin typeface="Garamond" panose="02020404030301010803" pitchFamily="18" charset="0"/>
              </a:rPr>
              <a:t>Petroll</a:t>
            </a:r>
            <a:r>
              <a:rPr lang="es-CO" sz="1200" b="0" i="0" dirty="0">
                <a:effectLst/>
                <a:latin typeface="Garamond" panose="02020404030301010803" pitchFamily="18" charset="0"/>
              </a:rPr>
              <a:t> AE, John SA. </a:t>
            </a:r>
            <a:r>
              <a:rPr lang="es-CO" sz="1200" b="0" i="0" dirty="0" err="1">
                <a:effectLst/>
                <a:latin typeface="Garamond" panose="02020404030301010803" pitchFamily="18" charset="0"/>
              </a:rPr>
              <a:t>Health</a:t>
            </a:r>
            <a:r>
              <a:rPr lang="es-CO" sz="1200" b="0" i="0" dirty="0">
                <a:effectLst/>
                <a:latin typeface="Garamond" panose="02020404030301010803" pitchFamily="18" charset="0"/>
              </a:rPr>
              <a:t> Care </a:t>
            </a:r>
            <a:r>
              <a:rPr lang="es-CO" sz="1200" b="0" i="0" dirty="0" err="1">
                <a:effectLst/>
                <a:latin typeface="Garamond" panose="02020404030301010803" pitchFamily="18" charset="0"/>
              </a:rPr>
              <a:t>Provider</a:t>
            </a:r>
            <a:r>
              <a:rPr lang="es-CO" sz="1200" b="0" i="0" dirty="0">
                <a:effectLst/>
                <a:latin typeface="Garamond" panose="02020404030301010803" pitchFamily="18" charset="0"/>
              </a:rPr>
              <a:t> </a:t>
            </a:r>
            <a:r>
              <a:rPr lang="es-CO" sz="1200" b="0" i="0" dirty="0" err="1">
                <a:effectLst/>
                <a:latin typeface="Garamond" panose="02020404030301010803" pitchFamily="18" charset="0"/>
              </a:rPr>
              <a:t>Barriers</a:t>
            </a:r>
            <a:r>
              <a:rPr lang="es-CO" sz="1200" b="0" i="0" dirty="0">
                <a:effectLst/>
                <a:latin typeface="Garamond" panose="02020404030301010803" pitchFamily="18" charset="0"/>
              </a:rPr>
              <a:t> </a:t>
            </a:r>
            <a:r>
              <a:rPr lang="es-CO" sz="1200" b="0" i="0" dirty="0" err="1">
                <a:effectLst/>
                <a:latin typeface="Garamond" panose="02020404030301010803" pitchFamily="18" charset="0"/>
              </a:rPr>
              <a:t>to</a:t>
            </a:r>
            <a:r>
              <a:rPr lang="es-CO" sz="1200" b="0" i="0" dirty="0">
                <a:effectLst/>
                <a:latin typeface="Garamond" panose="02020404030301010803" pitchFamily="18" charset="0"/>
              </a:rPr>
              <a:t> HIV Pre-</a:t>
            </a:r>
            <a:r>
              <a:rPr lang="es-CO" sz="1200" b="0" i="0" dirty="0" err="1">
                <a:effectLst/>
                <a:latin typeface="Garamond" panose="02020404030301010803" pitchFamily="18" charset="0"/>
              </a:rPr>
              <a:t>Exposure</a:t>
            </a:r>
            <a:r>
              <a:rPr lang="es-CO" sz="1200" b="0" i="0" dirty="0">
                <a:effectLst/>
                <a:latin typeface="Garamond" panose="02020404030301010803" pitchFamily="18" charset="0"/>
              </a:rPr>
              <a:t> </a:t>
            </a:r>
            <a:r>
              <a:rPr lang="es-CO" sz="1200" b="0" i="0" dirty="0" err="1">
                <a:effectLst/>
                <a:latin typeface="Garamond" panose="02020404030301010803" pitchFamily="18" charset="0"/>
              </a:rPr>
              <a:t>Prophylaxis</a:t>
            </a:r>
            <a:r>
              <a:rPr lang="es-CO" sz="1200" b="0" i="0" dirty="0">
                <a:effectLst/>
                <a:latin typeface="Garamond" panose="02020404030301010803" pitchFamily="18" charset="0"/>
              </a:rPr>
              <a:t> in </a:t>
            </a:r>
            <a:r>
              <a:rPr lang="es-CO" sz="1200" b="0" i="0" dirty="0" err="1">
                <a:effectLst/>
                <a:latin typeface="Garamond" panose="02020404030301010803" pitchFamily="18" charset="0"/>
              </a:rPr>
              <a:t>the</a:t>
            </a:r>
            <a:r>
              <a:rPr lang="es-CO" sz="1200" b="0" i="0" dirty="0">
                <a:effectLst/>
                <a:latin typeface="Garamond" panose="02020404030301010803" pitchFamily="18" charset="0"/>
              </a:rPr>
              <a:t> </a:t>
            </a:r>
            <a:r>
              <a:rPr lang="es-CO" sz="1200" b="0" i="0" dirty="0" err="1">
                <a:effectLst/>
                <a:latin typeface="Garamond" panose="02020404030301010803" pitchFamily="18" charset="0"/>
              </a:rPr>
              <a:t>United</a:t>
            </a:r>
            <a:r>
              <a:rPr lang="es-CO" sz="1200" b="0" i="0" dirty="0">
                <a:effectLst/>
                <a:latin typeface="Garamond" panose="02020404030301010803" pitchFamily="18" charset="0"/>
              </a:rPr>
              <a:t> </a:t>
            </a:r>
            <a:r>
              <a:rPr lang="es-CO" sz="1200" b="0" i="0" dirty="0" err="1">
                <a:effectLst/>
                <a:latin typeface="Garamond" panose="02020404030301010803" pitchFamily="18" charset="0"/>
              </a:rPr>
              <a:t>States</a:t>
            </a:r>
            <a:r>
              <a:rPr lang="es-CO" sz="1200" b="0" i="0" dirty="0">
                <a:effectLst/>
                <a:latin typeface="Garamond" panose="02020404030301010803" pitchFamily="18" charset="0"/>
              </a:rPr>
              <a:t>: A </a:t>
            </a:r>
            <a:r>
              <a:rPr lang="es-CO" sz="1200" b="0" i="0" dirty="0" err="1">
                <a:effectLst/>
                <a:latin typeface="Garamond" panose="02020404030301010803" pitchFamily="18" charset="0"/>
              </a:rPr>
              <a:t>Systematic</a:t>
            </a:r>
            <a:r>
              <a:rPr lang="es-CO" sz="1200" b="0" i="0" dirty="0">
                <a:effectLst/>
                <a:latin typeface="Garamond" panose="02020404030301010803" pitchFamily="18" charset="0"/>
              </a:rPr>
              <a:t> </a:t>
            </a:r>
            <a:r>
              <a:rPr lang="es-CO" sz="1200" b="0" i="0" dirty="0" err="1">
                <a:effectLst/>
                <a:latin typeface="Garamond" panose="02020404030301010803" pitchFamily="18" charset="0"/>
              </a:rPr>
              <a:t>Review</a:t>
            </a:r>
            <a:r>
              <a:rPr lang="es-CO" sz="1200" b="0" i="0" dirty="0">
                <a:effectLst/>
                <a:latin typeface="Garamond" panose="02020404030301010803" pitchFamily="18" charset="0"/>
              </a:rPr>
              <a:t>. AIDS </a:t>
            </a:r>
            <a:r>
              <a:rPr lang="es-CO" sz="1200" b="0" i="0" dirty="0" err="1">
                <a:effectLst/>
                <a:latin typeface="Garamond" panose="02020404030301010803" pitchFamily="18" charset="0"/>
              </a:rPr>
              <a:t>Patient</a:t>
            </a:r>
            <a:r>
              <a:rPr lang="es-CO" sz="1200" b="0" i="0" dirty="0">
                <a:effectLst/>
                <a:latin typeface="Garamond" panose="02020404030301010803" pitchFamily="18" charset="0"/>
              </a:rPr>
              <a:t> Care STDS. 2020 Mar;34(3):111-123. </a:t>
            </a:r>
            <a:r>
              <a:rPr lang="es-CO" sz="1200" b="0" i="0" dirty="0" err="1">
                <a:effectLst/>
                <a:latin typeface="Garamond" panose="02020404030301010803" pitchFamily="18" charset="0"/>
              </a:rPr>
              <a:t>doi</a:t>
            </a:r>
            <a:r>
              <a:rPr lang="es-CO" sz="1200" b="0" i="0" dirty="0">
                <a:effectLst/>
                <a:latin typeface="Garamond" panose="02020404030301010803" pitchFamily="18" charset="0"/>
              </a:rPr>
              <a:t>: 10.1089/apc.2019.0189. </a:t>
            </a:r>
            <a:r>
              <a:rPr lang="es-CO" sz="1200" b="0" i="0" dirty="0" err="1">
                <a:effectLst/>
                <a:latin typeface="Garamond" panose="02020404030301010803" pitchFamily="18" charset="0"/>
              </a:rPr>
              <a:t>Epub</a:t>
            </a:r>
            <a:r>
              <a:rPr lang="es-CO" sz="1200" b="0" i="0" dirty="0">
                <a:effectLst/>
                <a:latin typeface="Garamond" panose="02020404030301010803" pitchFamily="18" charset="0"/>
              </a:rPr>
              <a:t> 2020 Feb 28. PMID: 32109141; PMCID: PMC7087402.</a:t>
            </a:r>
          </a:p>
          <a:p>
            <a:endParaRPr lang="es-CO" sz="1200" dirty="0">
              <a:latin typeface="Garamond" panose="02020404030301010803" pitchFamily="18" charset="0"/>
            </a:endParaRPr>
          </a:p>
          <a:p>
            <a:r>
              <a:rPr lang="es-CO" sz="1200" b="0" i="0" dirty="0">
                <a:effectLst/>
                <a:latin typeface="Garamond" panose="02020404030301010803" pitchFamily="18" charset="0"/>
              </a:rPr>
              <a:t>Sharma M, </a:t>
            </a:r>
            <a:r>
              <a:rPr lang="es-CO" sz="1200" b="0" i="0" dirty="0" err="1">
                <a:effectLst/>
                <a:latin typeface="Garamond" panose="02020404030301010803" pitchFamily="18" charset="0"/>
              </a:rPr>
              <a:t>Wilton</a:t>
            </a:r>
            <a:r>
              <a:rPr lang="es-CO" sz="1200" b="0" i="0" dirty="0">
                <a:effectLst/>
                <a:latin typeface="Garamond" panose="02020404030301010803" pitchFamily="18" charset="0"/>
              </a:rPr>
              <a:t> J, Senn H, </a:t>
            </a:r>
            <a:r>
              <a:rPr lang="es-CO" sz="1200" b="0" i="0" dirty="0" err="1">
                <a:effectLst/>
                <a:latin typeface="Garamond" panose="02020404030301010803" pitchFamily="18" charset="0"/>
              </a:rPr>
              <a:t>Fowler</a:t>
            </a:r>
            <a:r>
              <a:rPr lang="es-CO" sz="1200" b="0" i="0" dirty="0">
                <a:effectLst/>
                <a:latin typeface="Garamond" panose="02020404030301010803" pitchFamily="18" charset="0"/>
              </a:rPr>
              <a:t> S, Tan DH. </a:t>
            </a:r>
            <a:r>
              <a:rPr lang="es-CO" sz="1200" b="0" i="0" dirty="0" err="1">
                <a:effectLst/>
                <a:latin typeface="Garamond" panose="02020404030301010803" pitchFamily="18" charset="0"/>
              </a:rPr>
              <a:t>Preparing</a:t>
            </a:r>
            <a:r>
              <a:rPr lang="es-CO" sz="1200" b="0" i="0" dirty="0">
                <a:effectLst/>
                <a:latin typeface="Garamond" panose="02020404030301010803" pitchFamily="18" charset="0"/>
              </a:rPr>
              <a:t> </a:t>
            </a:r>
            <a:r>
              <a:rPr lang="es-CO" sz="1200" b="0" i="0" dirty="0" err="1">
                <a:effectLst/>
                <a:latin typeface="Garamond" panose="02020404030301010803" pitchFamily="18" charset="0"/>
              </a:rPr>
              <a:t>for</a:t>
            </a:r>
            <a:r>
              <a:rPr lang="es-CO" sz="1200" b="0" i="0" dirty="0">
                <a:effectLst/>
                <a:latin typeface="Garamond" panose="02020404030301010803" pitchFamily="18" charset="0"/>
              </a:rPr>
              <a:t> PrEP: </a:t>
            </a:r>
            <a:r>
              <a:rPr lang="es-CO" sz="1200" b="0" i="0" dirty="0" err="1">
                <a:effectLst/>
                <a:latin typeface="Garamond" panose="02020404030301010803" pitchFamily="18" charset="0"/>
              </a:rPr>
              <a:t>perceptions</a:t>
            </a:r>
            <a:r>
              <a:rPr lang="es-CO" sz="1200" b="0" i="0" dirty="0">
                <a:effectLst/>
                <a:latin typeface="Garamond" panose="02020404030301010803" pitchFamily="18" charset="0"/>
              </a:rPr>
              <a:t> and </a:t>
            </a:r>
            <a:r>
              <a:rPr lang="es-CO" sz="1200" b="0" i="0" dirty="0" err="1">
                <a:effectLst/>
                <a:latin typeface="Garamond" panose="02020404030301010803" pitchFamily="18" charset="0"/>
              </a:rPr>
              <a:t>readiness</a:t>
            </a:r>
            <a:r>
              <a:rPr lang="es-CO" sz="1200" b="0" i="0" dirty="0">
                <a:effectLst/>
                <a:latin typeface="Garamond" panose="02020404030301010803" pitchFamily="18" charset="0"/>
              </a:rPr>
              <a:t> </a:t>
            </a:r>
            <a:r>
              <a:rPr lang="es-CO" sz="1200" b="0" i="0" dirty="0" err="1">
                <a:effectLst/>
                <a:latin typeface="Garamond" panose="02020404030301010803" pitchFamily="18" charset="0"/>
              </a:rPr>
              <a:t>of</a:t>
            </a:r>
            <a:r>
              <a:rPr lang="es-CO" sz="1200" b="0" i="0" dirty="0">
                <a:effectLst/>
                <a:latin typeface="Garamond" panose="02020404030301010803" pitchFamily="18" charset="0"/>
              </a:rPr>
              <a:t> </a:t>
            </a:r>
            <a:r>
              <a:rPr lang="es-CO" sz="1200" b="0" i="0" dirty="0" err="1">
                <a:effectLst/>
                <a:latin typeface="Garamond" panose="02020404030301010803" pitchFamily="18" charset="0"/>
              </a:rPr>
              <a:t>canadian</a:t>
            </a:r>
            <a:r>
              <a:rPr lang="es-CO" sz="1200" b="0" i="0" dirty="0">
                <a:effectLst/>
                <a:latin typeface="Garamond" panose="02020404030301010803" pitchFamily="18" charset="0"/>
              </a:rPr>
              <a:t> </a:t>
            </a:r>
            <a:r>
              <a:rPr lang="es-CO" sz="1200" b="0" i="0" dirty="0" err="1">
                <a:effectLst/>
                <a:latin typeface="Garamond" panose="02020404030301010803" pitchFamily="18" charset="0"/>
              </a:rPr>
              <a:t>physicians</a:t>
            </a:r>
            <a:r>
              <a:rPr lang="es-CO" sz="1200" b="0" i="0" dirty="0">
                <a:effectLst/>
                <a:latin typeface="Garamond" panose="02020404030301010803" pitchFamily="18" charset="0"/>
              </a:rPr>
              <a:t> </a:t>
            </a:r>
            <a:r>
              <a:rPr lang="es-CO" sz="1200" b="0" i="0" dirty="0" err="1">
                <a:effectLst/>
                <a:latin typeface="Garamond" panose="02020404030301010803" pitchFamily="18" charset="0"/>
              </a:rPr>
              <a:t>for</a:t>
            </a:r>
            <a:r>
              <a:rPr lang="es-CO" sz="1200" b="0" i="0" dirty="0">
                <a:effectLst/>
                <a:latin typeface="Garamond" panose="02020404030301010803" pitchFamily="18" charset="0"/>
              </a:rPr>
              <a:t> </a:t>
            </a:r>
            <a:r>
              <a:rPr lang="es-CO" sz="1200" b="0" i="0" dirty="0" err="1">
                <a:effectLst/>
                <a:latin typeface="Garamond" panose="02020404030301010803" pitchFamily="18" charset="0"/>
              </a:rPr>
              <a:t>the</a:t>
            </a:r>
            <a:r>
              <a:rPr lang="es-CO" sz="1200" b="0" i="0" dirty="0">
                <a:effectLst/>
                <a:latin typeface="Garamond" panose="02020404030301010803" pitchFamily="18" charset="0"/>
              </a:rPr>
              <a:t> </a:t>
            </a:r>
            <a:r>
              <a:rPr lang="es-CO" sz="1200" b="0" i="0" dirty="0" err="1">
                <a:effectLst/>
                <a:latin typeface="Garamond" panose="02020404030301010803" pitchFamily="18" charset="0"/>
              </a:rPr>
              <a:t>implementation</a:t>
            </a:r>
            <a:r>
              <a:rPr lang="es-CO" sz="1200" b="0" i="0" dirty="0">
                <a:effectLst/>
                <a:latin typeface="Garamond" panose="02020404030301010803" pitchFamily="18" charset="0"/>
              </a:rPr>
              <a:t> </a:t>
            </a:r>
            <a:r>
              <a:rPr lang="es-CO" sz="1200" b="0" i="0" dirty="0" err="1">
                <a:effectLst/>
                <a:latin typeface="Garamond" panose="02020404030301010803" pitchFamily="18" charset="0"/>
              </a:rPr>
              <a:t>of</a:t>
            </a:r>
            <a:r>
              <a:rPr lang="es-CO" sz="1200" b="0" i="0" dirty="0">
                <a:effectLst/>
                <a:latin typeface="Garamond" panose="02020404030301010803" pitchFamily="18" charset="0"/>
              </a:rPr>
              <a:t> HIV </a:t>
            </a:r>
            <a:r>
              <a:rPr lang="es-CO" sz="1200" b="0" i="0" dirty="0" err="1">
                <a:effectLst/>
                <a:latin typeface="Garamond" panose="02020404030301010803" pitchFamily="18" charset="0"/>
              </a:rPr>
              <a:t>pre-exposure</a:t>
            </a:r>
            <a:r>
              <a:rPr lang="es-CO" sz="1200" b="0" i="0" dirty="0">
                <a:effectLst/>
                <a:latin typeface="Garamond" panose="02020404030301010803" pitchFamily="18" charset="0"/>
              </a:rPr>
              <a:t> </a:t>
            </a:r>
            <a:r>
              <a:rPr lang="es-CO" sz="1200" b="0" i="0" dirty="0" err="1">
                <a:effectLst/>
                <a:latin typeface="Garamond" panose="02020404030301010803" pitchFamily="18" charset="0"/>
              </a:rPr>
              <a:t>prophylaxis</a:t>
            </a:r>
            <a:r>
              <a:rPr lang="es-CO" sz="1200" b="0" i="0" dirty="0">
                <a:effectLst/>
                <a:latin typeface="Garamond" panose="02020404030301010803" pitchFamily="18" charset="0"/>
              </a:rPr>
              <a:t>. </a:t>
            </a:r>
            <a:r>
              <a:rPr lang="es-CO" sz="1200" b="0" i="0" dirty="0" err="1">
                <a:effectLst/>
                <a:latin typeface="Garamond" panose="02020404030301010803" pitchFamily="18" charset="0"/>
              </a:rPr>
              <a:t>PLoS</a:t>
            </a:r>
            <a:r>
              <a:rPr lang="es-CO" sz="1200" b="0" i="0" dirty="0">
                <a:effectLst/>
                <a:latin typeface="Garamond" panose="02020404030301010803" pitchFamily="18" charset="0"/>
              </a:rPr>
              <a:t> </a:t>
            </a:r>
            <a:r>
              <a:rPr lang="es-CO" sz="1200" b="0" i="0" dirty="0" err="1">
                <a:effectLst/>
                <a:latin typeface="Garamond" panose="02020404030301010803" pitchFamily="18" charset="0"/>
              </a:rPr>
              <a:t>One</a:t>
            </a:r>
            <a:r>
              <a:rPr lang="es-CO" sz="1200" b="0" i="0" dirty="0">
                <a:effectLst/>
                <a:latin typeface="Garamond" panose="02020404030301010803" pitchFamily="18" charset="0"/>
              </a:rPr>
              <a:t>. 2014 </a:t>
            </a:r>
            <a:r>
              <a:rPr lang="es-CO" sz="1200" b="0" i="0" dirty="0" err="1">
                <a:effectLst/>
                <a:latin typeface="Garamond" panose="02020404030301010803" pitchFamily="18" charset="0"/>
              </a:rPr>
              <a:t>Aug</a:t>
            </a:r>
            <a:r>
              <a:rPr lang="es-CO" sz="1200" b="0" i="0" dirty="0">
                <a:effectLst/>
                <a:latin typeface="Garamond" panose="02020404030301010803" pitchFamily="18" charset="0"/>
              </a:rPr>
              <a:t> 18;9(8):e105283. </a:t>
            </a:r>
            <a:r>
              <a:rPr lang="es-CO" sz="1200" b="0" i="0" dirty="0" err="1">
                <a:effectLst/>
                <a:latin typeface="Garamond" panose="02020404030301010803" pitchFamily="18" charset="0"/>
              </a:rPr>
              <a:t>doi</a:t>
            </a:r>
            <a:r>
              <a:rPr lang="es-CO" sz="1200" b="0" i="0" dirty="0">
                <a:effectLst/>
                <a:latin typeface="Garamond" panose="02020404030301010803" pitchFamily="18" charset="0"/>
              </a:rPr>
              <a:t>: 10.1371/journal.pone.0105283. PMID: 25133648; PMCID: PMC4136811.</a:t>
            </a:r>
          </a:p>
          <a:p>
            <a:endParaRPr lang="es-CO" sz="1200" b="0" i="0" dirty="0">
              <a:effectLst/>
              <a:latin typeface="Garamond" panose="02020404030301010803" pitchFamily="18" charset="0"/>
            </a:endParaRPr>
          </a:p>
          <a:p>
            <a:pPr>
              <a:spcAft>
                <a:spcPts val="800"/>
              </a:spcAft>
            </a:pPr>
            <a:r>
              <a:rPr lang="es-CO" sz="1200" dirty="0" err="1">
                <a:solidFill>
                  <a:srgbClr val="000000"/>
                </a:solidFill>
                <a:effectLst/>
                <a:latin typeface="Garamond" panose="02020404030301010803" pitchFamily="18" charset="0"/>
                <a:ea typeface="Times New Roman" panose="02020603050405020304" pitchFamily="18" charset="0"/>
              </a:rPr>
              <a:t>Palaganas</a:t>
            </a:r>
            <a:r>
              <a:rPr lang="es-CO" sz="1200" dirty="0">
                <a:solidFill>
                  <a:srgbClr val="000000"/>
                </a:solidFill>
                <a:effectLst/>
                <a:latin typeface="Garamond" panose="02020404030301010803" pitchFamily="18" charset="0"/>
                <a:ea typeface="Times New Roman" panose="02020603050405020304" pitchFamily="18" charset="0"/>
              </a:rPr>
              <a:t>, E. C., </a:t>
            </a:r>
            <a:r>
              <a:rPr lang="es-CO" sz="1200" dirty="0" err="1">
                <a:solidFill>
                  <a:srgbClr val="000000"/>
                </a:solidFill>
                <a:effectLst/>
                <a:latin typeface="Garamond" panose="02020404030301010803" pitchFamily="18" charset="0"/>
                <a:ea typeface="Times New Roman" panose="02020603050405020304" pitchFamily="18" charset="0"/>
              </a:rPr>
              <a:t>Sanchez</a:t>
            </a:r>
            <a:r>
              <a:rPr lang="es-CO" sz="1200" dirty="0">
                <a:solidFill>
                  <a:srgbClr val="000000"/>
                </a:solidFill>
                <a:effectLst/>
                <a:latin typeface="Garamond" panose="02020404030301010803" pitchFamily="18" charset="0"/>
                <a:ea typeface="Times New Roman" panose="02020603050405020304" pitchFamily="18" charset="0"/>
              </a:rPr>
              <a:t>, M. C., </a:t>
            </a:r>
            <a:r>
              <a:rPr lang="es-CO" sz="1200" dirty="0" err="1">
                <a:solidFill>
                  <a:srgbClr val="000000"/>
                </a:solidFill>
                <a:effectLst/>
                <a:latin typeface="Garamond" panose="02020404030301010803" pitchFamily="18" charset="0"/>
                <a:ea typeface="Times New Roman" panose="02020603050405020304" pitchFamily="18" charset="0"/>
              </a:rPr>
              <a:t>Molintas</a:t>
            </a:r>
            <a:r>
              <a:rPr lang="es-CO" sz="1200" dirty="0">
                <a:solidFill>
                  <a:srgbClr val="000000"/>
                </a:solidFill>
                <a:effectLst/>
                <a:latin typeface="Garamond" panose="02020404030301010803" pitchFamily="18" charset="0"/>
                <a:ea typeface="Times New Roman" panose="02020603050405020304" pitchFamily="18" charset="0"/>
              </a:rPr>
              <a:t>, M. P., &amp; </a:t>
            </a:r>
            <a:r>
              <a:rPr lang="es-CO" sz="1200" dirty="0" err="1">
                <a:solidFill>
                  <a:srgbClr val="000000"/>
                </a:solidFill>
                <a:effectLst/>
                <a:latin typeface="Garamond" panose="02020404030301010803" pitchFamily="18" charset="0"/>
                <a:ea typeface="Times New Roman" panose="02020603050405020304" pitchFamily="18" charset="0"/>
              </a:rPr>
              <a:t>Caricativo</a:t>
            </a:r>
            <a:r>
              <a:rPr lang="es-CO" sz="1200" dirty="0">
                <a:solidFill>
                  <a:srgbClr val="000000"/>
                </a:solidFill>
                <a:effectLst/>
                <a:latin typeface="Garamond" panose="02020404030301010803" pitchFamily="18" charset="0"/>
                <a:ea typeface="Times New Roman" panose="02020603050405020304" pitchFamily="18" charset="0"/>
              </a:rPr>
              <a:t>, R. D. (2017). </a:t>
            </a:r>
            <a:r>
              <a:rPr lang="es-CO" sz="1200" dirty="0" err="1">
                <a:solidFill>
                  <a:srgbClr val="000000"/>
                </a:solidFill>
                <a:effectLst/>
                <a:latin typeface="Garamond" panose="02020404030301010803" pitchFamily="18" charset="0"/>
                <a:ea typeface="Times New Roman" panose="02020603050405020304" pitchFamily="18" charset="0"/>
              </a:rPr>
              <a:t>Reflexivity</a:t>
            </a:r>
            <a:r>
              <a:rPr lang="es-CO" sz="1200" dirty="0">
                <a:solidFill>
                  <a:srgbClr val="000000"/>
                </a:solidFill>
                <a:effectLst/>
                <a:latin typeface="Garamond" panose="02020404030301010803" pitchFamily="18" charset="0"/>
                <a:ea typeface="Times New Roman" panose="02020603050405020304" pitchFamily="18" charset="0"/>
              </a:rPr>
              <a:t> in </a:t>
            </a:r>
            <a:r>
              <a:rPr lang="es-CO" sz="1200" dirty="0" err="1">
                <a:solidFill>
                  <a:srgbClr val="000000"/>
                </a:solidFill>
                <a:effectLst/>
                <a:latin typeface="Garamond" panose="02020404030301010803" pitchFamily="18" charset="0"/>
                <a:ea typeface="Times New Roman" panose="02020603050405020304" pitchFamily="18" charset="0"/>
              </a:rPr>
              <a:t>Qualitative</a:t>
            </a:r>
            <a:r>
              <a:rPr lang="es-CO" sz="1200" dirty="0">
                <a:solidFill>
                  <a:srgbClr val="000000"/>
                </a:solidFill>
                <a:effectLst/>
                <a:latin typeface="Garamond" panose="02020404030301010803" pitchFamily="18" charset="0"/>
                <a:ea typeface="Times New Roman" panose="02020603050405020304" pitchFamily="18" charset="0"/>
              </a:rPr>
              <a:t> </a:t>
            </a:r>
            <a:r>
              <a:rPr lang="es-CO" sz="1200" dirty="0" err="1">
                <a:solidFill>
                  <a:srgbClr val="000000"/>
                </a:solidFill>
                <a:effectLst/>
                <a:latin typeface="Garamond" panose="02020404030301010803" pitchFamily="18" charset="0"/>
                <a:ea typeface="Times New Roman" panose="02020603050405020304" pitchFamily="18" charset="0"/>
              </a:rPr>
              <a:t>Research</a:t>
            </a:r>
            <a:r>
              <a:rPr lang="es-CO" sz="1200" dirty="0">
                <a:solidFill>
                  <a:srgbClr val="000000"/>
                </a:solidFill>
                <a:effectLst/>
                <a:latin typeface="Garamond" panose="02020404030301010803" pitchFamily="18" charset="0"/>
                <a:ea typeface="Times New Roman" panose="02020603050405020304" pitchFamily="18" charset="0"/>
              </a:rPr>
              <a:t>: A </a:t>
            </a:r>
            <a:r>
              <a:rPr lang="es-CO" sz="1200" dirty="0" err="1">
                <a:solidFill>
                  <a:srgbClr val="000000"/>
                </a:solidFill>
                <a:effectLst/>
                <a:latin typeface="Garamond" panose="02020404030301010803" pitchFamily="18" charset="0"/>
                <a:ea typeface="Times New Roman" panose="02020603050405020304" pitchFamily="18" charset="0"/>
              </a:rPr>
              <a:t>Journey</a:t>
            </a:r>
            <a:r>
              <a:rPr lang="es-CO" sz="1200" dirty="0">
                <a:solidFill>
                  <a:srgbClr val="000000"/>
                </a:solidFill>
                <a:effectLst/>
                <a:latin typeface="Garamond" panose="02020404030301010803" pitchFamily="18" charset="0"/>
                <a:ea typeface="Times New Roman" panose="02020603050405020304" pitchFamily="18" charset="0"/>
              </a:rPr>
              <a:t> </a:t>
            </a:r>
            <a:r>
              <a:rPr lang="es-CO" sz="1200" dirty="0" err="1">
                <a:solidFill>
                  <a:srgbClr val="000000"/>
                </a:solidFill>
                <a:effectLst/>
                <a:latin typeface="Garamond" panose="02020404030301010803" pitchFamily="18" charset="0"/>
                <a:ea typeface="Times New Roman" panose="02020603050405020304" pitchFamily="18" charset="0"/>
              </a:rPr>
              <a:t>of</a:t>
            </a:r>
            <a:r>
              <a:rPr lang="es-CO" sz="1200" dirty="0">
                <a:solidFill>
                  <a:srgbClr val="000000"/>
                </a:solidFill>
                <a:effectLst/>
                <a:latin typeface="Garamond" panose="02020404030301010803" pitchFamily="18" charset="0"/>
                <a:ea typeface="Times New Roman" panose="02020603050405020304" pitchFamily="18" charset="0"/>
              </a:rPr>
              <a:t> </a:t>
            </a:r>
            <a:r>
              <a:rPr lang="es-CO" sz="1200" dirty="0" err="1">
                <a:solidFill>
                  <a:srgbClr val="000000"/>
                </a:solidFill>
                <a:effectLst/>
                <a:latin typeface="Garamond" panose="02020404030301010803" pitchFamily="18" charset="0"/>
                <a:ea typeface="Times New Roman" panose="02020603050405020304" pitchFamily="18" charset="0"/>
              </a:rPr>
              <a:t>Learning</a:t>
            </a:r>
            <a:r>
              <a:rPr lang="es-CO" sz="1200" dirty="0">
                <a:solidFill>
                  <a:srgbClr val="000000"/>
                </a:solidFill>
                <a:effectLst/>
                <a:latin typeface="Garamond" panose="02020404030301010803" pitchFamily="18" charset="0"/>
                <a:ea typeface="Times New Roman" panose="02020603050405020304" pitchFamily="18" charset="0"/>
              </a:rPr>
              <a:t>. </a:t>
            </a:r>
            <a:r>
              <a:rPr lang="en-CA" sz="1200" i="1" dirty="0">
                <a:effectLst/>
                <a:latin typeface="Garamond" panose="02020404030301010803" pitchFamily="18" charset="0"/>
                <a:ea typeface="Arial" panose="020B0604020202020204" pitchFamily="34" charset="0"/>
              </a:rPr>
              <a:t>The Qualitative Report</a:t>
            </a:r>
            <a:r>
              <a:rPr lang="en-CA" sz="1200" dirty="0">
                <a:effectLst/>
                <a:latin typeface="Garamond" panose="02020404030301010803" pitchFamily="18" charset="0"/>
                <a:ea typeface="Arial" panose="020B0604020202020204" pitchFamily="34" charset="0"/>
              </a:rPr>
              <a:t>, </a:t>
            </a:r>
            <a:r>
              <a:rPr lang="en-CA" sz="1200" i="1" dirty="0">
                <a:effectLst/>
                <a:latin typeface="Garamond" panose="02020404030301010803" pitchFamily="18" charset="0"/>
                <a:ea typeface="Arial" panose="020B0604020202020204" pitchFamily="34" charset="0"/>
              </a:rPr>
              <a:t>22</a:t>
            </a:r>
            <a:r>
              <a:rPr lang="en-CA" sz="1200" dirty="0">
                <a:effectLst/>
                <a:latin typeface="Garamond" panose="02020404030301010803" pitchFamily="18" charset="0"/>
                <a:ea typeface="Arial" panose="020B0604020202020204" pitchFamily="34" charset="0"/>
              </a:rPr>
              <a:t>(2), 426-438.</a:t>
            </a:r>
          </a:p>
          <a:p>
            <a:pPr>
              <a:spcAft>
                <a:spcPts val="800"/>
              </a:spcAft>
            </a:pPr>
            <a:r>
              <a:rPr lang="es-CO" sz="1200" dirty="0" err="1">
                <a:latin typeface="Garamond" panose="02020404030301010803" pitchFamily="18" charset="0"/>
              </a:rPr>
              <a:t>Yoong</a:t>
            </a:r>
            <a:r>
              <a:rPr lang="es-CO" sz="1200" dirty="0">
                <a:latin typeface="Garamond" panose="02020404030301010803" pitchFamily="18" charset="0"/>
              </a:rPr>
              <a:t> D, </a:t>
            </a:r>
            <a:r>
              <a:rPr lang="es-CO" sz="1200" dirty="0" err="1">
                <a:latin typeface="Garamond" panose="02020404030301010803" pitchFamily="18" charset="0"/>
              </a:rPr>
              <a:t>Naccarato</a:t>
            </a:r>
            <a:r>
              <a:rPr lang="es-CO" sz="1200" dirty="0">
                <a:latin typeface="Garamond" panose="02020404030301010803" pitchFamily="18" charset="0"/>
              </a:rPr>
              <a:t> M, Sharma M, </a:t>
            </a:r>
            <a:r>
              <a:rPr lang="es-CO" sz="1200" dirty="0" err="1">
                <a:latin typeface="Garamond" panose="02020404030301010803" pitchFamily="18" charset="0"/>
              </a:rPr>
              <a:t>Wilton</a:t>
            </a:r>
            <a:r>
              <a:rPr lang="es-CO" sz="1200" dirty="0">
                <a:latin typeface="Garamond" panose="02020404030301010803" pitchFamily="18" charset="0"/>
              </a:rPr>
              <a:t> J, Senn H, Tan DH. </a:t>
            </a:r>
            <a:r>
              <a:rPr lang="es-CO" sz="1200" dirty="0" err="1">
                <a:latin typeface="Garamond" panose="02020404030301010803" pitchFamily="18" charset="0"/>
              </a:rPr>
              <a:t>Preparing</a:t>
            </a:r>
            <a:r>
              <a:rPr lang="es-CO" sz="1200" dirty="0">
                <a:latin typeface="Garamond" panose="02020404030301010803" pitchFamily="18" charset="0"/>
              </a:rPr>
              <a:t> </a:t>
            </a:r>
            <a:r>
              <a:rPr lang="es-CO" sz="1200" dirty="0" err="1">
                <a:latin typeface="Garamond" panose="02020404030301010803" pitchFamily="18" charset="0"/>
              </a:rPr>
              <a:t>for</a:t>
            </a:r>
            <a:r>
              <a:rPr lang="es-CO" sz="1200" dirty="0">
                <a:latin typeface="Garamond" panose="02020404030301010803" pitchFamily="18" charset="0"/>
              </a:rPr>
              <a:t> </a:t>
            </a:r>
            <a:r>
              <a:rPr lang="es-CO" sz="1200" dirty="0" err="1">
                <a:latin typeface="Garamond" panose="02020404030301010803" pitchFamily="18" charset="0"/>
              </a:rPr>
              <a:t>pre-exposure</a:t>
            </a:r>
            <a:r>
              <a:rPr lang="es-CO" sz="1200" dirty="0">
                <a:latin typeface="Garamond" panose="02020404030301010803" pitchFamily="18" charset="0"/>
              </a:rPr>
              <a:t> </a:t>
            </a:r>
            <a:r>
              <a:rPr lang="es-CO" sz="1200" dirty="0" err="1">
                <a:latin typeface="Garamond" panose="02020404030301010803" pitchFamily="18" charset="0"/>
              </a:rPr>
              <a:t>prophylaxis</a:t>
            </a:r>
            <a:r>
              <a:rPr lang="es-CO" sz="1200" dirty="0">
                <a:latin typeface="Garamond" panose="02020404030301010803" pitchFamily="18" charset="0"/>
              </a:rPr>
              <a:t>: </a:t>
            </a:r>
            <a:r>
              <a:rPr lang="es-CO" sz="1200" dirty="0" err="1">
                <a:latin typeface="Garamond" panose="02020404030301010803" pitchFamily="18" charset="0"/>
              </a:rPr>
              <a:t>perceptions</a:t>
            </a:r>
            <a:r>
              <a:rPr lang="es-CO" sz="1200" dirty="0">
                <a:latin typeface="Garamond" panose="02020404030301010803" pitchFamily="18" charset="0"/>
              </a:rPr>
              <a:t> and </a:t>
            </a:r>
            <a:r>
              <a:rPr lang="es-CO" sz="1200" dirty="0" err="1">
                <a:latin typeface="Garamond" panose="02020404030301010803" pitchFamily="18" charset="0"/>
              </a:rPr>
              <a:t>readiness</a:t>
            </a:r>
            <a:r>
              <a:rPr lang="es-CO" sz="1200" dirty="0">
                <a:latin typeface="Garamond" panose="02020404030301010803" pitchFamily="18" charset="0"/>
              </a:rPr>
              <a:t> </a:t>
            </a:r>
            <a:r>
              <a:rPr lang="es-CO" sz="1200" dirty="0" err="1">
                <a:latin typeface="Garamond" panose="02020404030301010803" pitchFamily="18" charset="0"/>
              </a:rPr>
              <a:t>of</a:t>
            </a:r>
            <a:r>
              <a:rPr lang="es-CO" sz="1200" dirty="0">
                <a:latin typeface="Garamond" panose="02020404030301010803" pitchFamily="18" charset="0"/>
              </a:rPr>
              <a:t> Canadian </a:t>
            </a:r>
            <a:r>
              <a:rPr lang="es-CO" sz="1200" dirty="0" err="1">
                <a:latin typeface="Garamond" panose="02020404030301010803" pitchFamily="18" charset="0"/>
              </a:rPr>
              <a:t>pharmacists</a:t>
            </a:r>
            <a:r>
              <a:rPr lang="es-CO" sz="1200" dirty="0">
                <a:latin typeface="Garamond" panose="02020404030301010803" pitchFamily="18" charset="0"/>
              </a:rPr>
              <a:t> </a:t>
            </a:r>
            <a:r>
              <a:rPr lang="es-CO" sz="1200" dirty="0" err="1">
                <a:latin typeface="Garamond" panose="02020404030301010803" pitchFamily="18" charset="0"/>
              </a:rPr>
              <a:t>for</a:t>
            </a:r>
            <a:r>
              <a:rPr lang="es-CO" sz="1200" dirty="0">
                <a:latin typeface="Garamond" panose="02020404030301010803" pitchFamily="18" charset="0"/>
              </a:rPr>
              <a:t> </a:t>
            </a:r>
            <a:r>
              <a:rPr lang="es-CO" sz="1200" dirty="0" err="1">
                <a:latin typeface="Garamond" panose="02020404030301010803" pitchFamily="18" charset="0"/>
              </a:rPr>
              <a:t>the</a:t>
            </a:r>
            <a:r>
              <a:rPr lang="es-CO" sz="1200" dirty="0">
                <a:latin typeface="Garamond" panose="02020404030301010803" pitchFamily="18" charset="0"/>
              </a:rPr>
              <a:t> </a:t>
            </a:r>
            <a:r>
              <a:rPr lang="es-CO" sz="1200" dirty="0" err="1">
                <a:latin typeface="Garamond" panose="02020404030301010803" pitchFamily="18" charset="0"/>
              </a:rPr>
              <a:t>implementation</a:t>
            </a:r>
            <a:r>
              <a:rPr lang="es-CO" sz="1200" dirty="0">
                <a:latin typeface="Garamond" panose="02020404030301010803" pitchFamily="18" charset="0"/>
              </a:rPr>
              <a:t> </a:t>
            </a:r>
            <a:r>
              <a:rPr lang="es-CO" sz="1200" dirty="0" err="1">
                <a:latin typeface="Garamond" panose="02020404030301010803" pitchFamily="18" charset="0"/>
              </a:rPr>
              <a:t>of</a:t>
            </a:r>
            <a:r>
              <a:rPr lang="es-CO" sz="1200" dirty="0">
                <a:latin typeface="Garamond" panose="02020404030301010803" pitchFamily="18" charset="0"/>
              </a:rPr>
              <a:t> HIV </a:t>
            </a:r>
            <a:r>
              <a:rPr lang="es-CO" sz="1200" dirty="0" err="1">
                <a:latin typeface="Garamond" panose="02020404030301010803" pitchFamily="18" charset="0"/>
              </a:rPr>
              <a:t>pre-exposure</a:t>
            </a:r>
            <a:r>
              <a:rPr lang="es-CO" sz="1200" dirty="0">
                <a:latin typeface="Garamond" panose="02020404030301010803" pitchFamily="18" charset="0"/>
              </a:rPr>
              <a:t> </a:t>
            </a:r>
            <a:r>
              <a:rPr lang="es-CO" sz="1200" dirty="0" err="1">
                <a:latin typeface="Garamond" panose="02020404030301010803" pitchFamily="18" charset="0"/>
              </a:rPr>
              <a:t>prophylaxis</a:t>
            </a:r>
            <a:r>
              <a:rPr lang="es-CO" sz="1200" dirty="0">
                <a:latin typeface="Garamond" panose="02020404030301010803" pitchFamily="18" charset="0"/>
              </a:rPr>
              <a:t>. </a:t>
            </a:r>
            <a:r>
              <a:rPr lang="es-CO" sz="1200" dirty="0" err="1">
                <a:latin typeface="Garamond" panose="02020404030301010803" pitchFamily="18" charset="0"/>
              </a:rPr>
              <a:t>Int</a:t>
            </a:r>
            <a:r>
              <a:rPr lang="es-CO" sz="1200" dirty="0">
                <a:latin typeface="Garamond" panose="02020404030301010803" pitchFamily="18" charset="0"/>
              </a:rPr>
              <a:t> J STD AIDS. 2016 Jul;27(8):608-16. </a:t>
            </a:r>
            <a:r>
              <a:rPr lang="es-CO" sz="1200" dirty="0" err="1">
                <a:latin typeface="Garamond" panose="02020404030301010803" pitchFamily="18" charset="0"/>
              </a:rPr>
              <a:t>doi</a:t>
            </a:r>
            <a:r>
              <a:rPr lang="es-CO" sz="1200" dirty="0">
                <a:latin typeface="Garamond" panose="02020404030301010803" pitchFamily="18" charset="0"/>
              </a:rPr>
              <a:t>: 10.1177/0956462415589896. </a:t>
            </a:r>
            <a:r>
              <a:rPr lang="es-CO" sz="1200" dirty="0" err="1">
                <a:latin typeface="Garamond" panose="02020404030301010803" pitchFamily="18" charset="0"/>
              </a:rPr>
              <a:t>Epub</a:t>
            </a:r>
            <a:r>
              <a:rPr lang="es-CO" sz="1200" dirty="0">
                <a:latin typeface="Garamond" panose="02020404030301010803" pitchFamily="18" charset="0"/>
              </a:rPr>
              <a:t> 2015 May 29. PMID: 26025254.</a:t>
            </a:r>
          </a:p>
          <a:p>
            <a:pPr>
              <a:spcAft>
                <a:spcPts val="800"/>
              </a:spcAft>
            </a:pPr>
            <a:endParaRPr lang="es-CO" sz="1200" dirty="0">
              <a:latin typeface="Garamond" panose="02020404030301010803" pitchFamily="18" charset="0"/>
            </a:endParaRPr>
          </a:p>
        </p:txBody>
      </p:sp>
      <p:sp>
        <p:nvSpPr>
          <p:cNvPr id="25" name="TextBox 24">
            <a:extLst>
              <a:ext uri="{FF2B5EF4-FFF2-40B4-BE49-F238E27FC236}">
                <a16:creationId xmlns:a16="http://schemas.microsoft.com/office/drawing/2014/main" id="{DDE35A24-EA1B-8A15-83C5-F9293924E79C}"/>
              </a:ext>
            </a:extLst>
          </p:cNvPr>
          <p:cNvSpPr txBox="1"/>
          <p:nvPr/>
        </p:nvSpPr>
        <p:spPr>
          <a:xfrm>
            <a:off x="28925884" y="26102238"/>
            <a:ext cx="9865096" cy="830997"/>
          </a:xfrm>
          <a:prstGeom prst="rect">
            <a:avLst/>
          </a:prstGeom>
          <a:noFill/>
        </p:spPr>
        <p:txBody>
          <a:bodyPr wrap="square" rtlCol="0">
            <a:spAutoFit/>
          </a:bodyPr>
          <a:lstStyle/>
          <a:p>
            <a:r>
              <a:rPr lang="en-CA" sz="2400" dirty="0">
                <a:latin typeface="Garamond" panose="02020404030301010803" pitchFamily="18" charset="0"/>
              </a:rPr>
              <a:t>Recommendations by our participants aligned with the implementation strategies suggested to addressed the barriers/facilitators expressed according to ERIC tool. </a:t>
            </a:r>
            <a:endParaRPr lang="es-CO" sz="2400" dirty="0">
              <a:latin typeface="Garamond" panose="02020404030301010803" pitchFamily="18" charset="0"/>
            </a:endParaRPr>
          </a:p>
        </p:txBody>
      </p:sp>
      <p:graphicFrame>
        <p:nvGraphicFramePr>
          <p:cNvPr id="29" name="Table 29">
            <a:extLst>
              <a:ext uri="{FF2B5EF4-FFF2-40B4-BE49-F238E27FC236}">
                <a16:creationId xmlns:a16="http://schemas.microsoft.com/office/drawing/2014/main" id="{0F595C0A-4F80-740A-8C05-4B2B6854C2EF}"/>
              </a:ext>
            </a:extLst>
          </p:cNvPr>
          <p:cNvGraphicFramePr>
            <a:graphicFrameLocks noGrp="1"/>
          </p:cNvGraphicFramePr>
          <p:nvPr>
            <p:extLst>
              <p:ext uri="{D42A27DB-BD31-4B8C-83A1-F6EECF244321}">
                <p14:modId xmlns:p14="http://schemas.microsoft.com/office/powerpoint/2010/main" val="1315514620"/>
              </p:ext>
            </p:extLst>
          </p:nvPr>
        </p:nvGraphicFramePr>
        <p:xfrm>
          <a:off x="29043886" y="27443347"/>
          <a:ext cx="9706824" cy="3017520"/>
        </p:xfrm>
        <a:graphic>
          <a:graphicData uri="http://schemas.openxmlformats.org/drawingml/2006/table">
            <a:tbl>
              <a:tblPr firstRow="1" bandRow="1">
                <a:tableStyleId>{073A0DAA-6AF3-43AB-8588-CEC1D06C72B9}</a:tableStyleId>
              </a:tblPr>
              <a:tblGrid>
                <a:gridCol w="4853412">
                  <a:extLst>
                    <a:ext uri="{9D8B030D-6E8A-4147-A177-3AD203B41FA5}">
                      <a16:colId xmlns:a16="http://schemas.microsoft.com/office/drawing/2014/main" val="3414354950"/>
                    </a:ext>
                  </a:extLst>
                </a:gridCol>
                <a:gridCol w="4853412">
                  <a:extLst>
                    <a:ext uri="{9D8B030D-6E8A-4147-A177-3AD203B41FA5}">
                      <a16:colId xmlns:a16="http://schemas.microsoft.com/office/drawing/2014/main" val="1702300263"/>
                    </a:ext>
                  </a:extLst>
                </a:gridCol>
              </a:tblGrid>
              <a:tr h="370840">
                <a:tc>
                  <a:txBody>
                    <a:bodyPr/>
                    <a:lstStyle/>
                    <a:p>
                      <a:r>
                        <a:rPr lang="en-CA" sz="2400" dirty="0">
                          <a:latin typeface="Garamond" panose="02020404030301010803" pitchFamily="18" charset="0"/>
                        </a:rPr>
                        <a:t>Strategy</a:t>
                      </a:r>
                      <a:endParaRPr lang="es-CO" sz="2400" dirty="0">
                        <a:latin typeface="Garamond" panose="02020404030301010803" pitchFamily="18" charset="0"/>
                      </a:endParaRPr>
                    </a:p>
                  </a:txBody>
                  <a:tcPr/>
                </a:tc>
                <a:tc>
                  <a:txBody>
                    <a:bodyPr/>
                    <a:lstStyle/>
                    <a:p>
                      <a:r>
                        <a:rPr lang="en-CA" sz="2400" dirty="0">
                          <a:latin typeface="Garamond" panose="02020404030301010803" pitchFamily="18" charset="0"/>
                        </a:rPr>
                        <a:t>Barrier addressed</a:t>
                      </a:r>
                      <a:endParaRPr lang="es-CO" sz="2400" dirty="0">
                        <a:latin typeface="Garamond" panose="02020404030301010803" pitchFamily="18" charset="0"/>
                      </a:endParaRPr>
                    </a:p>
                  </a:txBody>
                  <a:tcPr/>
                </a:tc>
                <a:extLst>
                  <a:ext uri="{0D108BD9-81ED-4DB2-BD59-A6C34878D82A}">
                    <a16:rowId xmlns:a16="http://schemas.microsoft.com/office/drawing/2014/main" val="296149434"/>
                  </a:ext>
                </a:extLst>
              </a:tr>
              <a:tr h="370840">
                <a:tc>
                  <a:txBody>
                    <a:bodyPr/>
                    <a:lstStyle/>
                    <a:p>
                      <a:r>
                        <a:rPr lang="en-CA" sz="2400" dirty="0">
                          <a:latin typeface="Garamond" panose="02020404030301010803" pitchFamily="18" charset="0"/>
                        </a:rPr>
                        <a:t>Access new funding</a:t>
                      </a:r>
                      <a:endParaRPr lang="es-CO" sz="2400" dirty="0">
                        <a:latin typeface="Garamond" panose="02020404030301010803" pitchFamily="18" charset="0"/>
                      </a:endParaRPr>
                    </a:p>
                  </a:txBody>
                  <a:tcPr/>
                </a:tc>
                <a:tc>
                  <a:txBody>
                    <a:bodyPr/>
                    <a:lstStyle/>
                    <a:p>
                      <a:r>
                        <a:rPr lang="en-CA" sz="2400" dirty="0">
                          <a:latin typeface="Garamond" panose="02020404030301010803" pitchFamily="18" charset="0"/>
                        </a:rPr>
                        <a:t>Funding and available resources</a:t>
                      </a:r>
                      <a:endParaRPr lang="es-CO" sz="2400" dirty="0">
                        <a:latin typeface="Garamond" panose="02020404030301010803" pitchFamily="18" charset="0"/>
                      </a:endParaRPr>
                    </a:p>
                  </a:txBody>
                  <a:tcPr/>
                </a:tc>
                <a:extLst>
                  <a:ext uri="{0D108BD9-81ED-4DB2-BD59-A6C34878D82A}">
                    <a16:rowId xmlns:a16="http://schemas.microsoft.com/office/drawing/2014/main" val="2101143639"/>
                  </a:ext>
                </a:extLst>
              </a:tr>
              <a:tr h="370840">
                <a:tc>
                  <a:txBody>
                    <a:bodyPr/>
                    <a:lstStyle/>
                    <a:p>
                      <a:r>
                        <a:rPr lang="en-CA" sz="2400" dirty="0">
                          <a:latin typeface="Garamond" panose="02020404030301010803" pitchFamily="18" charset="0"/>
                        </a:rPr>
                        <a:t>Conduct educational meetings, increase access to training</a:t>
                      </a:r>
                      <a:endParaRPr lang="es-CO" sz="2400" dirty="0">
                        <a:latin typeface="Garamond" panose="02020404030301010803" pitchFamily="18" charset="0"/>
                      </a:endParaRPr>
                    </a:p>
                  </a:txBody>
                  <a:tcPr/>
                </a:tc>
                <a:tc>
                  <a:txBody>
                    <a:bodyPr/>
                    <a:lstStyle/>
                    <a:p>
                      <a:r>
                        <a:rPr lang="en-CA" sz="2400" dirty="0">
                          <a:latin typeface="Garamond" panose="02020404030301010803" pitchFamily="18" charset="0"/>
                        </a:rPr>
                        <a:t>Lack of knowledge, need of training</a:t>
                      </a:r>
                      <a:endParaRPr lang="es-CO" sz="2400" dirty="0">
                        <a:latin typeface="Garamond" panose="02020404030301010803" pitchFamily="18" charset="0"/>
                      </a:endParaRPr>
                    </a:p>
                  </a:txBody>
                  <a:tcPr/>
                </a:tc>
                <a:extLst>
                  <a:ext uri="{0D108BD9-81ED-4DB2-BD59-A6C34878D82A}">
                    <a16:rowId xmlns:a16="http://schemas.microsoft.com/office/drawing/2014/main" val="2793880686"/>
                  </a:ext>
                </a:extLst>
              </a:tr>
              <a:tr h="370840">
                <a:tc>
                  <a:txBody>
                    <a:bodyPr/>
                    <a:lstStyle/>
                    <a:p>
                      <a:r>
                        <a:rPr lang="en-CA" sz="2400" dirty="0">
                          <a:latin typeface="Garamond" panose="02020404030301010803" pitchFamily="18" charset="0"/>
                        </a:rPr>
                        <a:t>Identify and prepare </a:t>
                      </a:r>
                      <a:r>
                        <a:rPr lang="en-CA" sz="2400" dirty="0" err="1">
                          <a:latin typeface="Garamond" panose="02020404030301010803" pitchFamily="18" charset="0"/>
                        </a:rPr>
                        <a:t>PrEP</a:t>
                      </a:r>
                      <a:r>
                        <a:rPr lang="en-CA" sz="2400" dirty="0">
                          <a:latin typeface="Garamond" panose="02020404030301010803" pitchFamily="18" charset="0"/>
                        </a:rPr>
                        <a:t> champions</a:t>
                      </a:r>
                      <a:endParaRPr lang="es-CO" sz="2400" dirty="0">
                        <a:latin typeface="Garamond" panose="02020404030301010803" pitchFamily="18" charset="0"/>
                      </a:endParaRPr>
                    </a:p>
                  </a:txBody>
                  <a:tcPr/>
                </a:tc>
                <a:tc>
                  <a:txBody>
                    <a:bodyPr/>
                    <a:lstStyle/>
                    <a:p>
                      <a:r>
                        <a:rPr lang="en-CA" sz="2400" dirty="0">
                          <a:latin typeface="Garamond" panose="02020404030301010803" pitchFamily="18" charset="0"/>
                        </a:rPr>
                        <a:t>Lack of training, relative priority</a:t>
                      </a:r>
                      <a:endParaRPr lang="es-CO" sz="2400" dirty="0">
                        <a:latin typeface="Garamond" panose="02020404030301010803" pitchFamily="18" charset="0"/>
                      </a:endParaRPr>
                    </a:p>
                  </a:txBody>
                  <a:tcPr/>
                </a:tc>
                <a:extLst>
                  <a:ext uri="{0D108BD9-81ED-4DB2-BD59-A6C34878D82A}">
                    <a16:rowId xmlns:a16="http://schemas.microsoft.com/office/drawing/2014/main" val="3396310524"/>
                  </a:ext>
                </a:extLst>
              </a:tr>
              <a:tr h="370840">
                <a:tc>
                  <a:txBody>
                    <a:bodyPr/>
                    <a:lstStyle/>
                    <a:p>
                      <a:r>
                        <a:rPr lang="en-CA" sz="2400" dirty="0">
                          <a:latin typeface="Garamond" panose="02020404030301010803" pitchFamily="18" charset="0"/>
                        </a:rPr>
                        <a:t>Develop a formal blue print</a:t>
                      </a:r>
                      <a:endParaRPr lang="es-CO" sz="2400" dirty="0">
                        <a:latin typeface="Garamond" panose="02020404030301010803" pitchFamily="18" charset="0"/>
                      </a:endParaRPr>
                    </a:p>
                  </a:txBody>
                  <a:tcPr/>
                </a:tc>
                <a:tc>
                  <a:txBody>
                    <a:bodyPr/>
                    <a:lstStyle/>
                    <a:p>
                      <a:r>
                        <a:rPr lang="en-CA" sz="2400" dirty="0">
                          <a:latin typeface="Garamond" panose="02020404030301010803" pitchFamily="18" charset="0"/>
                        </a:rPr>
                        <a:t>Lack of medical directives, lack of training</a:t>
                      </a:r>
                      <a:endParaRPr lang="es-CO" sz="2400" dirty="0">
                        <a:latin typeface="Garamond" panose="02020404030301010803" pitchFamily="18" charset="0"/>
                      </a:endParaRPr>
                    </a:p>
                  </a:txBody>
                  <a:tcPr/>
                </a:tc>
                <a:extLst>
                  <a:ext uri="{0D108BD9-81ED-4DB2-BD59-A6C34878D82A}">
                    <a16:rowId xmlns:a16="http://schemas.microsoft.com/office/drawing/2014/main" val="1202482483"/>
                  </a:ext>
                </a:extLst>
              </a:tr>
            </a:tbl>
          </a:graphicData>
        </a:graphic>
      </p:graphicFrame>
      <p:pic>
        <p:nvPicPr>
          <p:cNvPr id="27" name="Picture 26" descr="Logo&#10;&#10;Description automatically generated">
            <a:extLst>
              <a:ext uri="{FF2B5EF4-FFF2-40B4-BE49-F238E27FC236}">
                <a16:creationId xmlns:a16="http://schemas.microsoft.com/office/drawing/2014/main" id="{F7B95856-9E75-3740-28B4-F1CB401047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878116" y="-485113"/>
            <a:ext cx="5481533" cy="2740766"/>
          </a:xfrm>
          <a:prstGeom prst="rect">
            <a:avLst/>
          </a:prstGeom>
        </p:spPr>
      </p:pic>
      <p:pic>
        <p:nvPicPr>
          <p:cNvPr id="46" name="Picture 45" descr="Logo&#10;&#10;Description automatically generated">
            <a:extLst>
              <a:ext uri="{FF2B5EF4-FFF2-40B4-BE49-F238E27FC236}">
                <a16:creationId xmlns:a16="http://schemas.microsoft.com/office/drawing/2014/main" id="{7856B6B9-16D3-5E84-26DF-CE99F6C8E2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54910" y="-48604"/>
            <a:ext cx="4770130" cy="1795276"/>
          </a:xfrm>
          <a:prstGeom prst="rect">
            <a:avLst/>
          </a:prstGeom>
        </p:spPr>
      </p:pic>
      <p:pic>
        <p:nvPicPr>
          <p:cNvPr id="56" name="Picture 7">
            <a:extLst>
              <a:ext uri="{FF2B5EF4-FFF2-40B4-BE49-F238E27FC236}">
                <a16:creationId xmlns:a16="http://schemas.microsoft.com/office/drawing/2014/main" id="{DCC40B15-D1CF-C087-AC51-37D9D60B57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93853" y="157102"/>
            <a:ext cx="3814227" cy="1383864"/>
          </a:xfrm>
          <a:prstGeom prst="rect">
            <a:avLst/>
          </a:prstGeom>
          <a:noFill/>
        </p:spPr>
      </p:pic>
      <p:sp>
        <p:nvSpPr>
          <p:cNvPr id="3" name="Content Placeholder 2">
            <a:extLst>
              <a:ext uri="{FF2B5EF4-FFF2-40B4-BE49-F238E27FC236}">
                <a16:creationId xmlns:a16="http://schemas.microsoft.com/office/drawing/2014/main" id="{510368BB-0C7D-6FDE-A3AF-B4605A27E9BD}"/>
              </a:ext>
            </a:extLst>
          </p:cNvPr>
          <p:cNvSpPr txBox="1">
            <a:spLocks/>
          </p:cNvSpPr>
          <p:nvPr/>
        </p:nvSpPr>
        <p:spPr>
          <a:xfrm>
            <a:off x="4366249" y="27331191"/>
            <a:ext cx="8364438" cy="1566175"/>
          </a:xfrm>
          <a:prstGeom prst="rect">
            <a:avLst/>
          </a:prstGeom>
          <a:noFill/>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latin typeface="Garamond" panose="02020404030301010803" pitchFamily="18" charset="0"/>
              </a:rPr>
              <a:t>Recruitment</a:t>
            </a:r>
            <a:r>
              <a:rPr lang="en-US" sz="2400" dirty="0">
                <a:latin typeface="Garamond" panose="02020404030301010803" pitchFamily="18" charset="0"/>
              </a:rPr>
              <a:t>: 1) letters of invitation by mail and fax, 2) word of mouth through professional links and networks (e.g. primary care council), 3) social media advertisement via professional account </a:t>
            </a:r>
          </a:p>
          <a:p>
            <a:endParaRPr lang="en-US" sz="2400" dirty="0">
              <a:latin typeface="Garamond" panose="02020404030301010803" pitchFamily="18" charset="0"/>
            </a:endParaRPr>
          </a:p>
        </p:txBody>
      </p:sp>
      <p:sp>
        <p:nvSpPr>
          <p:cNvPr id="9" name="Rectangle 8">
            <a:extLst>
              <a:ext uri="{FF2B5EF4-FFF2-40B4-BE49-F238E27FC236}">
                <a16:creationId xmlns:a16="http://schemas.microsoft.com/office/drawing/2014/main" id="{032400A1-BF29-E1B8-0288-31DC41212808}"/>
              </a:ext>
            </a:extLst>
          </p:cNvPr>
          <p:cNvSpPr/>
          <p:nvPr/>
        </p:nvSpPr>
        <p:spPr>
          <a:xfrm>
            <a:off x="27956434" y="31271575"/>
            <a:ext cx="11791558" cy="2475515"/>
          </a:xfrm>
          <a:prstGeom prst="rect">
            <a:avLst/>
          </a:prstGeom>
          <a:solidFill>
            <a:schemeClr val="bg1"/>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CO" dirty="0">
              <a:latin typeface="Garamond" panose="02020404030301010803" pitchFamily="18" charset="0"/>
            </a:endParaRPr>
          </a:p>
        </p:txBody>
      </p:sp>
      <p:sp>
        <p:nvSpPr>
          <p:cNvPr id="26" name="TextBox 25">
            <a:extLst>
              <a:ext uri="{FF2B5EF4-FFF2-40B4-BE49-F238E27FC236}">
                <a16:creationId xmlns:a16="http://schemas.microsoft.com/office/drawing/2014/main" id="{616AF852-B977-8621-BBE5-7252ACCDDE69}"/>
              </a:ext>
            </a:extLst>
          </p:cNvPr>
          <p:cNvSpPr txBox="1"/>
          <p:nvPr/>
        </p:nvSpPr>
        <p:spPr>
          <a:xfrm>
            <a:off x="29113369" y="31379167"/>
            <a:ext cx="9786500" cy="707886"/>
          </a:xfrm>
          <a:prstGeom prst="rect">
            <a:avLst/>
          </a:prstGeom>
          <a:solidFill>
            <a:schemeClr val="accent3"/>
          </a:solidFill>
          <a:ln>
            <a:solidFill>
              <a:schemeClr val="bg1"/>
            </a:solidFill>
          </a:ln>
        </p:spPr>
        <p:txBody>
          <a:bodyPr wrap="square" rtlCol="0">
            <a:spAutoFit/>
          </a:bodyPr>
          <a:lstStyle/>
          <a:p>
            <a:pPr algn="ctr"/>
            <a:r>
              <a:rPr lang="en-CA" sz="4000" b="1" dirty="0">
                <a:latin typeface="Garamond" panose="02020404030301010803" pitchFamily="18" charset="0"/>
              </a:rPr>
              <a:t>Acknowledgments</a:t>
            </a:r>
            <a:endParaRPr lang="es-CO" sz="4000" b="1" dirty="0">
              <a:latin typeface="Garamond" panose="02020404030301010803" pitchFamily="18" charset="0"/>
            </a:endParaRPr>
          </a:p>
        </p:txBody>
      </p:sp>
      <p:sp>
        <p:nvSpPr>
          <p:cNvPr id="30" name="TextBox 29">
            <a:extLst>
              <a:ext uri="{FF2B5EF4-FFF2-40B4-BE49-F238E27FC236}">
                <a16:creationId xmlns:a16="http://schemas.microsoft.com/office/drawing/2014/main" id="{F7A9E6DE-3E05-DC4B-52B5-E2844E802EEF}"/>
              </a:ext>
            </a:extLst>
          </p:cNvPr>
          <p:cNvSpPr txBox="1"/>
          <p:nvPr/>
        </p:nvSpPr>
        <p:spPr>
          <a:xfrm>
            <a:off x="29305001" y="32299720"/>
            <a:ext cx="9865096" cy="461665"/>
          </a:xfrm>
          <a:prstGeom prst="rect">
            <a:avLst/>
          </a:prstGeom>
          <a:noFill/>
        </p:spPr>
        <p:txBody>
          <a:bodyPr wrap="square" rtlCol="0">
            <a:spAutoFit/>
          </a:bodyPr>
          <a:lstStyle/>
          <a:p>
            <a:r>
              <a:rPr lang="en-CA" sz="2400" dirty="0">
                <a:latin typeface="Garamond" panose="02020404030301010803" pitchFamily="18" charset="0"/>
              </a:rPr>
              <a:t>This project is funded by OHTN Breaking New Grant</a:t>
            </a:r>
            <a:endParaRPr lang="es-CO" sz="2400" dirty="0">
              <a:latin typeface="Garamond" panose="02020404030301010803" pitchFamily="18" charset="0"/>
            </a:endParaRPr>
          </a:p>
        </p:txBody>
      </p:sp>
      <p:sp>
        <p:nvSpPr>
          <p:cNvPr id="33" name="TextBox 32">
            <a:extLst>
              <a:ext uri="{FF2B5EF4-FFF2-40B4-BE49-F238E27FC236}">
                <a16:creationId xmlns:a16="http://schemas.microsoft.com/office/drawing/2014/main" id="{AB7297A2-F8DA-6CA6-E429-B06F362AA084}"/>
              </a:ext>
            </a:extLst>
          </p:cNvPr>
          <p:cNvSpPr txBox="1"/>
          <p:nvPr/>
        </p:nvSpPr>
        <p:spPr>
          <a:xfrm>
            <a:off x="29113369" y="32824358"/>
            <a:ext cx="9984720" cy="830997"/>
          </a:xfrm>
          <a:prstGeom prst="rect">
            <a:avLst/>
          </a:prstGeom>
          <a:noFill/>
        </p:spPr>
        <p:txBody>
          <a:bodyPr wrap="square" rtlCol="0">
            <a:spAutoFit/>
          </a:bodyPr>
          <a:lstStyle/>
          <a:p>
            <a:r>
              <a:rPr lang="en-CA" sz="2400" dirty="0">
                <a:latin typeface="Garamond" panose="02020404030301010803" pitchFamily="18" charset="0"/>
              </a:rPr>
              <a:t>We are grateful with participants for sharing their perspectives and with Pavla for managing the administrative parts of this project</a:t>
            </a:r>
            <a:endParaRPr lang="es-CO" sz="2400" dirty="0">
              <a:latin typeface="Garamond" panose="02020404030301010803" pitchFamily="18" charset="0"/>
            </a:endParaRPr>
          </a:p>
        </p:txBody>
      </p:sp>
    </p:spTree>
    <p:extLst>
      <p:ext uri="{BB962C8B-B14F-4D97-AF65-F5344CB8AC3E}">
        <p14:creationId xmlns:p14="http://schemas.microsoft.com/office/powerpoint/2010/main" val="19299691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1065</TotalTime>
  <Words>2857</Words>
  <Application>Microsoft Office PowerPoint</Application>
  <PresentationFormat>Custom</PresentationFormat>
  <Paragraphs>136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Garamond</vt:lpstr>
      <vt:lpstr>Symbol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Beatriz Alvarado</dc:creator>
  <cp:lastModifiedBy>Beatriz Alvarado</cp:lastModifiedBy>
  <cp:revision>131</cp:revision>
  <dcterms:created xsi:type="dcterms:W3CDTF">2023-04-17T14:07:27Z</dcterms:created>
  <dcterms:modified xsi:type="dcterms:W3CDTF">2023-08-18T22:58:01Z</dcterms:modified>
</cp:coreProperties>
</file>